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3"/>
  </p:notesMasterIdLst>
  <p:handoutMasterIdLst>
    <p:handoutMasterId r:id="rId14"/>
  </p:handoutMasterIdLst>
  <p:sldIdLst>
    <p:sldId id="256" r:id="rId2"/>
    <p:sldId id="257" r:id="rId3"/>
    <p:sldId id="262" r:id="rId4"/>
    <p:sldId id="263" r:id="rId5"/>
    <p:sldId id="265" r:id="rId6"/>
    <p:sldId id="264" r:id="rId7"/>
    <p:sldId id="266" r:id="rId8"/>
    <p:sldId id="267" r:id="rId9"/>
    <p:sldId id="268" r:id="rId10"/>
    <p:sldId id="261" r:id="rId11"/>
    <p:sldId id="260" r:id="rId12"/>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C3E38"/>
    <a:srgbClr val="EBECDF"/>
    <a:srgbClr val="006491"/>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163"/>
    <p:restoredTop sz="94698"/>
  </p:normalViewPr>
  <p:slideViewPr>
    <p:cSldViewPr snapToGrid="0" snapToObjects="1">
      <p:cViewPr varScale="1">
        <p:scale>
          <a:sx n="108" d="100"/>
          <a:sy n="108" d="100"/>
        </p:scale>
        <p:origin x="2016"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27C0BD7A-3B7E-BA4C-8633-332707BE5848}" type="datetimeFigureOut">
              <a:rPr lang="en-US" smtClean="0"/>
              <a:t>5/11/2021</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FE149231-B891-FC43-917C-0C15EEEF79C0}" type="slidenum">
              <a:rPr lang="en-US" smtClean="0"/>
              <a:t>‹#›</a:t>
            </a:fld>
            <a:endParaRPr lang="en-US"/>
          </a:p>
        </p:txBody>
      </p:sp>
    </p:spTree>
    <p:extLst>
      <p:ext uri="{BB962C8B-B14F-4D97-AF65-F5344CB8AC3E}">
        <p14:creationId xmlns:p14="http://schemas.microsoft.com/office/powerpoint/2010/main" val="339971502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61256D8-ABCC-7540-80FE-3C3CB22D7608}" type="datetimeFigureOut">
              <a:rPr lang="en-US" smtClean="0"/>
              <a:t>5/11/2021</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5D1D6134-14B5-BE4F-8909-9278DB4B27FD}" type="slidenum">
              <a:rPr lang="en-US" smtClean="0"/>
              <a:t>‹#›</a:t>
            </a:fld>
            <a:endParaRPr lang="en-US"/>
          </a:p>
        </p:txBody>
      </p:sp>
    </p:spTree>
    <p:extLst>
      <p:ext uri="{BB962C8B-B14F-4D97-AF65-F5344CB8AC3E}">
        <p14:creationId xmlns:p14="http://schemas.microsoft.com/office/powerpoint/2010/main" val="3701250137"/>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E6CFD746-C83E-674B-879B-87F8B074A1D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ctrTitle"/>
          </p:nvPr>
        </p:nvSpPr>
        <p:spPr>
          <a:xfrm>
            <a:off x="2629175" y="2959100"/>
            <a:ext cx="4626389" cy="1162050"/>
          </a:xfrm>
        </p:spPr>
        <p:txBody>
          <a:bodyPr anchor="b">
            <a:normAutofit/>
          </a:bodyPr>
          <a:lstStyle>
            <a:lvl1pPr algn="l">
              <a:lnSpc>
                <a:spcPts val="3600"/>
              </a:lnSpc>
              <a:defRPr sz="3600" b="1">
                <a:solidFill>
                  <a:srgbClr val="EBECDF"/>
                </a:solidFill>
              </a:defRPr>
            </a:lvl1pPr>
          </a:lstStyle>
          <a:p>
            <a:r>
              <a:rPr lang="en-US" dirty="0"/>
              <a:t>Click to edit Master title style</a:t>
            </a:r>
          </a:p>
        </p:txBody>
      </p:sp>
      <p:sp>
        <p:nvSpPr>
          <p:cNvPr id="3" name="Subtitle 2"/>
          <p:cNvSpPr>
            <a:spLocks noGrp="1"/>
          </p:cNvSpPr>
          <p:nvPr>
            <p:ph type="subTitle" idx="1"/>
          </p:nvPr>
        </p:nvSpPr>
        <p:spPr>
          <a:xfrm>
            <a:off x="2629175" y="4241800"/>
            <a:ext cx="4626389" cy="1397000"/>
          </a:xfrm>
        </p:spPr>
        <p:txBody>
          <a:bodyPr>
            <a:normAutofit/>
          </a:bodyPr>
          <a:lstStyle>
            <a:lvl1pPr marL="0" indent="0" algn="l">
              <a:lnSpc>
                <a:spcPts val="2000"/>
              </a:lnSpc>
              <a:buNone/>
              <a:defRPr sz="20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a:xfrm>
            <a:off x="171450" y="6356350"/>
            <a:ext cx="2133600" cy="365125"/>
          </a:xfrm>
        </p:spPr>
        <p:txBody>
          <a:bodyPr/>
          <a:lstStyle>
            <a:lvl1pPr>
              <a:defRPr>
                <a:solidFill>
                  <a:schemeClr val="bg1"/>
                </a:solidFill>
              </a:defRPr>
            </a:lvl1pPr>
          </a:lstStyle>
          <a:p>
            <a:fld id="{F0E523EC-FBE9-F944-A21C-1D24C6307F6F}" type="datetime1">
              <a:rPr lang="en-US" smtClean="0"/>
              <a:pPr/>
              <a:t>5/11/2021</a:t>
            </a:fld>
            <a:endParaRPr lang="en-US" dirty="0"/>
          </a:p>
        </p:txBody>
      </p:sp>
      <p:sp>
        <p:nvSpPr>
          <p:cNvPr id="6" name="Slide Number Placeholder 5"/>
          <p:cNvSpPr>
            <a:spLocks noGrp="1"/>
          </p:cNvSpPr>
          <p:nvPr>
            <p:ph type="sldNum" sz="quarter" idx="12"/>
          </p:nvPr>
        </p:nvSpPr>
        <p:spPr>
          <a:xfrm>
            <a:off x="6838950" y="6356350"/>
            <a:ext cx="2133600" cy="365125"/>
          </a:xfrm>
        </p:spPr>
        <p:txBody>
          <a:bodyPr/>
          <a:lstStyle>
            <a:lvl1pPr>
              <a:defRPr>
                <a:solidFill>
                  <a:schemeClr val="bg1"/>
                </a:solidFill>
              </a:defRPr>
            </a:lvl1pPr>
          </a:lstStyle>
          <a:p>
            <a:fld id="{32221A3B-3924-B04A-A496-7CB8DC41F6D4}" type="slidenum">
              <a:rPr lang="en-US" smtClean="0"/>
              <a:pPr/>
              <a:t>‹#›</a:t>
            </a:fld>
            <a:endParaRPr lang="en-US" dirty="0"/>
          </a:p>
        </p:txBody>
      </p:sp>
    </p:spTree>
    <p:extLst>
      <p:ext uri="{BB962C8B-B14F-4D97-AF65-F5344CB8AC3E}">
        <p14:creationId xmlns:p14="http://schemas.microsoft.com/office/powerpoint/2010/main" val="32545119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ED780A1-6BE7-4540-A521-AABAA8BFD413}" type="datetime1">
              <a:rPr lang="en-US" smtClean="0"/>
              <a:t>5/11/2021</a:t>
            </a:fld>
            <a:endParaRPr lang="en-US"/>
          </a:p>
        </p:txBody>
      </p:sp>
      <p:sp>
        <p:nvSpPr>
          <p:cNvPr id="6" name="Slide Number Placeholder 5"/>
          <p:cNvSpPr>
            <a:spLocks noGrp="1"/>
          </p:cNvSpPr>
          <p:nvPr>
            <p:ph type="sldNum" sz="quarter" idx="12"/>
          </p:nvPr>
        </p:nvSpPr>
        <p:spPr/>
        <p:txBody>
          <a:bodyPr/>
          <a:lstStyle/>
          <a:p>
            <a:fld id="{32221A3B-3924-B04A-A496-7CB8DC41F6D4}" type="slidenum">
              <a:rPr lang="en-US" smtClean="0"/>
              <a:t>‹#›</a:t>
            </a:fld>
            <a:endParaRPr lang="en-US"/>
          </a:p>
        </p:txBody>
      </p:sp>
      <p:sp>
        <p:nvSpPr>
          <p:cNvPr id="7" name="Footer Placeholder 4">
            <a:extLst>
              <a:ext uri="{FF2B5EF4-FFF2-40B4-BE49-F238E27FC236}">
                <a16:creationId xmlns:a16="http://schemas.microsoft.com/office/drawing/2014/main" id="{F0437101-3E68-7647-9E74-A0113595DA6A}"/>
              </a:ext>
            </a:extLst>
          </p:cNvPr>
          <p:cNvSpPr>
            <a:spLocks noGrp="1"/>
          </p:cNvSpPr>
          <p:nvPr>
            <p:ph type="ftr" sz="quarter" idx="11"/>
          </p:nvPr>
        </p:nvSpPr>
        <p:spPr>
          <a:xfrm>
            <a:off x="2679937" y="6356350"/>
            <a:ext cx="3873263" cy="365125"/>
          </a:xfrm>
          <a:prstGeom prst="rect">
            <a:avLst/>
          </a:prstGeom>
        </p:spPr>
        <p:txBody>
          <a:bodyPr/>
          <a:lstStyle/>
          <a:p>
            <a:r>
              <a:rPr lang="en-US" dirty="0"/>
              <a:t>FEDERAL BENEFITS EXPERTS</a:t>
            </a:r>
          </a:p>
        </p:txBody>
      </p:sp>
    </p:spTree>
    <p:extLst>
      <p:ext uri="{BB962C8B-B14F-4D97-AF65-F5344CB8AC3E}">
        <p14:creationId xmlns:p14="http://schemas.microsoft.com/office/powerpoint/2010/main" val="22044979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352550"/>
            <a:ext cx="2317750" cy="4773613"/>
          </a:xfrm>
        </p:spPr>
        <p:txBody>
          <a:bodyPr vert="eaVert"/>
          <a:lstStyle>
            <a:lvl1pPr>
              <a:lnSpc>
                <a:spcPts val="3200"/>
              </a:lnSpc>
              <a:defRPr>
                <a:solidFill>
                  <a:srgbClr val="006491"/>
                </a:solidFill>
              </a:defRPr>
            </a:lvl1pPr>
          </a:lstStyle>
          <a:p>
            <a:r>
              <a:rPr lang="en-US" dirty="0"/>
              <a:t>Click to edit Master title style</a:t>
            </a:r>
          </a:p>
        </p:txBody>
      </p:sp>
      <p:sp>
        <p:nvSpPr>
          <p:cNvPr id="3" name="Vertical Text Placeholder 2"/>
          <p:cNvSpPr>
            <a:spLocks noGrp="1"/>
          </p:cNvSpPr>
          <p:nvPr>
            <p:ph type="body" orient="vert" idx="1"/>
          </p:nvPr>
        </p:nvSpPr>
        <p:spPr>
          <a:xfrm>
            <a:off x="349250" y="1352550"/>
            <a:ext cx="6127750" cy="4773613"/>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sz="900"/>
            </a:lvl1pPr>
          </a:lstStyle>
          <a:p>
            <a:fld id="{04E20834-5D09-9741-812C-24EE37489303}" type="datetime1">
              <a:rPr lang="en-US" smtClean="0"/>
              <a:pPr/>
              <a:t>5/11/2021</a:t>
            </a:fld>
            <a:endParaRPr lang="en-US" dirty="0"/>
          </a:p>
        </p:txBody>
      </p:sp>
      <p:sp>
        <p:nvSpPr>
          <p:cNvPr id="6" name="Slide Number Placeholder 5"/>
          <p:cNvSpPr>
            <a:spLocks noGrp="1"/>
          </p:cNvSpPr>
          <p:nvPr>
            <p:ph type="sldNum" sz="quarter" idx="12"/>
          </p:nvPr>
        </p:nvSpPr>
        <p:spPr/>
        <p:txBody>
          <a:bodyPr/>
          <a:lstStyle>
            <a:lvl1pPr>
              <a:defRPr sz="900"/>
            </a:lvl1pPr>
          </a:lstStyle>
          <a:p>
            <a:fld id="{32221A3B-3924-B04A-A496-7CB8DC41F6D4}" type="slidenum">
              <a:rPr lang="en-US" smtClean="0"/>
              <a:pPr/>
              <a:t>‹#›</a:t>
            </a:fld>
            <a:endParaRPr lang="en-US"/>
          </a:p>
        </p:txBody>
      </p:sp>
      <p:sp>
        <p:nvSpPr>
          <p:cNvPr id="7" name="Footer Placeholder 4">
            <a:extLst>
              <a:ext uri="{FF2B5EF4-FFF2-40B4-BE49-F238E27FC236}">
                <a16:creationId xmlns:a16="http://schemas.microsoft.com/office/drawing/2014/main" id="{7BBE3F9F-15D6-6C44-90D9-AA2FE1E1A684}"/>
              </a:ext>
            </a:extLst>
          </p:cNvPr>
          <p:cNvSpPr>
            <a:spLocks noGrp="1"/>
          </p:cNvSpPr>
          <p:nvPr>
            <p:ph type="ftr" sz="quarter" idx="11"/>
          </p:nvPr>
        </p:nvSpPr>
        <p:spPr>
          <a:xfrm>
            <a:off x="2679937" y="6356350"/>
            <a:ext cx="3873263" cy="365125"/>
          </a:xfrm>
          <a:prstGeom prst="rect">
            <a:avLst/>
          </a:prstGeom>
        </p:spPr>
        <p:txBody>
          <a:bodyPr/>
          <a:lstStyle>
            <a:lvl1pPr>
              <a:defRPr sz="900" spc="100" baseline="0"/>
            </a:lvl1pPr>
          </a:lstStyle>
          <a:p>
            <a:r>
              <a:rPr lang="en-US" dirty="0"/>
              <a:t>FEDERAL BENEFITS EXPERTS</a:t>
            </a:r>
          </a:p>
        </p:txBody>
      </p:sp>
    </p:spTree>
    <p:extLst>
      <p:ext uri="{BB962C8B-B14F-4D97-AF65-F5344CB8AC3E}">
        <p14:creationId xmlns:p14="http://schemas.microsoft.com/office/powerpoint/2010/main" val="21760304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49250" y="0"/>
            <a:ext cx="7423150" cy="1219200"/>
          </a:xfrm>
        </p:spPr>
        <p:txBody>
          <a:bodyPr>
            <a:normAutofit/>
          </a:bodyPr>
          <a:lstStyle>
            <a:lvl1pPr>
              <a:lnSpc>
                <a:spcPts val="3200"/>
              </a:lnSpc>
              <a:defRPr sz="3200" b="1"/>
            </a:lvl1pPr>
          </a:lstStyle>
          <a:p>
            <a:r>
              <a:rPr lang="en-US" dirty="0"/>
              <a:t>Click to edit Master title style</a:t>
            </a:r>
          </a:p>
        </p:txBody>
      </p:sp>
      <p:sp>
        <p:nvSpPr>
          <p:cNvPr id="3" name="Content Placeholder 2"/>
          <p:cNvSpPr>
            <a:spLocks noGrp="1"/>
          </p:cNvSpPr>
          <p:nvPr>
            <p:ph idx="1"/>
          </p:nvPr>
        </p:nvSpPr>
        <p:spPr/>
        <p:txBody>
          <a:bodyPr/>
          <a:lstStyle>
            <a:lvl1pPr>
              <a:defRPr b="1"/>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49250" y="6356350"/>
            <a:ext cx="2241550" cy="365125"/>
          </a:xfrm>
        </p:spPr>
        <p:txBody>
          <a:bodyPr/>
          <a:lstStyle>
            <a:lvl1pPr>
              <a:defRPr>
                <a:solidFill>
                  <a:srgbClr val="006491"/>
                </a:solidFill>
              </a:defRPr>
            </a:lvl1pPr>
          </a:lstStyle>
          <a:p>
            <a:fld id="{74EC077F-1822-9B4D-B466-2AEAFFB9F37D}" type="datetime1">
              <a:rPr lang="en-US" smtClean="0"/>
              <a:pPr/>
              <a:t>5/11/2021</a:t>
            </a:fld>
            <a:endParaRPr lang="en-US" dirty="0"/>
          </a:p>
        </p:txBody>
      </p:sp>
      <p:sp>
        <p:nvSpPr>
          <p:cNvPr id="6" name="Slide Number Placeholder 5"/>
          <p:cNvSpPr>
            <a:spLocks noGrp="1"/>
          </p:cNvSpPr>
          <p:nvPr>
            <p:ph type="sldNum" sz="quarter" idx="12"/>
          </p:nvPr>
        </p:nvSpPr>
        <p:spPr>
          <a:xfrm>
            <a:off x="6553200" y="6356350"/>
            <a:ext cx="2406650" cy="365125"/>
          </a:xfrm>
        </p:spPr>
        <p:txBody>
          <a:bodyPr/>
          <a:lstStyle>
            <a:lvl1pPr>
              <a:defRPr>
                <a:solidFill>
                  <a:srgbClr val="006491"/>
                </a:solidFill>
              </a:defRPr>
            </a:lvl1pPr>
          </a:lstStyle>
          <a:p>
            <a:fld id="{32221A3B-3924-B04A-A496-7CB8DC41F6D4}" type="slidenum">
              <a:rPr lang="en-US" smtClean="0"/>
              <a:pPr/>
              <a:t>‹#›</a:t>
            </a:fld>
            <a:endParaRPr lang="en-US" dirty="0"/>
          </a:p>
        </p:txBody>
      </p:sp>
      <p:sp>
        <p:nvSpPr>
          <p:cNvPr id="7" name="Footer Placeholder 4">
            <a:extLst>
              <a:ext uri="{FF2B5EF4-FFF2-40B4-BE49-F238E27FC236}">
                <a16:creationId xmlns:a16="http://schemas.microsoft.com/office/drawing/2014/main" id="{80AD3DE8-1951-F847-91D5-A293A573BD58}"/>
              </a:ext>
            </a:extLst>
          </p:cNvPr>
          <p:cNvSpPr>
            <a:spLocks noGrp="1"/>
          </p:cNvSpPr>
          <p:nvPr>
            <p:ph type="ftr" sz="quarter" idx="3"/>
          </p:nvPr>
        </p:nvSpPr>
        <p:spPr>
          <a:xfrm>
            <a:off x="2679937" y="6356350"/>
            <a:ext cx="3873263" cy="365125"/>
          </a:xfrm>
          <a:prstGeom prst="rect">
            <a:avLst/>
          </a:prstGeom>
        </p:spPr>
        <p:txBody>
          <a:bodyPr anchor="ctr"/>
          <a:lstStyle>
            <a:lvl1pPr algn="ctr">
              <a:defRPr sz="900" b="1" spc="100" baseline="0">
                <a:solidFill>
                  <a:srgbClr val="006491"/>
                </a:solidFill>
                <a:latin typeface="Calibri" panose="020F0502020204030204" pitchFamily="34" charset="0"/>
                <a:cs typeface="Calibri" panose="020F0502020204030204" pitchFamily="34" charset="0"/>
              </a:defRPr>
            </a:lvl1pPr>
          </a:lstStyle>
          <a:p>
            <a:r>
              <a:rPr lang="en-US" dirty="0"/>
              <a:t>FEDERAL BENEFITS EXPERTS</a:t>
            </a:r>
          </a:p>
        </p:txBody>
      </p:sp>
    </p:spTree>
    <p:extLst>
      <p:ext uri="{BB962C8B-B14F-4D97-AF65-F5344CB8AC3E}">
        <p14:creationId xmlns:p14="http://schemas.microsoft.com/office/powerpoint/2010/main" val="592590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AFDC68DE-499D-EA43-9601-F2FC89419E2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hasCustomPrompt="1"/>
          </p:nvPr>
        </p:nvSpPr>
        <p:spPr>
          <a:xfrm>
            <a:off x="722313" y="2634227"/>
            <a:ext cx="7772400" cy="1128149"/>
          </a:xfrm>
        </p:spPr>
        <p:txBody>
          <a:bodyPr anchor="t"/>
          <a:lstStyle>
            <a:lvl1pPr algn="ctr">
              <a:defRPr sz="4000" b="1" cap="none">
                <a:solidFill>
                  <a:srgbClr val="EBECDF"/>
                </a:solidFill>
              </a:defRPr>
            </a:lvl1pPr>
          </a:lstStyle>
          <a:p>
            <a:r>
              <a:rPr lang="en-US" dirty="0"/>
              <a:t>Click To Edit Master Title Style</a:t>
            </a:r>
          </a:p>
        </p:txBody>
      </p:sp>
      <p:sp>
        <p:nvSpPr>
          <p:cNvPr id="3" name="Text Placeholder 2"/>
          <p:cNvSpPr>
            <a:spLocks noGrp="1"/>
          </p:cNvSpPr>
          <p:nvPr>
            <p:ph type="body" idx="1"/>
          </p:nvPr>
        </p:nvSpPr>
        <p:spPr>
          <a:xfrm>
            <a:off x="722313" y="3762376"/>
            <a:ext cx="7772400" cy="510736"/>
          </a:xfrm>
        </p:spPr>
        <p:txBody>
          <a:bodyPr anchor="b"/>
          <a:lstStyle>
            <a:lvl1pPr marL="0" indent="0" algn="ctr">
              <a:buNone/>
              <a:defRPr sz="200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lvl1pPr>
              <a:defRPr>
                <a:solidFill>
                  <a:srgbClr val="EBECDF"/>
                </a:solidFill>
              </a:defRPr>
            </a:lvl1pPr>
          </a:lstStyle>
          <a:p>
            <a:fld id="{0B5C6CAF-2E10-9443-B2EA-6B605012E3CF}" type="datetime1">
              <a:rPr lang="en-US" smtClean="0"/>
              <a:pPr/>
              <a:t>5/11/2021</a:t>
            </a:fld>
            <a:endParaRPr lang="en-US"/>
          </a:p>
        </p:txBody>
      </p:sp>
      <p:sp>
        <p:nvSpPr>
          <p:cNvPr id="6" name="Slide Number Placeholder 5"/>
          <p:cNvSpPr>
            <a:spLocks noGrp="1"/>
          </p:cNvSpPr>
          <p:nvPr>
            <p:ph type="sldNum" sz="quarter" idx="12"/>
          </p:nvPr>
        </p:nvSpPr>
        <p:spPr/>
        <p:txBody>
          <a:bodyPr/>
          <a:lstStyle>
            <a:lvl1pPr>
              <a:defRPr>
                <a:solidFill>
                  <a:srgbClr val="EBECDF"/>
                </a:solidFill>
              </a:defRPr>
            </a:lvl1pPr>
          </a:lstStyle>
          <a:p>
            <a:fld id="{32221A3B-3924-B04A-A496-7CB8DC41F6D4}" type="slidenum">
              <a:rPr lang="en-US" smtClean="0"/>
              <a:pPr/>
              <a:t>‹#›</a:t>
            </a:fld>
            <a:endParaRPr lang="en-US"/>
          </a:p>
        </p:txBody>
      </p:sp>
      <p:sp>
        <p:nvSpPr>
          <p:cNvPr id="10" name="Footer Placeholder 4">
            <a:extLst>
              <a:ext uri="{FF2B5EF4-FFF2-40B4-BE49-F238E27FC236}">
                <a16:creationId xmlns:a16="http://schemas.microsoft.com/office/drawing/2014/main" id="{4A0EDB8C-E2A5-AA45-A327-1A20BB4BCB96}"/>
              </a:ext>
            </a:extLst>
          </p:cNvPr>
          <p:cNvSpPr>
            <a:spLocks noGrp="1"/>
          </p:cNvSpPr>
          <p:nvPr>
            <p:ph type="ftr" sz="quarter" idx="3"/>
          </p:nvPr>
        </p:nvSpPr>
        <p:spPr>
          <a:xfrm>
            <a:off x="2679937" y="6356350"/>
            <a:ext cx="3873263" cy="365125"/>
          </a:xfrm>
          <a:prstGeom prst="rect">
            <a:avLst/>
          </a:prstGeom>
        </p:spPr>
        <p:txBody>
          <a:bodyPr anchor="ctr"/>
          <a:lstStyle>
            <a:lvl1pPr algn="ctr">
              <a:defRPr sz="900" b="1" spc="100" baseline="0">
                <a:solidFill>
                  <a:srgbClr val="EBECDF"/>
                </a:solidFill>
                <a:latin typeface="Calibri" panose="020F0502020204030204" pitchFamily="34" charset="0"/>
                <a:cs typeface="Calibri" panose="020F0502020204030204" pitchFamily="34" charset="0"/>
              </a:defRPr>
            </a:lvl1pPr>
          </a:lstStyle>
          <a:p>
            <a:r>
              <a:rPr lang="en-US"/>
              <a:t>FEDERAL BENEFITS EXPERTS</a:t>
            </a:r>
            <a:endParaRPr lang="en-US" dirty="0"/>
          </a:p>
        </p:txBody>
      </p:sp>
    </p:spTree>
    <p:extLst>
      <p:ext uri="{BB962C8B-B14F-4D97-AF65-F5344CB8AC3E}">
        <p14:creationId xmlns:p14="http://schemas.microsoft.com/office/powerpoint/2010/main" val="25920076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49250" y="1"/>
            <a:ext cx="7353300" cy="121285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349250" y="1574800"/>
            <a:ext cx="4146550" cy="45513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574800"/>
            <a:ext cx="4038600" cy="45513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CE46A54-87C1-3044-87B6-99540C6F5A49}" type="datetime1">
              <a:rPr lang="en-US" smtClean="0"/>
              <a:t>5/11/2021</a:t>
            </a:fld>
            <a:endParaRPr lang="en-US"/>
          </a:p>
        </p:txBody>
      </p:sp>
      <p:sp>
        <p:nvSpPr>
          <p:cNvPr id="7" name="Slide Number Placeholder 6"/>
          <p:cNvSpPr>
            <a:spLocks noGrp="1"/>
          </p:cNvSpPr>
          <p:nvPr>
            <p:ph type="sldNum" sz="quarter" idx="12"/>
          </p:nvPr>
        </p:nvSpPr>
        <p:spPr/>
        <p:txBody>
          <a:bodyPr/>
          <a:lstStyle/>
          <a:p>
            <a:fld id="{32221A3B-3924-B04A-A496-7CB8DC41F6D4}" type="slidenum">
              <a:rPr lang="en-US" smtClean="0"/>
              <a:t>‹#›</a:t>
            </a:fld>
            <a:endParaRPr lang="en-US"/>
          </a:p>
        </p:txBody>
      </p:sp>
      <p:sp>
        <p:nvSpPr>
          <p:cNvPr id="8" name="Footer Placeholder 4">
            <a:extLst>
              <a:ext uri="{FF2B5EF4-FFF2-40B4-BE49-F238E27FC236}">
                <a16:creationId xmlns:a16="http://schemas.microsoft.com/office/drawing/2014/main" id="{4869DE16-BF1C-AA46-A6EB-731D79615748}"/>
              </a:ext>
            </a:extLst>
          </p:cNvPr>
          <p:cNvSpPr>
            <a:spLocks noGrp="1"/>
          </p:cNvSpPr>
          <p:nvPr>
            <p:ph type="ftr" sz="quarter" idx="11"/>
          </p:nvPr>
        </p:nvSpPr>
        <p:spPr>
          <a:xfrm>
            <a:off x="2679937" y="6356350"/>
            <a:ext cx="3873263" cy="365125"/>
          </a:xfrm>
          <a:prstGeom prst="rect">
            <a:avLst/>
          </a:prstGeom>
        </p:spPr>
        <p:txBody>
          <a:bodyPr/>
          <a:lstStyle/>
          <a:p>
            <a:r>
              <a:rPr lang="en-US" dirty="0"/>
              <a:t>FEDERAL BENEFITS EXPERTS</a:t>
            </a:r>
          </a:p>
        </p:txBody>
      </p:sp>
    </p:spTree>
    <p:extLst>
      <p:ext uri="{BB962C8B-B14F-4D97-AF65-F5344CB8AC3E}">
        <p14:creationId xmlns:p14="http://schemas.microsoft.com/office/powerpoint/2010/main" val="19475661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9250" y="1"/>
            <a:ext cx="7410450" cy="1212849"/>
          </a:xfrm>
        </p:spPr>
        <p:txBody>
          <a:bodyPr/>
          <a:lstStyle>
            <a:lvl1pPr>
              <a:defRPr/>
            </a:lvl1pPr>
          </a:lstStyle>
          <a:p>
            <a:r>
              <a:rPr lang="en-US" dirty="0"/>
              <a:t>Click to edit Master title style</a:t>
            </a:r>
          </a:p>
        </p:txBody>
      </p:sp>
      <p:sp>
        <p:nvSpPr>
          <p:cNvPr id="3" name="Text Placeholder 2"/>
          <p:cNvSpPr>
            <a:spLocks noGrp="1"/>
          </p:cNvSpPr>
          <p:nvPr>
            <p:ph type="body" idx="1"/>
          </p:nvPr>
        </p:nvSpPr>
        <p:spPr>
          <a:xfrm>
            <a:off x="349250" y="1492174"/>
            <a:ext cx="41481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349250" y="2131936"/>
            <a:ext cx="4148138" cy="399422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45025" y="149217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31936"/>
            <a:ext cx="4041775" cy="399422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7E5E03A-F419-8746-AB7D-AF1A1AEE378A}" type="datetime1">
              <a:rPr lang="en-US" smtClean="0"/>
              <a:t>5/11/2021</a:t>
            </a:fld>
            <a:endParaRPr lang="en-US"/>
          </a:p>
        </p:txBody>
      </p:sp>
      <p:sp>
        <p:nvSpPr>
          <p:cNvPr id="9" name="Slide Number Placeholder 8"/>
          <p:cNvSpPr>
            <a:spLocks noGrp="1"/>
          </p:cNvSpPr>
          <p:nvPr>
            <p:ph type="sldNum" sz="quarter" idx="12"/>
          </p:nvPr>
        </p:nvSpPr>
        <p:spPr/>
        <p:txBody>
          <a:bodyPr/>
          <a:lstStyle/>
          <a:p>
            <a:fld id="{32221A3B-3924-B04A-A496-7CB8DC41F6D4}" type="slidenum">
              <a:rPr lang="en-US" smtClean="0"/>
              <a:t>‹#›</a:t>
            </a:fld>
            <a:endParaRPr lang="en-US"/>
          </a:p>
        </p:txBody>
      </p:sp>
      <p:sp>
        <p:nvSpPr>
          <p:cNvPr id="10" name="Footer Placeholder 4">
            <a:extLst>
              <a:ext uri="{FF2B5EF4-FFF2-40B4-BE49-F238E27FC236}">
                <a16:creationId xmlns:a16="http://schemas.microsoft.com/office/drawing/2014/main" id="{27778B78-2A02-7742-B1EB-D84991712D5A}"/>
              </a:ext>
            </a:extLst>
          </p:cNvPr>
          <p:cNvSpPr>
            <a:spLocks noGrp="1"/>
          </p:cNvSpPr>
          <p:nvPr>
            <p:ph type="ftr" sz="quarter" idx="11"/>
          </p:nvPr>
        </p:nvSpPr>
        <p:spPr>
          <a:xfrm>
            <a:off x="2679937" y="6356350"/>
            <a:ext cx="3873263" cy="365125"/>
          </a:xfrm>
          <a:prstGeom prst="rect">
            <a:avLst/>
          </a:prstGeom>
        </p:spPr>
        <p:txBody>
          <a:bodyPr/>
          <a:lstStyle/>
          <a:p>
            <a:r>
              <a:rPr lang="en-US" dirty="0"/>
              <a:t>FEDERAL BENEFITS EXPERTS</a:t>
            </a:r>
          </a:p>
        </p:txBody>
      </p:sp>
    </p:spTree>
    <p:extLst>
      <p:ext uri="{BB962C8B-B14F-4D97-AF65-F5344CB8AC3E}">
        <p14:creationId xmlns:p14="http://schemas.microsoft.com/office/powerpoint/2010/main" val="11576860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E994B97-2EDC-A045-AE30-91F808D20E6D}" type="datetime1">
              <a:rPr lang="en-US" smtClean="0"/>
              <a:t>5/11/2021</a:t>
            </a:fld>
            <a:endParaRPr lang="en-US"/>
          </a:p>
        </p:txBody>
      </p:sp>
      <p:sp>
        <p:nvSpPr>
          <p:cNvPr id="5" name="Slide Number Placeholder 4"/>
          <p:cNvSpPr>
            <a:spLocks noGrp="1"/>
          </p:cNvSpPr>
          <p:nvPr>
            <p:ph type="sldNum" sz="quarter" idx="12"/>
          </p:nvPr>
        </p:nvSpPr>
        <p:spPr/>
        <p:txBody>
          <a:bodyPr/>
          <a:lstStyle/>
          <a:p>
            <a:fld id="{32221A3B-3924-B04A-A496-7CB8DC41F6D4}" type="slidenum">
              <a:rPr lang="en-US" smtClean="0"/>
              <a:t>‹#›</a:t>
            </a:fld>
            <a:endParaRPr lang="en-US"/>
          </a:p>
        </p:txBody>
      </p:sp>
      <p:sp>
        <p:nvSpPr>
          <p:cNvPr id="6" name="Footer Placeholder 4">
            <a:extLst>
              <a:ext uri="{FF2B5EF4-FFF2-40B4-BE49-F238E27FC236}">
                <a16:creationId xmlns:a16="http://schemas.microsoft.com/office/drawing/2014/main" id="{05D4C042-3A8D-874C-89FD-E9142B51CAED}"/>
              </a:ext>
            </a:extLst>
          </p:cNvPr>
          <p:cNvSpPr>
            <a:spLocks noGrp="1"/>
          </p:cNvSpPr>
          <p:nvPr>
            <p:ph type="ftr" sz="quarter" idx="11"/>
          </p:nvPr>
        </p:nvSpPr>
        <p:spPr>
          <a:xfrm>
            <a:off x="2679937" y="6356350"/>
            <a:ext cx="3873263" cy="365125"/>
          </a:xfrm>
          <a:prstGeom prst="rect">
            <a:avLst/>
          </a:prstGeom>
        </p:spPr>
        <p:txBody>
          <a:bodyPr/>
          <a:lstStyle/>
          <a:p>
            <a:r>
              <a:rPr lang="en-US" dirty="0"/>
              <a:t>FEDERAL BENEFITS EXPERTS</a:t>
            </a:r>
          </a:p>
        </p:txBody>
      </p:sp>
    </p:spTree>
    <p:extLst>
      <p:ext uri="{BB962C8B-B14F-4D97-AF65-F5344CB8AC3E}">
        <p14:creationId xmlns:p14="http://schemas.microsoft.com/office/powerpoint/2010/main" val="40231240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0BE3BB-3CD5-5F49-B315-16A4FC60C567}" type="datetime1">
              <a:rPr lang="en-US" smtClean="0"/>
              <a:t>5/11/2021</a:t>
            </a:fld>
            <a:endParaRPr lang="en-US"/>
          </a:p>
        </p:txBody>
      </p:sp>
      <p:sp>
        <p:nvSpPr>
          <p:cNvPr id="4" name="Slide Number Placeholder 3"/>
          <p:cNvSpPr>
            <a:spLocks noGrp="1"/>
          </p:cNvSpPr>
          <p:nvPr>
            <p:ph type="sldNum" sz="quarter" idx="12"/>
          </p:nvPr>
        </p:nvSpPr>
        <p:spPr/>
        <p:txBody>
          <a:bodyPr/>
          <a:lstStyle/>
          <a:p>
            <a:fld id="{32221A3B-3924-B04A-A496-7CB8DC41F6D4}" type="slidenum">
              <a:rPr lang="en-US" smtClean="0"/>
              <a:t>‹#›</a:t>
            </a:fld>
            <a:endParaRPr lang="en-US"/>
          </a:p>
        </p:txBody>
      </p:sp>
      <p:sp>
        <p:nvSpPr>
          <p:cNvPr id="5" name="Footer Placeholder 4">
            <a:extLst>
              <a:ext uri="{FF2B5EF4-FFF2-40B4-BE49-F238E27FC236}">
                <a16:creationId xmlns:a16="http://schemas.microsoft.com/office/drawing/2014/main" id="{18E4A08C-E07D-D943-B9DA-83428D9264C3}"/>
              </a:ext>
            </a:extLst>
          </p:cNvPr>
          <p:cNvSpPr>
            <a:spLocks noGrp="1"/>
          </p:cNvSpPr>
          <p:nvPr>
            <p:ph type="ftr" sz="quarter" idx="11"/>
          </p:nvPr>
        </p:nvSpPr>
        <p:spPr>
          <a:xfrm>
            <a:off x="2679937" y="6356350"/>
            <a:ext cx="3873263" cy="365125"/>
          </a:xfrm>
          <a:prstGeom prst="rect">
            <a:avLst/>
          </a:prstGeom>
        </p:spPr>
        <p:txBody>
          <a:bodyPr/>
          <a:lstStyle/>
          <a:p>
            <a:r>
              <a:rPr lang="en-US" dirty="0"/>
              <a:t>FEDERAL BENEFITS EXPERTS</a:t>
            </a:r>
          </a:p>
        </p:txBody>
      </p:sp>
    </p:spTree>
    <p:extLst>
      <p:ext uri="{BB962C8B-B14F-4D97-AF65-F5344CB8AC3E}">
        <p14:creationId xmlns:p14="http://schemas.microsoft.com/office/powerpoint/2010/main" val="32559538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49250" y="0"/>
            <a:ext cx="7385050" cy="1219200"/>
          </a:xfrm>
        </p:spPr>
        <p:txBody>
          <a:bodyPr anchor="ctr">
            <a:normAutofit/>
          </a:bodyPr>
          <a:lstStyle>
            <a:lvl1pPr algn="l">
              <a:defRPr sz="3200" b="0"/>
            </a:lvl1pPr>
          </a:lstStyle>
          <a:p>
            <a:r>
              <a:rPr lang="en-US" dirty="0"/>
              <a:t>Click To Edit Master Title Style</a:t>
            </a:r>
          </a:p>
        </p:txBody>
      </p:sp>
      <p:sp>
        <p:nvSpPr>
          <p:cNvPr id="3" name="Content Placeholder 2"/>
          <p:cNvSpPr>
            <a:spLocks noGrp="1"/>
          </p:cNvSpPr>
          <p:nvPr>
            <p:ph idx="1"/>
          </p:nvPr>
        </p:nvSpPr>
        <p:spPr>
          <a:xfrm>
            <a:off x="3575050" y="1473200"/>
            <a:ext cx="5111750" cy="47736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349250" y="1473200"/>
            <a:ext cx="3116263" cy="477361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693DE605-DDB5-FA4F-8254-9ADC92CA5E61}" type="datetime1">
              <a:rPr lang="en-US" smtClean="0"/>
              <a:t>5/11/2021</a:t>
            </a:fld>
            <a:endParaRPr lang="en-US"/>
          </a:p>
        </p:txBody>
      </p:sp>
      <p:sp>
        <p:nvSpPr>
          <p:cNvPr id="7" name="Slide Number Placeholder 6"/>
          <p:cNvSpPr>
            <a:spLocks noGrp="1"/>
          </p:cNvSpPr>
          <p:nvPr>
            <p:ph type="sldNum" sz="quarter" idx="12"/>
          </p:nvPr>
        </p:nvSpPr>
        <p:spPr/>
        <p:txBody>
          <a:bodyPr/>
          <a:lstStyle/>
          <a:p>
            <a:fld id="{32221A3B-3924-B04A-A496-7CB8DC41F6D4}" type="slidenum">
              <a:rPr lang="en-US" smtClean="0"/>
              <a:t>‹#›</a:t>
            </a:fld>
            <a:endParaRPr lang="en-US"/>
          </a:p>
        </p:txBody>
      </p:sp>
      <p:sp>
        <p:nvSpPr>
          <p:cNvPr id="8" name="Footer Placeholder 4">
            <a:extLst>
              <a:ext uri="{FF2B5EF4-FFF2-40B4-BE49-F238E27FC236}">
                <a16:creationId xmlns:a16="http://schemas.microsoft.com/office/drawing/2014/main" id="{5DF0C440-D4FC-054A-A499-B40DF0AE9BC9}"/>
              </a:ext>
            </a:extLst>
          </p:cNvPr>
          <p:cNvSpPr>
            <a:spLocks noGrp="1"/>
          </p:cNvSpPr>
          <p:nvPr>
            <p:ph type="ftr" sz="quarter" idx="11"/>
          </p:nvPr>
        </p:nvSpPr>
        <p:spPr>
          <a:xfrm>
            <a:off x="2679937" y="6356350"/>
            <a:ext cx="3873263" cy="365125"/>
          </a:xfrm>
          <a:prstGeom prst="rect">
            <a:avLst/>
          </a:prstGeom>
        </p:spPr>
        <p:txBody>
          <a:bodyPr/>
          <a:lstStyle/>
          <a:p>
            <a:r>
              <a:rPr lang="en-US" dirty="0"/>
              <a:t>FEDERAL BENEFITS EXPERTS</a:t>
            </a:r>
          </a:p>
        </p:txBody>
      </p:sp>
    </p:spTree>
    <p:extLst>
      <p:ext uri="{BB962C8B-B14F-4D97-AF65-F5344CB8AC3E}">
        <p14:creationId xmlns:p14="http://schemas.microsoft.com/office/powerpoint/2010/main" val="28300272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solidFill>
                  <a:srgbClr val="DC3E38"/>
                </a:solidFill>
              </a:defRPr>
            </a:lvl1pPr>
          </a:lstStyle>
          <a:p>
            <a:r>
              <a:rPr lang="en-US" dirty="0"/>
              <a:t>Click to edit Master title style</a:t>
            </a:r>
          </a:p>
        </p:txBody>
      </p:sp>
      <p:sp>
        <p:nvSpPr>
          <p:cNvPr id="3" name="Picture Placeholder 2"/>
          <p:cNvSpPr>
            <a:spLocks noGrp="1"/>
          </p:cNvSpPr>
          <p:nvPr>
            <p:ph type="pic" idx="1"/>
          </p:nvPr>
        </p:nvSpPr>
        <p:spPr>
          <a:xfrm>
            <a:off x="1792288" y="1295399"/>
            <a:ext cx="5486400" cy="34321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Drag picture to placeholder or click icon to add</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solidFill>
                  <a:srgbClr val="00649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0D7CFD75-198B-BC42-BEDC-3470232CBD8E}" type="datetime1">
              <a:rPr lang="en-US" smtClean="0"/>
              <a:t>5/11/2021</a:t>
            </a:fld>
            <a:endParaRPr lang="en-US"/>
          </a:p>
        </p:txBody>
      </p:sp>
      <p:sp>
        <p:nvSpPr>
          <p:cNvPr id="7" name="Slide Number Placeholder 6"/>
          <p:cNvSpPr>
            <a:spLocks noGrp="1"/>
          </p:cNvSpPr>
          <p:nvPr>
            <p:ph type="sldNum" sz="quarter" idx="12"/>
          </p:nvPr>
        </p:nvSpPr>
        <p:spPr/>
        <p:txBody>
          <a:bodyPr/>
          <a:lstStyle/>
          <a:p>
            <a:fld id="{32221A3B-3924-B04A-A496-7CB8DC41F6D4}" type="slidenum">
              <a:rPr lang="en-US" smtClean="0"/>
              <a:t>‹#›</a:t>
            </a:fld>
            <a:endParaRPr lang="en-US"/>
          </a:p>
        </p:txBody>
      </p:sp>
      <p:sp>
        <p:nvSpPr>
          <p:cNvPr id="8" name="Footer Placeholder 4">
            <a:extLst>
              <a:ext uri="{FF2B5EF4-FFF2-40B4-BE49-F238E27FC236}">
                <a16:creationId xmlns:a16="http://schemas.microsoft.com/office/drawing/2014/main" id="{7421D97C-6E74-7D4B-8B17-A434C9A53A36}"/>
              </a:ext>
            </a:extLst>
          </p:cNvPr>
          <p:cNvSpPr>
            <a:spLocks noGrp="1"/>
          </p:cNvSpPr>
          <p:nvPr>
            <p:ph type="ftr" sz="quarter" idx="11"/>
          </p:nvPr>
        </p:nvSpPr>
        <p:spPr>
          <a:xfrm>
            <a:off x="2679937" y="6356350"/>
            <a:ext cx="3873263" cy="365125"/>
          </a:xfrm>
          <a:prstGeom prst="rect">
            <a:avLst/>
          </a:prstGeom>
        </p:spPr>
        <p:txBody>
          <a:bodyPr/>
          <a:lstStyle/>
          <a:p>
            <a:r>
              <a:rPr lang="en-US" dirty="0"/>
              <a:t>FEDERAL BENEFITS EXPERTS</a:t>
            </a:r>
          </a:p>
        </p:txBody>
      </p:sp>
    </p:spTree>
    <p:extLst>
      <p:ext uri="{BB962C8B-B14F-4D97-AF65-F5344CB8AC3E}">
        <p14:creationId xmlns:p14="http://schemas.microsoft.com/office/powerpoint/2010/main" val="8517724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2D9A11B2-4F67-1B4F-B6E1-1A31B401A781}"/>
              </a:ext>
            </a:extLst>
          </p:cNvPr>
          <p:cNvPicPr>
            <a:picLocks/>
          </p:cNvPicPr>
          <p:nvPr userDrawn="1"/>
        </p:nvPicPr>
        <p:blipFill>
          <a:blip r:embed="rId13">
            <a:extLst>
              <a:ext uri="{28A0092B-C50C-407E-A947-70E740481C1C}">
                <a14:useLocalDpi xmlns:a14="http://schemas.microsoft.com/office/drawing/2010/main" val="0"/>
              </a:ext>
            </a:extLst>
          </a:blip>
          <a:stretch>
            <a:fillRect/>
          </a:stretch>
        </p:blipFill>
        <p:spPr>
          <a:xfrm>
            <a:off x="0" y="563"/>
            <a:ext cx="9144000" cy="1200912"/>
          </a:xfrm>
          <a:prstGeom prst="rect">
            <a:avLst/>
          </a:prstGeom>
        </p:spPr>
      </p:pic>
      <p:sp>
        <p:nvSpPr>
          <p:cNvPr id="2" name="Title Placeholder 1"/>
          <p:cNvSpPr>
            <a:spLocks noGrp="1"/>
          </p:cNvSpPr>
          <p:nvPr>
            <p:ph type="title"/>
          </p:nvPr>
        </p:nvSpPr>
        <p:spPr>
          <a:xfrm>
            <a:off x="349250" y="0"/>
            <a:ext cx="7581900" cy="12192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349250" y="1511300"/>
            <a:ext cx="8337550" cy="46148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349250" y="6356350"/>
            <a:ext cx="2241550" cy="365125"/>
          </a:xfrm>
          <a:prstGeom prst="rect">
            <a:avLst/>
          </a:prstGeom>
        </p:spPr>
        <p:txBody>
          <a:bodyPr vert="horz" lIns="91440" tIns="45720" rIns="91440" bIns="45720" rtlCol="0" anchor="ctr"/>
          <a:lstStyle>
            <a:lvl1pPr algn="l">
              <a:defRPr sz="900">
                <a:solidFill>
                  <a:srgbClr val="006491"/>
                </a:solidFill>
              </a:defRPr>
            </a:lvl1pPr>
          </a:lstStyle>
          <a:p>
            <a:fld id="{63E6FB5B-CC64-314D-95FD-88B60606DB48}" type="datetime1">
              <a:rPr lang="en-US" smtClean="0"/>
              <a:pPr/>
              <a:t>5/11/2021</a:t>
            </a:fld>
            <a:endParaRPr lang="en-US" dirty="0"/>
          </a:p>
        </p:txBody>
      </p:sp>
      <p:sp>
        <p:nvSpPr>
          <p:cNvPr id="6" name="Slide Number Placeholder 5"/>
          <p:cNvSpPr>
            <a:spLocks noGrp="1"/>
          </p:cNvSpPr>
          <p:nvPr>
            <p:ph type="sldNum" sz="quarter" idx="4"/>
          </p:nvPr>
        </p:nvSpPr>
        <p:spPr>
          <a:xfrm>
            <a:off x="6553200" y="6356350"/>
            <a:ext cx="2393950" cy="365125"/>
          </a:xfrm>
          <a:prstGeom prst="rect">
            <a:avLst/>
          </a:prstGeom>
        </p:spPr>
        <p:txBody>
          <a:bodyPr vert="horz" lIns="91440" tIns="45720" rIns="91440" bIns="45720" rtlCol="0" anchor="ctr"/>
          <a:lstStyle>
            <a:lvl1pPr algn="r">
              <a:defRPr sz="900">
                <a:solidFill>
                  <a:srgbClr val="006491"/>
                </a:solidFill>
              </a:defRPr>
            </a:lvl1pPr>
          </a:lstStyle>
          <a:p>
            <a:fld id="{32221A3B-3924-B04A-A496-7CB8DC41F6D4}" type="slidenum">
              <a:rPr lang="en-US" smtClean="0"/>
              <a:pPr/>
              <a:t>‹#›</a:t>
            </a:fld>
            <a:endParaRPr lang="en-US" dirty="0"/>
          </a:p>
        </p:txBody>
      </p:sp>
      <p:sp>
        <p:nvSpPr>
          <p:cNvPr id="11" name="Footer Placeholder 4">
            <a:extLst>
              <a:ext uri="{FF2B5EF4-FFF2-40B4-BE49-F238E27FC236}">
                <a16:creationId xmlns:a16="http://schemas.microsoft.com/office/drawing/2014/main" id="{50D318DE-E513-5A41-8EC2-1A32AD5BE904}"/>
              </a:ext>
            </a:extLst>
          </p:cNvPr>
          <p:cNvSpPr>
            <a:spLocks noGrp="1"/>
          </p:cNvSpPr>
          <p:nvPr>
            <p:ph type="ftr" sz="quarter" idx="3"/>
          </p:nvPr>
        </p:nvSpPr>
        <p:spPr>
          <a:xfrm>
            <a:off x="2679937" y="6356350"/>
            <a:ext cx="3873263" cy="365125"/>
          </a:xfrm>
          <a:prstGeom prst="rect">
            <a:avLst/>
          </a:prstGeom>
        </p:spPr>
        <p:txBody>
          <a:bodyPr anchor="ctr"/>
          <a:lstStyle>
            <a:lvl1pPr algn="ctr">
              <a:defRPr sz="900" b="1" spc="100" baseline="0">
                <a:solidFill>
                  <a:srgbClr val="006491"/>
                </a:solidFill>
                <a:latin typeface="Calibri" panose="020F0502020204030204" pitchFamily="34" charset="0"/>
                <a:cs typeface="Calibri" panose="020F0502020204030204" pitchFamily="34" charset="0"/>
              </a:defRPr>
            </a:lvl1pPr>
          </a:lstStyle>
          <a:p>
            <a:r>
              <a:rPr lang="en-US" dirty="0"/>
              <a:t>FEDERAL BENEFITS EXPERTS</a:t>
            </a:r>
          </a:p>
        </p:txBody>
      </p:sp>
    </p:spTree>
    <p:extLst>
      <p:ext uri="{BB962C8B-B14F-4D97-AF65-F5344CB8AC3E}">
        <p14:creationId xmlns:p14="http://schemas.microsoft.com/office/powerpoint/2010/main" val="5799243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457200" rtl="0" eaLnBrk="1" latinLnBrk="0" hangingPunct="1">
        <a:spcBef>
          <a:spcPct val="0"/>
        </a:spcBef>
        <a:buNone/>
        <a:defRPr sz="3200" b="0" kern="1200">
          <a:solidFill>
            <a:schemeClr val="bg1"/>
          </a:solidFill>
          <a:latin typeface="Calibri" panose="020F0502020204030204" pitchFamily="34" charset="0"/>
          <a:ea typeface="+mj-ea"/>
          <a:cs typeface="Calibri" panose="020F0502020204030204" pitchFamily="34" charset="0"/>
        </a:defRPr>
      </a:lvl1pPr>
    </p:titleStyle>
    <p:bodyStyle>
      <a:lvl1pPr marL="0" indent="0" algn="l" defTabSz="457200" rtl="0" eaLnBrk="1" latinLnBrk="0" hangingPunct="1">
        <a:spcBef>
          <a:spcPct val="20000"/>
        </a:spcBef>
        <a:buFont typeface="Arial"/>
        <a:buNone/>
        <a:defRPr sz="3200" b="1"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Wingdings" charset="2"/>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53308" y="2927927"/>
            <a:ext cx="5837382" cy="818573"/>
          </a:xfrm>
        </p:spPr>
        <p:txBody>
          <a:bodyPr>
            <a:normAutofit/>
          </a:bodyPr>
          <a:lstStyle/>
          <a:p>
            <a:pPr algn="ctr"/>
            <a:r>
              <a:rPr lang="en-US" sz="4800" dirty="0"/>
              <a:t>NARFE Membership</a:t>
            </a:r>
          </a:p>
        </p:txBody>
      </p:sp>
      <p:sp>
        <p:nvSpPr>
          <p:cNvPr id="3" name="Subtitle 2"/>
          <p:cNvSpPr>
            <a:spLocks noGrp="1"/>
          </p:cNvSpPr>
          <p:nvPr>
            <p:ph type="subTitle" idx="1"/>
          </p:nvPr>
        </p:nvSpPr>
        <p:spPr>
          <a:xfrm>
            <a:off x="927716" y="4054764"/>
            <a:ext cx="7288567" cy="1584036"/>
          </a:xfrm>
        </p:spPr>
        <p:txBody>
          <a:bodyPr>
            <a:normAutofit/>
          </a:bodyPr>
          <a:lstStyle/>
          <a:p>
            <a:pPr algn="ctr"/>
            <a:r>
              <a:rPr lang="en-US" sz="2800" i="1" dirty="0"/>
              <a:t>Protecting Your Hard-Earned Benefits </a:t>
            </a:r>
          </a:p>
          <a:p>
            <a:pPr algn="ctr"/>
            <a:r>
              <a:rPr lang="en-US" sz="2800" i="1" dirty="0"/>
              <a:t>&amp;</a:t>
            </a:r>
          </a:p>
          <a:p>
            <a:pPr algn="ctr"/>
            <a:r>
              <a:rPr lang="en-US" sz="2800" i="1" dirty="0"/>
              <a:t>Helping You Get More Out of Them</a:t>
            </a:r>
          </a:p>
        </p:txBody>
      </p:sp>
      <p:sp>
        <p:nvSpPr>
          <p:cNvPr id="4" name="Date Placeholder 3"/>
          <p:cNvSpPr>
            <a:spLocks noGrp="1"/>
          </p:cNvSpPr>
          <p:nvPr>
            <p:ph type="dt" sz="half" idx="10"/>
          </p:nvPr>
        </p:nvSpPr>
        <p:spPr/>
        <p:txBody>
          <a:bodyPr/>
          <a:lstStyle/>
          <a:p>
            <a:fld id="{F0E523EC-FBE9-F944-A21C-1D24C6307F6F}" type="datetime1">
              <a:rPr lang="en-US" smtClean="0"/>
              <a:pPr/>
              <a:t>5/11/2021</a:t>
            </a:fld>
            <a:endParaRPr lang="en-US" dirty="0"/>
          </a:p>
        </p:txBody>
      </p:sp>
      <p:sp>
        <p:nvSpPr>
          <p:cNvPr id="5" name="Slide Number Placeholder 4"/>
          <p:cNvSpPr>
            <a:spLocks noGrp="1"/>
          </p:cNvSpPr>
          <p:nvPr>
            <p:ph type="sldNum" sz="quarter" idx="12"/>
          </p:nvPr>
        </p:nvSpPr>
        <p:spPr/>
        <p:txBody>
          <a:bodyPr/>
          <a:lstStyle/>
          <a:p>
            <a:fld id="{32221A3B-3924-B04A-A496-7CB8DC41F6D4}" type="slidenum">
              <a:rPr lang="en-US" smtClean="0"/>
              <a:pPr/>
              <a:t>1</a:t>
            </a:fld>
            <a:endParaRPr lang="en-US" dirty="0"/>
          </a:p>
        </p:txBody>
      </p:sp>
    </p:spTree>
    <p:extLst>
      <p:ext uri="{BB962C8B-B14F-4D97-AF65-F5344CB8AC3E}">
        <p14:creationId xmlns:p14="http://schemas.microsoft.com/office/powerpoint/2010/main" val="35467878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349250" y="1367161"/>
            <a:ext cx="8421888" cy="3453414"/>
          </a:xfrm>
        </p:spPr>
        <p:txBody>
          <a:bodyPr>
            <a:normAutofit/>
          </a:bodyPr>
          <a:lstStyle/>
          <a:p>
            <a:r>
              <a:rPr lang="en-US" sz="4000" b="1" dirty="0">
                <a:effectLst/>
                <a:latin typeface="Arial" panose="020B0604020202020204" pitchFamily="34" charset="0"/>
                <a:ea typeface="Calibri" panose="020F0502020204030204" pitchFamily="34" charset="0"/>
                <a:cs typeface="Times New Roman" panose="02020603050405020304" pitchFamily="18" charset="0"/>
              </a:rPr>
              <a:t>When you join NARFE, you stand with more than 150,000 of your fellow federal employees</a:t>
            </a:r>
            <a:r>
              <a:rPr lang="en-US" sz="4000" dirty="0">
                <a:effectLst/>
                <a:latin typeface="Arial" panose="020B0604020202020204" pitchFamily="34" charset="0"/>
                <a:ea typeface="Calibri" panose="020F0502020204030204" pitchFamily="34" charset="0"/>
                <a:cs typeface="Times New Roman" panose="02020603050405020304" pitchFamily="18" charset="0"/>
              </a:rPr>
              <a:t> </a:t>
            </a:r>
            <a:r>
              <a:rPr lang="en-US" sz="4000" b="1" dirty="0">
                <a:effectLst/>
                <a:latin typeface="Arial" panose="020B0604020202020204" pitchFamily="34" charset="0"/>
                <a:ea typeface="Calibri" panose="020F0502020204030204" pitchFamily="34" charset="0"/>
                <a:cs typeface="Times New Roman" panose="02020603050405020304" pitchFamily="18" charset="0"/>
              </a:rPr>
              <a:t>and retirees</a:t>
            </a:r>
            <a:r>
              <a:rPr lang="en-US" b="1" dirty="0">
                <a:latin typeface="Arial" panose="020B0604020202020204" pitchFamily="34" charset="0"/>
                <a:ea typeface="Calibri" panose="020F0502020204030204" pitchFamily="34" charset="0"/>
                <a:cs typeface="Times New Roman" panose="02020603050405020304" pitchFamily="18" charset="0"/>
              </a:rPr>
              <a:t> in </a:t>
            </a:r>
            <a:r>
              <a:rPr lang="en-US" sz="4000" dirty="0">
                <a:effectLst/>
                <a:latin typeface="Arial" panose="020B0604020202020204" pitchFamily="34" charset="0"/>
                <a:ea typeface="Calibri" panose="020F0502020204030204" pitchFamily="34" charset="0"/>
                <a:cs typeface="Times New Roman" panose="02020603050405020304" pitchFamily="18" charset="0"/>
              </a:rPr>
              <a:t>supporting the organization that supports you</a:t>
            </a:r>
            <a:endParaRPr lang="en-US" dirty="0"/>
          </a:p>
        </p:txBody>
      </p:sp>
      <p:sp>
        <p:nvSpPr>
          <p:cNvPr id="8" name="Text Placeholder 7"/>
          <p:cNvSpPr>
            <a:spLocks noGrp="1"/>
          </p:cNvSpPr>
          <p:nvPr>
            <p:ph type="body" idx="1"/>
          </p:nvPr>
        </p:nvSpPr>
        <p:spPr>
          <a:xfrm>
            <a:off x="673994" y="5174143"/>
            <a:ext cx="7772400" cy="1182207"/>
          </a:xfrm>
        </p:spPr>
        <p:txBody>
          <a:bodyPr>
            <a:normAutofit/>
          </a:bodyPr>
          <a:lstStyle/>
          <a:p>
            <a:r>
              <a:rPr lang="en-US" sz="6000" i="1" dirty="0"/>
              <a:t>www.narfe.org</a:t>
            </a:r>
          </a:p>
          <a:p>
            <a:endParaRPr lang="en-US" dirty="0"/>
          </a:p>
        </p:txBody>
      </p:sp>
      <p:sp>
        <p:nvSpPr>
          <p:cNvPr id="4" name="Date Placeholder 3"/>
          <p:cNvSpPr>
            <a:spLocks noGrp="1"/>
          </p:cNvSpPr>
          <p:nvPr>
            <p:ph type="dt" sz="half" idx="10"/>
          </p:nvPr>
        </p:nvSpPr>
        <p:spPr/>
        <p:txBody>
          <a:bodyPr/>
          <a:lstStyle/>
          <a:p>
            <a:fld id="{74EC077F-1822-9B4D-B466-2AEAFFB9F37D}" type="datetime1">
              <a:rPr lang="en-US" smtClean="0"/>
              <a:pPr/>
              <a:t>5/11/2021</a:t>
            </a:fld>
            <a:endParaRPr lang="en-US" dirty="0"/>
          </a:p>
        </p:txBody>
      </p:sp>
      <p:sp>
        <p:nvSpPr>
          <p:cNvPr id="5" name="Slide Number Placeholder 4"/>
          <p:cNvSpPr>
            <a:spLocks noGrp="1"/>
          </p:cNvSpPr>
          <p:nvPr>
            <p:ph type="sldNum" sz="quarter" idx="12"/>
          </p:nvPr>
        </p:nvSpPr>
        <p:spPr/>
        <p:txBody>
          <a:bodyPr/>
          <a:lstStyle/>
          <a:p>
            <a:fld id="{32221A3B-3924-B04A-A496-7CB8DC41F6D4}" type="slidenum">
              <a:rPr lang="en-US" smtClean="0"/>
              <a:pPr/>
              <a:t>10</a:t>
            </a:fld>
            <a:endParaRPr lang="en-US" dirty="0"/>
          </a:p>
        </p:txBody>
      </p:sp>
      <p:sp>
        <p:nvSpPr>
          <p:cNvPr id="6" name="Footer Placeholder 5"/>
          <p:cNvSpPr>
            <a:spLocks noGrp="1"/>
          </p:cNvSpPr>
          <p:nvPr>
            <p:ph type="ftr" sz="quarter" idx="3"/>
          </p:nvPr>
        </p:nvSpPr>
        <p:spPr/>
        <p:txBody>
          <a:bodyPr/>
          <a:lstStyle/>
          <a:p>
            <a:r>
              <a:rPr lang="en-US"/>
              <a:t>FEDERAL BENEFITS EXPERTS</a:t>
            </a:r>
            <a:endParaRPr lang="en-US" dirty="0"/>
          </a:p>
        </p:txBody>
      </p:sp>
    </p:spTree>
    <p:extLst>
      <p:ext uri="{BB962C8B-B14F-4D97-AF65-F5344CB8AC3E}">
        <p14:creationId xmlns:p14="http://schemas.microsoft.com/office/powerpoint/2010/main" val="18447464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257452" y="2634227"/>
            <a:ext cx="8584707" cy="1128149"/>
          </a:xfrm>
        </p:spPr>
        <p:txBody>
          <a:bodyPr>
            <a:normAutofit fontScale="90000"/>
          </a:bodyPr>
          <a:lstStyle/>
          <a:p>
            <a:r>
              <a:rPr lang="en-US" dirty="0"/>
              <a:t>Thank you for your service to our nation!</a:t>
            </a:r>
          </a:p>
        </p:txBody>
      </p:sp>
      <p:sp>
        <p:nvSpPr>
          <p:cNvPr id="8" name="Text Placeholder 7"/>
          <p:cNvSpPr>
            <a:spLocks noGrp="1"/>
          </p:cNvSpPr>
          <p:nvPr>
            <p:ph type="body" idx="1"/>
          </p:nvPr>
        </p:nvSpPr>
        <p:spPr>
          <a:xfrm>
            <a:off x="663605" y="3753497"/>
            <a:ext cx="7772400" cy="1589103"/>
          </a:xfrm>
        </p:spPr>
        <p:txBody>
          <a:bodyPr>
            <a:normAutofit/>
          </a:bodyPr>
          <a:lstStyle/>
          <a:p>
            <a:r>
              <a:rPr lang="en-US" sz="2400" i="1" dirty="0"/>
              <a:t>Presented by </a:t>
            </a:r>
          </a:p>
          <a:p>
            <a:r>
              <a:rPr lang="en-US" sz="2400" i="1" dirty="0"/>
              <a:t>[Presenter’s contact info]</a:t>
            </a:r>
          </a:p>
          <a:p>
            <a:r>
              <a:rPr lang="en-US" sz="2400" i="1" dirty="0"/>
              <a:t>[Chapter info, if applicable]</a:t>
            </a:r>
          </a:p>
        </p:txBody>
      </p:sp>
      <p:sp>
        <p:nvSpPr>
          <p:cNvPr id="4" name="Date Placeholder 3"/>
          <p:cNvSpPr>
            <a:spLocks noGrp="1"/>
          </p:cNvSpPr>
          <p:nvPr>
            <p:ph type="dt" sz="half" idx="10"/>
          </p:nvPr>
        </p:nvSpPr>
        <p:spPr/>
        <p:txBody>
          <a:bodyPr/>
          <a:lstStyle/>
          <a:p>
            <a:fld id="{74EC077F-1822-9B4D-B466-2AEAFFB9F37D}" type="datetime1">
              <a:rPr lang="en-US" smtClean="0"/>
              <a:pPr/>
              <a:t>5/11/2021</a:t>
            </a:fld>
            <a:endParaRPr lang="en-US" dirty="0"/>
          </a:p>
        </p:txBody>
      </p:sp>
      <p:sp>
        <p:nvSpPr>
          <p:cNvPr id="5" name="Slide Number Placeholder 4"/>
          <p:cNvSpPr>
            <a:spLocks noGrp="1"/>
          </p:cNvSpPr>
          <p:nvPr>
            <p:ph type="sldNum" sz="quarter" idx="12"/>
          </p:nvPr>
        </p:nvSpPr>
        <p:spPr/>
        <p:txBody>
          <a:bodyPr/>
          <a:lstStyle/>
          <a:p>
            <a:fld id="{32221A3B-3924-B04A-A496-7CB8DC41F6D4}" type="slidenum">
              <a:rPr lang="en-US" smtClean="0"/>
              <a:pPr/>
              <a:t>11</a:t>
            </a:fld>
            <a:endParaRPr lang="en-US" dirty="0"/>
          </a:p>
        </p:txBody>
      </p:sp>
      <p:sp>
        <p:nvSpPr>
          <p:cNvPr id="6" name="Footer Placeholder 5"/>
          <p:cNvSpPr>
            <a:spLocks noGrp="1"/>
          </p:cNvSpPr>
          <p:nvPr>
            <p:ph type="ftr" sz="quarter" idx="3"/>
          </p:nvPr>
        </p:nvSpPr>
        <p:spPr/>
        <p:txBody>
          <a:bodyPr/>
          <a:lstStyle/>
          <a:p>
            <a:r>
              <a:rPr lang="en-US"/>
              <a:t>FEDERAL BENEFITS EXPERTS</a:t>
            </a:r>
            <a:endParaRPr lang="en-US" dirty="0"/>
          </a:p>
        </p:txBody>
      </p:sp>
    </p:spTree>
    <p:extLst>
      <p:ext uri="{BB962C8B-B14F-4D97-AF65-F5344CB8AC3E}">
        <p14:creationId xmlns:p14="http://schemas.microsoft.com/office/powerpoint/2010/main" val="9568489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NARFE?</a:t>
            </a:r>
          </a:p>
        </p:txBody>
      </p:sp>
      <p:sp>
        <p:nvSpPr>
          <p:cNvPr id="3" name="Content Placeholder 2"/>
          <p:cNvSpPr>
            <a:spLocks noGrp="1"/>
          </p:cNvSpPr>
          <p:nvPr>
            <p:ph idx="1"/>
          </p:nvPr>
        </p:nvSpPr>
        <p:spPr>
          <a:xfrm>
            <a:off x="152400" y="1511300"/>
            <a:ext cx="8534400" cy="4614863"/>
          </a:xfrm>
        </p:spPr>
        <p:txBody>
          <a:bodyPr>
            <a:normAutofit lnSpcReduction="10000"/>
          </a:bodyPr>
          <a:lstStyle/>
          <a:p>
            <a:pPr lvl="0"/>
            <a:r>
              <a:rPr lang="en-US" sz="3000" dirty="0"/>
              <a:t>THE association for federal employees and retirees</a:t>
            </a:r>
          </a:p>
          <a:p>
            <a:pPr lvl="1"/>
            <a:r>
              <a:rPr lang="en-US" sz="2600" dirty="0"/>
              <a:t>Only organization solely dedicated to the general welfare of all federal workers, retirees, and their families</a:t>
            </a:r>
          </a:p>
          <a:p>
            <a:pPr lvl="1"/>
            <a:r>
              <a:rPr lang="en-US" sz="2600" dirty="0"/>
              <a:t>Leading voice in Washington speaking on behalf of the federal community</a:t>
            </a:r>
          </a:p>
          <a:p>
            <a:pPr lvl="1"/>
            <a:r>
              <a:rPr lang="en-US" sz="2600" dirty="0"/>
              <a:t>Recognized experts providing valuable resources and trusted guidance, helping active and retired Feds get the most out of their federal benefits</a:t>
            </a:r>
          </a:p>
          <a:p>
            <a:pPr algn="ctr"/>
            <a:endParaRPr lang="en-US" sz="900" i="1" dirty="0"/>
          </a:p>
          <a:p>
            <a:pPr algn="ctr"/>
            <a:r>
              <a:rPr lang="en-US" sz="2600" i="1" dirty="0"/>
              <a:t>As the premier association for federal workers and retirees, our mission is to ensure a strong federal workforce and a secure retirement for you and your federal colleagues. </a:t>
            </a:r>
          </a:p>
        </p:txBody>
      </p:sp>
      <p:sp>
        <p:nvSpPr>
          <p:cNvPr id="4" name="Date Placeholder 3"/>
          <p:cNvSpPr>
            <a:spLocks noGrp="1"/>
          </p:cNvSpPr>
          <p:nvPr>
            <p:ph type="dt" sz="half" idx="10"/>
          </p:nvPr>
        </p:nvSpPr>
        <p:spPr/>
        <p:txBody>
          <a:bodyPr/>
          <a:lstStyle/>
          <a:p>
            <a:fld id="{74EC077F-1822-9B4D-B466-2AEAFFB9F37D}" type="datetime1">
              <a:rPr lang="en-US" smtClean="0"/>
              <a:pPr/>
              <a:t>5/11/2021</a:t>
            </a:fld>
            <a:endParaRPr lang="en-US" dirty="0"/>
          </a:p>
        </p:txBody>
      </p:sp>
      <p:sp>
        <p:nvSpPr>
          <p:cNvPr id="5" name="Slide Number Placeholder 4"/>
          <p:cNvSpPr>
            <a:spLocks noGrp="1"/>
          </p:cNvSpPr>
          <p:nvPr>
            <p:ph type="sldNum" sz="quarter" idx="12"/>
          </p:nvPr>
        </p:nvSpPr>
        <p:spPr/>
        <p:txBody>
          <a:bodyPr/>
          <a:lstStyle/>
          <a:p>
            <a:fld id="{32221A3B-3924-B04A-A496-7CB8DC41F6D4}" type="slidenum">
              <a:rPr lang="en-US" smtClean="0"/>
              <a:pPr/>
              <a:t>2</a:t>
            </a:fld>
            <a:endParaRPr lang="en-US" dirty="0"/>
          </a:p>
        </p:txBody>
      </p:sp>
      <p:sp>
        <p:nvSpPr>
          <p:cNvPr id="6" name="Footer Placeholder 5"/>
          <p:cNvSpPr>
            <a:spLocks noGrp="1"/>
          </p:cNvSpPr>
          <p:nvPr>
            <p:ph type="ftr" sz="quarter" idx="3"/>
          </p:nvPr>
        </p:nvSpPr>
        <p:spPr/>
        <p:txBody>
          <a:bodyPr/>
          <a:lstStyle/>
          <a:p>
            <a:r>
              <a:rPr lang="en-US"/>
              <a:t>FEDERAL BENEFITS EXPERTS</a:t>
            </a:r>
            <a:endParaRPr lang="en-US" dirty="0"/>
          </a:p>
        </p:txBody>
      </p:sp>
    </p:spTree>
    <p:extLst>
      <p:ext uri="{BB962C8B-B14F-4D97-AF65-F5344CB8AC3E}">
        <p14:creationId xmlns:p14="http://schemas.microsoft.com/office/powerpoint/2010/main" val="13674216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Protecting your benefits</a:t>
            </a:r>
          </a:p>
        </p:txBody>
      </p:sp>
      <p:sp>
        <p:nvSpPr>
          <p:cNvPr id="3" name="Content Placeholder 2"/>
          <p:cNvSpPr>
            <a:spLocks noGrp="1"/>
          </p:cNvSpPr>
          <p:nvPr>
            <p:ph idx="1"/>
          </p:nvPr>
        </p:nvSpPr>
        <p:spPr>
          <a:xfrm>
            <a:off x="152400" y="1219201"/>
            <a:ext cx="8807450" cy="5270376"/>
          </a:xfrm>
        </p:spPr>
        <p:txBody>
          <a:bodyPr>
            <a:normAutofit fontScale="92500" lnSpcReduction="10000"/>
          </a:bodyPr>
          <a:lstStyle/>
          <a:p>
            <a:pPr marL="0" marR="0">
              <a:lnSpc>
                <a:spcPct val="107000"/>
              </a:lnSpc>
              <a:spcBef>
                <a:spcPts val="0"/>
              </a:spcBef>
              <a:spcAft>
                <a:spcPts val="500"/>
              </a:spcAft>
            </a:pPr>
            <a:r>
              <a:rPr lang="en-US" sz="2800" b="1" dirty="0">
                <a:effectLst/>
                <a:ea typeface="Calibri" panose="020F0502020204030204" pitchFamily="34" charset="0"/>
                <a:cs typeface="Times New Roman" panose="02020603050405020304" pitchFamily="18" charset="0"/>
              </a:rPr>
              <a:t>NARFE works to protect and advance the earned pay, retirement, and health care benefits of federal employees, retirees, and their spouses and survivors—and w</a:t>
            </a:r>
            <a:r>
              <a:rPr lang="en-US" sz="2800" dirty="0">
                <a:effectLst/>
                <a:ea typeface="Calibri" panose="020F0502020204030204" pitchFamily="34" charset="0"/>
                <a:cs typeface="Times New Roman" panose="02020603050405020304" pitchFamily="18" charset="0"/>
              </a:rPr>
              <a:t>e have a track record of success:</a:t>
            </a:r>
          </a:p>
          <a:p>
            <a:pPr marL="342900" marR="0" lvl="0" indent="-342900">
              <a:lnSpc>
                <a:spcPct val="107000"/>
              </a:lnSpc>
              <a:spcBef>
                <a:spcPts val="0"/>
              </a:spcBef>
              <a:spcAft>
                <a:spcPts val="500"/>
              </a:spcAft>
              <a:buFont typeface="Symbol" panose="05050102010706020507" pitchFamily="18" charset="2"/>
              <a:buChar char=""/>
            </a:pPr>
            <a:r>
              <a:rPr lang="en-US" sz="2600" b="0" dirty="0">
                <a:effectLst/>
                <a:ea typeface="Calibri" panose="020F0502020204030204" pitchFamily="34" charset="0"/>
                <a:cs typeface="Times New Roman" panose="02020603050405020304" pitchFamily="18" charset="0"/>
              </a:rPr>
              <a:t>Defeated any proposed cuts to earned retirement and health benefits of current federal retirees, despite substantial threats in recent years</a:t>
            </a:r>
          </a:p>
          <a:p>
            <a:pPr marL="342900" marR="0" lvl="0" indent="-342900">
              <a:lnSpc>
                <a:spcPct val="107000"/>
              </a:lnSpc>
              <a:spcBef>
                <a:spcPts val="0"/>
              </a:spcBef>
              <a:spcAft>
                <a:spcPts val="500"/>
              </a:spcAft>
              <a:buFont typeface="Symbol" panose="05050102010706020507" pitchFamily="18" charset="2"/>
              <a:buChar char=""/>
            </a:pPr>
            <a:r>
              <a:rPr lang="en-US" sz="2600" b="0" dirty="0">
                <a:effectLst/>
                <a:ea typeface="Calibri" panose="020F0502020204030204" pitchFamily="34" charset="0"/>
                <a:cs typeface="Times New Roman" panose="02020603050405020304" pitchFamily="18" charset="0"/>
              </a:rPr>
              <a:t>Championed the much-needed TSP Modernization Act that gives you more flexible withdrawal options and more control over your retirement savings</a:t>
            </a:r>
          </a:p>
          <a:p>
            <a:pPr marL="342900" marR="0" lvl="0" indent="-342900">
              <a:lnSpc>
                <a:spcPct val="107000"/>
              </a:lnSpc>
              <a:spcBef>
                <a:spcPts val="0"/>
              </a:spcBef>
              <a:spcAft>
                <a:spcPts val="500"/>
              </a:spcAft>
              <a:buFont typeface="Symbol" panose="05050102010706020507" pitchFamily="18" charset="2"/>
              <a:buChar char=""/>
            </a:pPr>
            <a:r>
              <a:rPr lang="en-US" sz="2600" b="0" dirty="0">
                <a:effectLst/>
                <a:ea typeface="Calibri" panose="020F0502020204030204" pitchFamily="34" charset="0"/>
                <a:cs typeface="Times New Roman" panose="02020603050405020304" pitchFamily="18" charset="0"/>
              </a:rPr>
              <a:t>Working closely with congressional allies, NARFE prevented a pay freeze in 2019 and, in 2020, secured the </a:t>
            </a:r>
            <a:r>
              <a:rPr lang="en-US" sz="2600" dirty="0">
                <a:effectLst/>
                <a:ea typeface="Calibri" panose="020F0502020204030204" pitchFamily="34" charset="0"/>
                <a:cs typeface="Times New Roman" panose="02020603050405020304" pitchFamily="18" charset="0"/>
              </a:rPr>
              <a:t>largest pay increase in a decade</a:t>
            </a:r>
            <a:r>
              <a:rPr lang="en-US" sz="2600" b="0" dirty="0">
                <a:effectLst/>
                <a:ea typeface="Calibri" panose="020F0502020204030204" pitchFamily="34" charset="0"/>
                <a:cs typeface="Times New Roman" panose="02020603050405020304" pitchFamily="18" charset="0"/>
              </a:rPr>
              <a:t>!</a:t>
            </a:r>
            <a:endParaRPr lang="en-US" sz="2600" dirty="0"/>
          </a:p>
          <a:p>
            <a:endParaRPr lang="en-US" dirty="0"/>
          </a:p>
        </p:txBody>
      </p:sp>
      <p:sp>
        <p:nvSpPr>
          <p:cNvPr id="4" name="Date Placeholder 3"/>
          <p:cNvSpPr>
            <a:spLocks noGrp="1"/>
          </p:cNvSpPr>
          <p:nvPr>
            <p:ph type="dt" sz="half" idx="10"/>
          </p:nvPr>
        </p:nvSpPr>
        <p:spPr/>
        <p:txBody>
          <a:bodyPr/>
          <a:lstStyle/>
          <a:p>
            <a:fld id="{74EC077F-1822-9B4D-B466-2AEAFFB9F37D}" type="datetime1">
              <a:rPr lang="en-US" smtClean="0"/>
              <a:pPr/>
              <a:t>5/11/2021</a:t>
            </a:fld>
            <a:endParaRPr lang="en-US" dirty="0"/>
          </a:p>
        </p:txBody>
      </p:sp>
      <p:sp>
        <p:nvSpPr>
          <p:cNvPr id="5" name="Slide Number Placeholder 4"/>
          <p:cNvSpPr>
            <a:spLocks noGrp="1"/>
          </p:cNvSpPr>
          <p:nvPr>
            <p:ph type="sldNum" sz="quarter" idx="12"/>
          </p:nvPr>
        </p:nvSpPr>
        <p:spPr/>
        <p:txBody>
          <a:bodyPr/>
          <a:lstStyle/>
          <a:p>
            <a:fld id="{32221A3B-3924-B04A-A496-7CB8DC41F6D4}" type="slidenum">
              <a:rPr lang="en-US" smtClean="0"/>
              <a:pPr/>
              <a:t>3</a:t>
            </a:fld>
            <a:endParaRPr lang="en-US" dirty="0"/>
          </a:p>
        </p:txBody>
      </p:sp>
      <p:sp>
        <p:nvSpPr>
          <p:cNvPr id="6" name="Footer Placeholder 5"/>
          <p:cNvSpPr>
            <a:spLocks noGrp="1"/>
          </p:cNvSpPr>
          <p:nvPr>
            <p:ph type="ftr" sz="quarter" idx="3"/>
          </p:nvPr>
        </p:nvSpPr>
        <p:spPr/>
        <p:txBody>
          <a:bodyPr/>
          <a:lstStyle/>
          <a:p>
            <a:r>
              <a:rPr lang="en-US"/>
              <a:t>FEDERAL BENEFITS EXPERTS</a:t>
            </a:r>
            <a:endParaRPr lang="en-US" dirty="0"/>
          </a:p>
        </p:txBody>
      </p:sp>
    </p:spTree>
    <p:extLst>
      <p:ext uri="{BB962C8B-B14F-4D97-AF65-F5344CB8AC3E}">
        <p14:creationId xmlns:p14="http://schemas.microsoft.com/office/powerpoint/2010/main" val="11144649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Keeping you informed</a:t>
            </a:r>
          </a:p>
        </p:txBody>
      </p:sp>
      <p:sp>
        <p:nvSpPr>
          <p:cNvPr id="3" name="Content Placeholder 2"/>
          <p:cNvSpPr>
            <a:spLocks noGrp="1"/>
          </p:cNvSpPr>
          <p:nvPr>
            <p:ph idx="1"/>
          </p:nvPr>
        </p:nvSpPr>
        <p:spPr>
          <a:xfrm>
            <a:off x="152400" y="1367162"/>
            <a:ext cx="8807450" cy="4989188"/>
          </a:xfrm>
        </p:spPr>
        <p:txBody>
          <a:bodyPr>
            <a:normAutofit/>
          </a:bodyPr>
          <a:lstStyle/>
          <a:p>
            <a:pPr marL="0" marR="0">
              <a:lnSpc>
                <a:spcPct val="107000"/>
              </a:lnSpc>
              <a:spcBef>
                <a:spcPts val="0"/>
              </a:spcBef>
              <a:spcAft>
                <a:spcPts val="500"/>
              </a:spcAft>
            </a:pPr>
            <a:r>
              <a:rPr lang="en-US" sz="2800" b="1" dirty="0">
                <a:effectLst/>
                <a:ea typeface="Calibri" panose="020F0502020204030204" pitchFamily="34" charset="0"/>
                <a:cs typeface="Times New Roman" panose="02020603050405020304" pitchFamily="18" charset="0"/>
              </a:rPr>
              <a:t>NARFE keeps members informed about changes to federal benefits policies and provides information and advice to help you get the most out of them</a:t>
            </a:r>
            <a:endParaRPr lang="en-US" sz="3200" dirty="0">
              <a:effectLst/>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500"/>
              </a:spcAft>
              <a:buFont typeface="Symbol" panose="05050102010706020507" pitchFamily="18" charset="2"/>
              <a:buChar char=""/>
            </a:pPr>
            <a:r>
              <a:rPr lang="en-US" sz="2400" b="0" dirty="0">
                <a:ea typeface="Calibri" panose="020F0502020204030204" pitchFamily="34" charset="0"/>
                <a:cs typeface="Times New Roman" panose="02020603050405020304" pitchFamily="18" charset="0"/>
              </a:rPr>
              <a:t>NARFE m</a:t>
            </a:r>
            <a:r>
              <a:rPr lang="en-US" sz="2400" b="0" dirty="0">
                <a:effectLst/>
                <a:ea typeface="Calibri" panose="020F0502020204030204" pitchFamily="34" charset="0"/>
                <a:cs typeface="Times New Roman" panose="02020603050405020304" pitchFamily="18" charset="0"/>
              </a:rPr>
              <a:t>onitors and reports on proposed</a:t>
            </a:r>
            <a:r>
              <a:rPr lang="en-US" sz="2400" b="0" dirty="0">
                <a:solidFill>
                  <a:srgbClr val="FF0000"/>
                </a:solidFill>
                <a:ea typeface="Calibri" panose="020F0502020204030204" pitchFamily="34" charset="0"/>
                <a:cs typeface="Times New Roman" panose="02020603050405020304" pitchFamily="18" charset="0"/>
              </a:rPr>
              <a:t> </a:t>
            </a:r>
            <a:r>
              <a:rPr lang="en-US" sz="2400" b="0" dirty="0">
                <a:effectLst/>
                <a:ea typeface="Calibri" panose="020F0502020204030204" pitchFamily="34" charset="0"/>
                <a:cs typeface="Times New Roman" panose="02020603050405020304" pitchFamily="18" charset="0"/>
              </a:rPr>
              <a:t>policies and legislation that affect active and retired federal workers, and lobbies against any threats to your retirement or health benefits</a:t>
            </a:r>
            <a:endParaRPr lang="en-US" sz="2800" b="0" dirty="0">
              <a:effectLst/>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500"/>
              </a:spcAft>
              <a:buFont typeface="Symbol" panose="05050102010706020507" pitchFamily="18" charset="2"/>
              <a:buChar char=""/>
            </a:pPr>
            <a:r>
              <a:rPr lang="en-US" sz="2400" b="0" dirty="0">
                <a:effectLst/>
                <a:ea typeface="Calibri" panose="020F0502020204030204" pitchFamily="34" charset="0"/>
                <a:cs typeface="Times New Roman" panose="02020603050405020304" pitchFamily="18" charset="0"/>
              </a:rPr>
              <a:t>NARFE articles, webinars, and other information resources give expert guidance on managing your federal financial and health benefits (TSP, FEHB plans, etc.) to avoid pitfalls, maximize return and minimize costs</a:t>
            </a:r>
            <a:endParaRPr lang="en-US" sz="2800" b="0" dirty="0">
              <a:effectLst/>
              <a:ea typeface="Calibri" panose="020F0502020204030204" pitchFamily="34" charset="0"/>
              <a:cs typeface="Times New Roman" panose="02020603050405020304" pitchFamily="18" charset="0"/>
            </a:endParaRPr>
          </a:p>
          <a:p>
            <a:endParaRPr lang="en-US" dirty="0"/>
          </a:p>
        </p:txBody>
      </p:sp>
      <p:sp>
        <p:nvSpPr>
          <p:cNvPr id="4" name="Date Placeholder 3"/>
          <p:cNvSpPr>
            <a:spLocks noGrp="1"/>
          </p:cNvSpPr>
          <p:nvPr>
            <p:ph type="dt" sz="half" idx="10"/>
          </p:nvPr>
        </p:nvSpPr>
        <p:spPr/>
        <p:txBody>
          <a:bodyPr/>
          <a:lstStyle/>
          <a:p>
            <a:fld id="{74EC077F-1822-9B4D-B466-2AEAFFB9F37D}" type="datetime1">
              <a:rPr lang="en-US" smtClean="0"/>
              <a:pPr/>
              <a:t>5/11/2021</a:t>
            </a:fld>
            <a:endParaRPr lang="en-US" dirty="0"/>
          </a:p>
        </p:txBody>
      </p:sp>
      <p:sp>
        <p:nvSpPr>
          <p:cNvPr id="5" name="Slide Number Placeholder 4"/>
          <p:cNvSpPr>
            <a:spLocks noGrp="1"/>
          </p:cNvSpPr>
          <p:nvPr>
            <p:ph type="sldNum" sz="quarter" idx="12"/>
          </p:nvPr>
        </p:nvSpPr>
        <p:spPr/>
        <p:txBody>
          <a:bodyPr/>
          <a:lstStyle/>
          <a:p>
            <a:fld id="{32221A3B-3924-B04A-A496-7CB8DC41F6D4}" type="slidenum">
              <a:rPr lang="en-US" smtClean="0"/>
              <a:pPr/>
              <a:t>4</a:t>
            </a:fld>
            <a:endParaRPr lang="en-US" dirty="0"/>
          </a:p>
        </p:txBody>
      </p:sp>
      <p:sp>
        <p:nvSpPr>
          <p:cNvPr id="6" name="Footer Placeholder 5"/>
          <p:cNvSpPr>
            <a:spLocks noGrp="1"/>
          </p:cNvSpPr>
          <p:nvPr>
            <p:ph type="ftr" sz="quarter" idx="3"/>
          </p:nvPr>
        </p:nvSpPr>
        <p:spPr/>
        <p:txBody>
          <a:bodyPr/>
          <a:lstStyle/>
          <a:p>
            <a:r>
              <a:rPr lang="en-US"/>
              <a:t>FEDERAL BENEFITS EXPERTS</a:t>
            </a:r>
            <a:endParaRPr lang="en-US" dirty="0"/>
          </a:p>
        </p:txBody>
      </p:sp>
    </p:spTree>
    <p:extLst>
      <p:ext uri="{BB962C8B-B14F-4D97-AF65-F5344CB8AC3E}">
        <p14:creationId xmlns:p14="http://schemas.microsoft.com/office/powerpoint/2010/main" val="41118358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D60ABA-E2CE-41B2-B496-F3846F65900D}"/>
              </a:ext>
            </a:extLst>
          </p:cNvPr>
          <p:cNvSpPr>
            <a:spLocks noGrp="1"/>
          </p:cNvSpPr>
          <p:nvPr>
            <p:ph type="title"/>
          </p:nvPr>
        </p:nvSpPr>
        <p:spPr/>
        <p:txBody>
          <a:bodyPr/>
          <a:lstStyle/>
          <a:p>
            <a:r>
              <a:rPr lang="en-US" dirty="0"/>
              <a:t>What our members say…</a:t>
            </a:r>
          </a:p>
        </p:txBody>
      </p:sp>
      <p:sp>
        <p:nvSpPr>
          <p:cNvPr id="3" name="Content Placeholder 2">
            <a:extLst>
              <a:ext uri="{FF2B5EF4-FFF2-40B4-BE49-F238E27FC236}">
                <a16:creationId xmlns:a16="http://schemas.microsoft.com/office/drawing/2014/main" id="{FD4C1BD9-25B6-41EC-975B-6229CF0647DF}"/>
              </a:ext>
            </a:extLst>
          </p:cNvPr>
          <p:cNvSpPr>
            <a:spLocks noGrp="1"/>
          </p:cNvSpPr>
          <p:nvPr>
            <p:ph idx="1"/>
          </p:nvPr>
        </p:nvSpPr>
        <p:spPr/>
        <p:txBody>
          <a:bodyPr/>
          <a:lstStyle/>
          <a:p>
            <a:pPr marL="0" marR="0">
              <a:lnSpc>
                <a:spcPct val="107000"/>
              </a:lnSpc>
              <a:spcBef>
                <a:spcPts val="0"/>
              </a:spcBef>
              <a:spcAft>
                <a:spcPts val="0"/>
              </a:spcAft>
            </a:pPr>
            <a:r>
              <a:rPr lang="en-US" sz="2800" b="1" i="1" dirty="0">
                <a:effectLst/>
                <a:ea typeface="Calibri" panose="020F0502020204030204" pitchFamily="34" charset="0"/>
                <a:cs typeface="Times New Roman" panose="02020603050405020304" pitchFamily="18" charset="0"/>
              </a:rPr>
              <a:t>“NARFE is the only organization whose mission is to help federal employees learn to take advantage of all their civil service benefits. I've searched for information about planning for Medicare, Social Security, etc., but didn't find much before joining NARFE. Whether you’re a current federal employee or a retiree, NARFE is there for you.”</a:t>
            </a:r>
          </a:p>
          <a:p>
            <a:pPr marL="0" marR="0">
              <a:lnSpc>
                <a:spcPct val="107000"/>
              </a:lnSpc>
              <a:spcBef>
                <a:spcPts val="0"/>
              </a:spcBef>
              <a:spcAft>
                <a:spcPts val="0"/>
              </a:spcAft>
            </a:pPr>
            <a:r>
              <a:rPr lang="en-US" sz="1800" b="0" dirty="0">
                <a:effectLst/>
                <a:latin typeface="Arial" panose="020B0604020202020204" pitchFamily="34" charset="0"/>
                <a:ea typeface="Calibri" panose="020F0502020204030204" pitchFamily="34" charset="0"/>
                <a:cs typeface="Times New Roman" panose="02020603050405020304" pitchFamily="18" charset="0"/>
              </a:rPr>
              <a:t>Clint McSherry, PhD</a:t>
            </a:r>
          </a:p>
          <a:p>
            <a:pPr marL="0" marR="0">
              <a:lnSpc>
                <a:spcPct val="107000"/>
              </a:lnSpc>
              <a:spcBef>
                <a:spcPts val="0"/>
              </a:spcBef>
              <a:spcAft>
                <a:spcPts val="0"/>
              </a:spcAft>
            </a:pPr>
            <a:r>
              <a:rPr lang="en-US" sz="1800" b="0" dirty="0">
                <a:effectLst/>
                <a:latin typeface="Arial" panose="020B0604020202020204" pitchFamily="34" charset="0"/>
                <a:ea typeface="Calibri" panose="020F0502020204030204" pitchFamily="34" charset="0"/>
                <a:cs typeface="Times New Roman" panose="02020603050405020304" pitchFamily="18" charset="0"/>
              </a:rPr>
              <a:t>Department of Veterans Affairs</a:t>
            </a:r>
          </a:p>
          <a:p>
            <a:pPr marL="0" marR="0">
              <a:lnSpc>
                <a:spcPct val="107000"/>
              </a:lnSpc>
              <a:spcBef>
                <a:spcPts val="0"/>
              </a:spcBef>
              <a:spcAft>
                <a:spcPts val="500"/>
              </a:spcAft>
            </a:pPr>
            <a:r>
              <a:rPr lang="en-US" sz="1800" b="0" dirty="0">
                <a:effectLst/>
                <a:latin typeface="Arial" panose="020B0604020202020204" pitchFamily="34" charset="0"/>
                <a:ea typeface="Calibri" panose="020F0502020204030204" pitchFamily="34" charset="0"/>
                <a:cs typeface="Times New Roman" panose="02020603050405020304" pitchFamily="18" charset="0"/>
              </a:rPr>
              <a:t>Durham, North Carolina</a:t>
            </a:r>
          </a:p>
          <a:p>
            <a:endParaRPr lang="en-US" dirty="0"/>
          </a:p>
        </p:txBody>
      </p:sp>
      <p:sp>
        <p:nvSpPr>
          <p:cNvPr id="4" name="Date Placeholder 3">
            <a:extLst>
              <a:ext uri="{FF2B5EF4-FFF2-40B4-BE49-F238E27FC236}">
                <a16:creationId xmlns:a16="http://schemas.microsoft.com/office/drawing/2014/main" id="{62D47F2E-7A96-4A47-87B3-E58266253B1E}"/>
              </a:ext>
            </a:extLst>
          </p:cNvPr>
          <p:cNvSpPr>
            <a:spLocks noGrp="1"/>
          </p:cNvSpPr>
          <p:nvPr>
            <p:ph type="dt" sz="half" idx="10"/>
          </p:nvPr>
        </p:nvSpPr>
        <p:spPr/>
        <p:txBody>
          <a:bodyPr/>
          <a:lstStyle/>
          <a:p>
            <a:fld id="{74EC077F-1822-9B4D-B466-2AEAFFB9F37D}" type="datetime1">
              <a:rPr lang="en-US" smtClean="0"/>
              <a:pPr/>
              <a:t>5/11/2021</a:t>
            </a:fld>
            <a:endParaRPr lang="en-US" dirty="0"/>
          </a:p>
        </p:txBody>
      </p:sp>
      <p:sp>
        <p:nvSpPr>
          <p:cNvPr id="5" name="Slide Number Placeholder 4">
            <a:extLst>
              <a:ext uri="{FF2B5EF4-FFF2-40B4-BE49-F238E27FC236}">
                <a16:creationId xmlns:a16="http://schemas.microsoft.com/office/drawing/2014/main" id="{A2EF9504-DEC3-40CD-970F-1718621B36F1}"/>
              </a:ext>
            </a:extLst>
          </p:cNvPr>
          <p:cNvSpPr>
            <a:spLocks noGrp="1"/>
          </p:cNvSpPr>
          <p:nvPr>
            <p:ph type="sldNum" sz="quarter" idx="12"/>
          </p:nvPr>
        </p:nvSpPr>
        <p:spPr/>
        <p:txBody>
          <a:bodyPr/>
          <a:lstStyle/>
          <a:p>
            <a:fld id="{32221A3B-3924-B04A-A496-7CB8DC41F6D4}" type="slidenum">
              <a:rPr lang="en-US" smtClean="0"/>
              <a:pPr/>
              <a:t>5</a:t>
            </a:fld>
            <a:endParaRPr lang="en-US" dirty="0"/>
          </a:p>
        </p:txBody>
      </p:sp>
      <p:sp>
        <p:nvSpPr>
          <p:cNvPr id="6" name="Footer Placeholder 5">
            <a:extLst>
              <a:ext uri="{FF2B5EF4-FFF2-40B4-BE49-F238E27FC236}">
                <a16:creationId xmlns:a16="http://schemas.microsoft.com/office/drawing/2014/main" id="{E797A420-4D74-4789-B391-9AE50596EDAF}"/>
              </a:ext>
            </a:extLst>
          </p:cNvPr>
          <p:cNvSpPr>
            <a:spLocks noGrp="1"/>
          </p:cNvSpPr>
          <p:nvPr>
            <p:ph type="ftr" sz="quarter" idx="3"/>
          </p:nvPr>
        </p:nvSpPr>
        <p:spPr/>
        <p:txBody>
          <a:bodyPr/>
          <a:lstStyle/>
          <a:p>
            <a:r>
              <a:rPr lang="en-US"/>
              <a:t>FEDERAL BENEFITS EXPERTS</a:t>
            </a:r>
            <a:endParaRPr lang="en-US" dirty="0"/>
          </a:p>
        </p:txBody>
      </p:sp>
    </p:spTree>
    <p:extLst>
      <p:ext uri="{BB962C8B-B14F-4D97-AF65-F5344CB8AC3E}">
        <p14:creationId xmlns:p14="http://schemas.microsoft.com/office/powerpoint/2010/main" val="3451257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Valuable member benefits</a:t>
            </a:r>
          </a:p>
        </p:txBody>
      </p:sp>
      <p:sp>
        <p:nvSpPr>
          <p:cNvPr id="3" name="Content Placeholder 2"/>
          <p:cNvSpPr>
            <a:spLocks noGrp="1"/>
          </p:cNvSpPr>
          <p:nvPr>
            <p:ph idx="1"/>
          </p:nvPr>
        </p:nvSpPr>
        <p:spPr>
          <a:xfrm>
            <a:off x="152400" y="1219200"/>
            <a:ext cx="8929456" cy="5199356"/>
          </a:xfrm>
        </p:spPr>
        <p:txBody>
          <a:bodyPr>
            <a:normAutofit fontScale="92500" lnSpcReduction="20000"/>
          </a:bodyPr>
          <a:lstStyle/>
          <a:p>
            <a:pPr marL="0" marR="0">
              <a:lnSpc>
                <a:spcPct val="107000"/>
              </a:lnSpc>
              <a:spcBef>
                <a:spcPts val="0"/>
              </a:spcBef>
              <a:spcAft>
                <a:spcPts val="500"/>
              </a:spcAft>
            </a:pPr>
            <a:r>
              <a:rPr lang="en-US" sz="3000" dirty="0">
                <a:effectLst/>
                <a:ea typeface="Calibri" panose="020F0502020204030204" pitchFamily="34" charset="0"/>
                <a:cs typeface="Times New Roman" panose="02020603050405020304" pitchFamily="18" charset="0"/>
              </a:rPr>
              <a:t>A full range of </a:t>
            </a:r>
            <a:r>
              <a:rPr lang="en-US" sz="3000" b="1" dirty="0">
                <a:effectLst/>
                <a:ea typeface="Calibri" panose="020F0502020204030204" pitchFamily="34" charset="0"/>
                <a:cs typeface="Times New Roman" panose="02020603050405020304" pitchFamily="18" charset="0"/>
              </a:rPr>
              <a:t>member-only resources</a:t>
            </a:r>
            <a:r>
              <a:rPr lang="en-US" sz="3000" dirty="0">
                <a:effectLst/>
                <a:ea typeface="Calibri" panose="020F0502020204030204" pitchFamily="34" charset="0"/>
                <a:cs typeface="Times New Roman" panose="02020603050405020304" pitchFamily="18" charset="0"/>
              </a:rPr>
              <a:t> designed to help you get the most out of your federal benefits:</a:t>
            </a:r>
          </a:p>
          <a:p>
            <a:pPr marL="342900" marR="0" lvl="0" indent="-342900">
              <a:lnSpc>
                <a:spcPct val="107000"/>
              </a:lnSpc>
              <a:spcBef>
                <a:spcPts val="0"/>
              </a:spcBef>
              <a:spcAft>
                <a:spcPts val="0"/>
              </a:spcAft>
              <a:buFont typeface="Symbol" panose="05050102010706020507" pitchFamily="18" charset="2"/>
              <a:buChar char=""/>
            </a:pPr>
            <a:r>
              <a:rPr lang="en-US" sz="2600" b="0" i="1" dirty="0">
                <a:effectLst/>
                <a:ea typeface="Calibri" panose="020F0502020204030204" pitchFamily="34" charset="0"/>
                <a:cs typeface="Times New Roman" panose="02020603050405020304" pitchFamily="18" charset="0"/>
              </a:rPr>
              <a:t>NARFE Magazine</a:t>
            </a:r>
            <a:r>
              <a:rPr lang="en-US" sz="2600" b="0" dirty="0">
                <a:effectLst/>
                <a:ea typeface="Calibri" panose="020F0502020204030204" pitchFamily="34" charset="0"/>
                <a:cs typeface="Times New Roman" panose="02020603050405020304" pitchFamily="18" charset="0"/>
              </a:rPr>
              <a:t> and our weekly e-newsletter, </a:t>
            </a:r>
            <a:r>
              <a:rPr lang="en-US" sz="2600" b="0" i="1" dirty="0" err="1">
                <a:effectLst/>
                <a:ea typeface="Calibri" panose="020F0502020204030204" pitchFamily="34" charset="0"/>
                <a:cs typeface="Times New Roman" panose="02020603050405020304" pitchFamily="18" charset="0"/>
              </a:rPr>
              <a:t>NewsLine</a:t>
            </a:r>
            <a:r>
              <a:rPr lang="en-US" sz="2600" b="0" dirty="0">
                <a:effectLst/>
                <a:ea typeface="Calibri" panose="020F0502020204030204" pitchFamily="34" charset="0"/>
                <a:cs typeface="Times New Roman" panose="02020603050405020304" pitchFamily="18" charset="0"/>
              </a:rPr>
              <a:t>—your best sources for the latest news and info on issues that affect you</a:t>
            </a:r>
          </a:p>
          <a:p>
            <a:pPr marL="342900" marR="0" lvl="0" indent="-342900">
              <a:lnSpc>
                <a:spcPct val="107000"/>
              </a:lnSpc>
              <a:spcBef>
                <a:spcPts val="0"/>
              </a:spcBef>
              <a:spcAft>
                <a:spcPts val="0"/>
              </a:spcAft>
              <a:buFont typeface="Symbol" panose="05050102010706020507" pitchFamily="18" charset="2"/>
              <a:buChar char=""/>
            </a:pPr>
            <a:r>
              <a:rPr lang="en-US" sz="2600" b="0" dirty="0">
                <a:effectLst/>
                <a:ea typeface="Calibri" panose="020F0502020204030204" pitchFamily="34" charset="0"/>
                <a:cs typeface="Times New Roman" panose="02020603050405020304" pitchFamily="18" charset="0"/>
              </a:rPr>
              <a:t>Exclusive webinars, articles and other resources help you take full advantage of your federal benefits</a:t>
            </a:r>
          </a:p>
          <a:p>
            <a:pPr marL="342900" marR="0" lvl="0" indent="-342900">
              <a:lnSpc>
                <a:spcPct val="107000"/>
              </a:lnSpc>
              <a:spcBef>
                <a:spcPts val="0"/>
              </a:spcBef>
              <a:spcAft>
                <a:spcPts val="0"/>
              </a:spcAft>
              <a:buFont typeface="Symbol" panose="05050102010706020507" pitchFamily="18" charset="2"/>
              <a:buChar char=""/>
            </a:pPr>
            <a:r>
              <a:rPr lang="en-US" sz="2600" b="0" dirty="0">
                <a:effectLst/>
                <a:ea typeface="Calibri" panose="020F0502020204030204" pitchFamily="34" charset="0"/>
                <a:cs typeface="Times New Roman" panose="02020603050405020304" pitchFamily="18" charset="0"/>
              </a:rPr>
              <a:t>Access to a team of federal benefits specialists for </a:t>
            </a:r>
            <a:r>
              <a:rPr lang="en-US" sz="2600" dirty="0">
                <a:effectLst/>
                <a:ea typeface="Calibri" panose="020F0502020204030204" pitchFamily="34" charset="0"/>
                <a:cs typeface="Times New Roman" panose="02020603050405020304" pitchFamily="18" charset="0"/>
              </a:rPr>
              <a:t>personalized answers to federal benefits questions</a:t>
            </a:r>
          </a:p>
          <a:p>
            <a:pPr marL="342900" marR="0" lvl="0" indent="-342900">
              <a:lnSpc>
                <a:spcPct val="107000"/>
              </a:lnSpc>
              <a:spcBef>
                <a:spcPts val="0"/>
              </a:spcBef>
              <a:spcAft>
                <a:spcPts val="0"/>
              </a:spcAft>
              <a:buFont typeface="Symbol" panose="05050102010706020507" pitchFamily="18" charset="2"/>
              <a:buChar char=""/>
            </a:pPr>
            <a:r>
              <a:rPr lang="en-US" sz="2600" b="0" dirty="0">
                <a:effectLst/>
                <a:ea typeface="Calibri" panose="020F0502020204030204" pitchFamily="34" charset="0"/>
                <a:cs typeface="Times New Roman" panose="02020603050405020304" pitchFamily="18" charset="0"/>
              </a:rPr>
              <a:t>A direct line to Congress through the NARFE Legislative Action Center</a:t>
            </a:r>
          </a:p>
          <a:p>
            <a:pPr marL="342900" marR="0" lvl="0" indent="-342900">
              <a:lnSpc>
                <a:spcPct val="107000"/>
              </a:lnSpc>
              <a:spcBef>
                <a:spcPts val="0"/>
              </a:spcBef>
              <a:spcAft>
                <a:spcPts val="500"/>
              </a:spcAft>
              <a:buFont typeface="Symbol" panose="05050102010706020507" pitchFamily="18" charset="2"/>
              <a:buChar char=""/>
            </a:pPr>
            <a:r>
              <a:rPr lang="en-US" sz="2600" b="0" dirty="0">
                <a:effectLst/>
                <a:ea typeface="Calibri" panose="020F0502020204030204" pitchFamily="34" charset="0"/>
                <a:cs typeface="Times New Roman" panose="02020603050405020304" pitchFamily="18" charset="0"/>
              </a:rPr>
              <a:t>Members-only discounts on insurance, travel, health services, and more through our NARFE Perks program</a:t>
            </a:r>
          </a:p>
          <a:p>
            <a:pPr marR="0" lvl="0">
              <a:lnSpc>
                <a:spcPct val="107000"/>
              </a:lnSpc>
              <a:spcBef>
                <a:spcPts val="0"/>
              </a:spcBef>
              <a:spcAft>
                <a:spcPts val="500"/>
              </a:spcAft>
            </a:pPr>
            <a:endParaRPr lang="en-US" sz="900" b="0" dirty="0">
              <a:effectLst/>
              <a:ea typeface="Calibri" panose="020F0502020204030204" pitchFamily="34" charset="0"/>
              <a:cs typeface="Times New Roman" panose="02020603050405020304" pitchFamily="18" charset="0"/>
            </a:endParaRPr>
          </a:p>
          <a:p>
            <a:pPr marL="0" marR="0" algn="ctr">
              <a:lnSpc>
                <a:spcPct val="107000"/>
              </a:lnSpc>
              <a:spcBef>
                <a:spcPts val="0"/>
              </a:spcBef>
              <a:spcAft>
                <a:spcPts val="500"/>
              </a:spcAft>
            </a:pPr>
            <a:r>
              <a:rPr lang="en-US" sz="1800" b="1" i="1" dirty="0">
                <a:effectLst/>
                <a:latin typeface="Arial" panose="020B0604020202020204" pitchFamily="34" charset="0"/>
                <a:ea typeface="Calibri" panose="020F0502020204030204" pitchFamily="34" charset="0"/>
                <a:cs typeface="Times New Roman" panose="02020603050405020304" pitchFamily="18" charset="0"/>
              </a:rPr>
              <a:t>Taking advantage of any one of these NARFE programs or services </a:t>
            </a:r>
          </a:p>
          <a:p>
            <a:pPr marL="0" marR="0" algn="ctr">
              <a:lnSpc>
                <a:spcPct val="107000"/>
              </a:lnSpc>
              <a:spcBef>
                <a:spcPts val="0"/>
              </a:spcBef>
              <a:spcAft>
                <a:spcPts val="500"/>
              </a:spcAft>
            </a:pPr>
            <a:r>
              <a:rPr lang="en-US" sz="1800" b="1" i="1" dirty="0">
                <a:effectLst/>
                <a:latin typeface="Arial" panose="020B0604020202020204" pitchFamily="34" charset="0"/>
                <a:ea typeface="Calibri" panose="020F0502020204030204" pitchFamily="34" charset="0"/>
                <a:cs typeface="Times New Roman" panose="02020603050405020304" pitchFamily="18" charset="0"/>
              </a:rPr>
              <a:t>pays for your membership many times over!</a:t>
            </a:r>
            <a:endParaRPr lang="en-US" sz="1800" i="1"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4" name="Date Placeholder 3"/>
          <p:cNvSpPr>
            <a:spLocks noGrp="1"/>
          </p:cNvSpPr>
          <p:nvPr>
            <p:ph type="dt" sz="half" idx="10"/>
          </p:nvPr>
        </p:nvSpPr>
        <p:spPr/>
        <p:txBody>
          <a:bodyPr/>
          <a:lstStyle/>
          <a:p>
            <a:fld id="{74EC077F-1822-9B4D-B466-2AEAFFB9F37D}" type="datetime1">
              <a:rPr lang="en-US" smtClean="0"/>
              <a:pPr/>
              <a:t>5/11/2021</a:t>
            </a:fld>
            <a:endParaRPr lang="en-US" dirty="0"/>
          </a:p>
        </p:txBody>
      </p:sp>
      <p:sp>
        <p:nvSpPr>
          <p:cNvPr id="5" name="Slide Number Placeholder 4"/>
          <p:cNvSpPr>
            <a:spLocks noGrp="1"/>
          </p:cNvSpPr>
          <p:nvPr>
            <p:ph type="sldNum" sz="quarter" idx="12"/>
          </p:nvPr>
        </p:nvSpPr>
        <p:spPr/>
        <p:txBody>
          <a:bodyPr/>
          <a:lstStyle/>
          <a:p>
            <a:fld id="{32221A3B-3924-B04A-A496-7CB8DC41F6D4}" type="slidenum">
              <a:rPr lang="en-US" smtClean="0"/>
              <a:pPr/>
              <a:t>6</a:t>
            </a:fld>
            <a:endParaRPr lang="en-US" dirty="0"/>
          </a:p>
        </p:txBody>
      </p:sp>
      <p:sp>
        <p:nvSpPr>
          <p:cNvPr id="6" name="Footer Placeholder 5"/>
          <p:cNvSpPr>
            <a:spLocks noGrp="1"/>
          </p:cNvSpPr>
          <p:nvPr>
            <p:ph type="ftr" sz="quarter" idx="3"/>
          </p:nvPr>
        </p:nvSpPr>
        <p:spPr/>
        <p:txBody>
          <a:bodyPr/>
          <a:lstStyle/>
          <a:p>
            <a:r>
              <a:rPr lang="en-US"/>
              <a:t>FEDERAL BENEFITS EXPERTS</a:t>
            </a:r>
            <a:endParaRPr lang="en-US" dirty="0"/>
          </a:p>
        </p:txBody>
      </p:sp>
    </p:spTree>
    <p:extLst>
      <p:ext uri="{BB962C8B-B14F-4D97-AF65-F5344CB8AC3E}">
        <p14:creationId xmlns:p14="http://schemas.microsoft.com/office/powerpoint/2010/main" val="18652052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D60ABA-E2CE-41B2-B496-F3846F65900D}"/>
              </a:ext>
            </a:extLst>
          </p:cNvPr>
          <p:cNvSpPr>
            <a:spLocks noGrp="1"/>
          </p:cNvSpPr>
          <p:nvPr>
            <p:ph type="title"/>
          </p:nvPr>
        </p:nvSpPr>
        <p:spPr/>
        <p:txBody>
          <a:bodyPr/>
          <a:lstStyle/>
          <a:p>
            <a:r>
              <a:rPr lang="en-US" dirty="0"/>
              <a:t>What our members say…</a:t>
            </a:r>
          </a:p>
        </p:txBody>
      </p:sp>
      <p:sp>
        <p:nvSpPr>
          <p:cNvPr id="3" name="Content Placeholder 2">
            <a:extLst>
              <a:ext uri="{FF2B5EF4-FFF2-40B4-BE49-F238E27FC236}">
                <a16:creationId xmlns:a16="http://schemas.microsoft.com/office/drawing/2014/main" id="{FD4C1BD9-25B6-41EC-975B-6229CF0647DF}"/>
              </a:ext>
            </a:extLst>
          </p:cNvPr>
          <p:cNvSpPr>
            <a:spLocks noGrp="1"/>
          </p:cNvSpPr>
          <p:nvPr>
            <p:ph idx="1"/>
          </p:nvPr>
        </p:nvSpPr>
        <p:spPr>
          <a:xfrm>
            <a:off x="349250" y="1660124"/>
            <a:ext cx="8436093" cy="4466039"/>
          </a:xfrm>
        </p:spPr>
        <p:txBody>
          <a:bodyPr/>
          <a:lstStyle/>
          <a:p>
            <a:pPr marL="0" marR="0">
              <a:lnSpc>
                <a:spcPct val="107000"/>
              </a:lnSpc>
              <a:spcBef>
                <a:spcPts val="0"/>
              </a:spcBef>
              <a:spcAft>
                <a:spcPts val="0"/>
              </a:spcAft>
            </a:pPr>
            <a:r>
              <a:rPr lang="en-US" sz="2800" b="1" i="1" dirty="0">
                <a:effectLst/>
                <a:ea typeface="Calibri" panose="020F0502020204030204" pitchFamily="34" charset="0"/>
                <a:cs typeface="Times New Roman" panose="02020603050405020304" pitchFamily="18" charset="0"/>
              </a:rPr>
              <a:t>“NARFE’s federal benefits experts are amazing! With their assistance, I discovered that I had access to a much greater financial benefit than I thought. They made a huge difference in my retirement outlook—just speaking with them paid for my NARFE membership for life! Thank you, NARFE!”</a:t>
            </a:r>
          </a:p>
          <a:p>
            <a:pPr marL="0" marR="0">
              <a:lnSpc>
                <a:spcPct val="107000"/>
              </a:lnSpc>
              <a:spcBef>
                <a:spcPts val="0"/>
              </a:spcBef>
              <a:spcAft>
                <a:spcPts val="0"/>
              </a:spcAft>
            </a:pPr>
            <a:r>
              <a:rPr lang="en-US" sz="1800" b="0" dirty="0">
                <a:effectLst/>
                <a:latin typeface="Arial" panose="020B0604020202020204" pitchFamily="34" charset="0"/>
                <a:ea typeface="Calibri" panose="020F0502020204030204" pitchFamily="34" charset="0"/>
                <a:cs typeface="Arial" panose="020B0604020202020204" pitchFamily="34" charset="0"/>
              </a:rPr>
              <a:t>Mary Wing</a:t>
            </a:r>
          </a:p>
          <a:p>
            <a:pPr marL="0" marR="0">
              <a:lnSpc>
                <a:spcPct val="107000"/>
              </a:lnSpc>
              <a:spcBef>
                <a:spcPts val="0"/>
              </a:spcBef>
              <a:spcAft>
                <a:spcPts val="0"/>
              </a:spcAft>
            </a:pPr>
            <a:r>
              <a:rPr lang="en-US" sz="1800" b="0" dirty="0">
                <a:effectLst/>
                <a:latin typeface="Arial" panose="020B0604020202020204" pitchFamily="34" charset="0"/>
                <a:ea typeface="Calibri" panose="020F0502020204030204" pitchFamily="34" charset="0"/>
                <a:cs typeface="Arial" panose="020B0604020202020204" pitchFamily="34" charset="0"/>
              </a:rPr>
              <a:t>Department of Veterans Affairs</a:t>
            </a:r>
          </a:p>
          <a:p>
            <a:pPr marL="0" marR="0">
              <a:lnSpc>
                <a:spcPct val="107000"/>
              </a:lnSpc>
              <a:spcBef>
                <a:spcPts val="0"/>
              </a:spcBef>
              <a:spcAft>
                <a:spcPts val="0"/>
              </a:spcAft>
            </a:pPr>
            <a:r>
              <a:rPr lang="en-US" sz="1800" b="0" dirty="0">
                <a:effectLst/>
                <a:latin typeface="Arial" panose="020B0604020202020204" pitchFamily="34" charset="0"/>
                <a:ea typeface="Calibri" panose="020F0502020204030204" pitchFamily="34" charset="0"/>
                <a:cs typeface="Arial" panose="020B0604020202020204" pitchFamily="34" charset="0"/>
              </a:rPr>
              <a:t>Reno, Nevada</a:t>
            </a:r>
          </a:p>
          <a:p>
            <a:endParaRPr lang="en-US" dirty="0"/>
          </a:p>
        </p:txBody>
      </p:sp>
      <p:sp>
        <p:nvSpPr>
          <p:cNvPr id="4" name="Date Placeholder 3">
            <a:extLst>
              <a:ext uri="{FF2B5EF4-FFF2-40B4-BE49-F238E27FC236}">
                <a16:creationId xmlns:a16="http://schemas.microsoft.com/office/drawing/2014/main" id="{62D47F2E-7A96-4A47-87B3-E58266253B1E}"/>
              </a:ext>
            </a:extLst>
          </p:cNvPr>
          <p:cNvSpPr>
            <a:spLocks noGrp="1"/>
          </p:cNvSpPr>
          <p:nvPr>
            <p:ph type="dt" sz="half" idx="10"/>
          </p:nvPr>
        </p:nvSpPr>
        <p:spPr/>
        <p:txBody>
          <a:bodyPr/>
          <a:lstStyle/>
          <a:p>
            <a:fld id="{74EC077F-1822-9B4D-B466-2AEAFFB9F37D}" type="datetime1">
              <a:rPr lang="en-US" smtClean="0"/>
              <a:pPr/>
              <a:t>5/11/2021</a:t>
            </a:fld>
            <a:endParaRPr lang="en-US" dirty="0"/>
          </a:p>
        </p:txBody>
      </p:sp>
      <p:sp>
        <p:nvSpPr>
          <p:cNvPr id="5" name="Slide Number Placeholder 4">
            <a:extLst>
              <a:ext uri="{FF2B5EF4-FFF2-40B4-BE49-F238E27FC236}">
                <a16:creationId xmlns:a16="http://schemas.microsoft.com/office/drawing/2014/main" id="{A2EF9504-DEC3-40CD-970F-1718621B36F1}"/>
              </a:ext>
            </a:extLst>
          </p:cNvPr>
          <p:cNvSpPr>
            <a:spLocks noGrp="1"/>
          </p:cNvSpPr>
          <p:nvPr>
            <p:ph type="sldNum" sz="quarter" idx="12"/>
          </p:nvPr>
        </p:nvSpPr>
        <p:spPr/>
        <p:txBody>
          <a:bodyPr/>
          <a:lstStyle/>
          <a:p>
            <a:fld id="{32221A3B-3924-B04A-A496-7CB8DC41F6D4}" type="slidenum">
              <a:rPr lang="en-US" smtClean="0"/>
              <a:pPr/>
              <a:t>7</a:t>
            </a:fld>
            <a:endParaRPr lang="en-US" dirty="0"/>
          </a:p>
        </p:txBody>
      </p:sp>
      <p:sp>
        <p:nvSpPr>
          <p:cNvPr id="6" name="Footer Placeholder 5">
            <a:extLst>
              <a:ext uri="{FF2B5EF4-FFF2-40B4-BE49-F238E27FC236}">
                <a16:creationId xmlns:a16="http://schemas.microsoft.com/office/drawing/2014/main" id="{E797A420-4D74-4789-B391-9AE50596EDAF}"/>
              </a:ext>
            </a:extLst>
          </p:cNvPr>
          <p:cNvSpPr>
            <a:spLocks noGrp="1"/>
          </p:cNvSpPr>
          <p:nvPr>
            <p:ph type="ftr" sz="quarter" idx="3"/>
          </p:nvPr>
        </p:nvSpPr>
        <p:spPr/>
        <p:txBody>
          <a:bodyPr/>
          <a:lstStyle/>
          <a:p>
            <a:r>
              <a:rPr lang="en-US"/>
              <a:t>FEDERAL BENEFITS EXPERTS</a:t>
            </a:r>
            <a:endParaRPr lang="en-US" dirty="0"/>
          </a:p>
        </p:txBody>
      </p:sp>
    </p:spTree>
    <p:extLst>
      <p:ext uri="{BB962C8B-B14F-4D97-AF65-F5344CB8AC3E}">
        <p14:creationId xmlns:p14="http://schemas.microsoft.com/office/powerpoint/2010/main" val="40120290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D60ABA-E2CE-41B2-B496-F3846F65900D}"/>
              </a:ext>
            </a:extLst>
          </p:cNvPr>
          <p:cNvSpPr>
            <a:spLocks noGrp="1"/>
          </p:cNvSpPr>
          <p:nvPr>
            <p:ph type="title"/>
          </p:nvPr>
        </p:nvSpPr>
        <p:spPr/>
        <p:txBody>
          <a:bodyPr/>
          <a:lstStyle/>
          <a:p>
            <a:r>
              <a:rPr lang="en-US" dirty="0"/>
              <a:t>NARFE Chapters</a:t>
            </a:r>
          </a:p>
        </p:txBody>
      </p:sp>
      <p:sp>
        <p:nvSpPr>
          <p:cNvPr id="3" name="Content Placeholder 2">
            <a:extLst>
              <a:ext uri="{FF2B5EF4-FFF2-40B4-BE49-F238E27FC236}">
                <a16:creationId xmlns:a16="http://schemas.microsoft.com/office/drawing/2014/main" id="{FD4C1BD9-25B6-41EC-975B-6229CF0647DF}"/>
              </a:ext>
            </a:extLst>
          </p:cNvPr>
          <p:cNvSpPr>
            <a:spLocks noGrp="1"/>
          </p:cNvSpPr>
          <p:nvPr>
            <p:ph idx="1"/>
          </p:nvPr>
        </p:nvSpPr>
        <p:spPr>
          <a:xfrm>
            <a:off x="159798" y="1864310"/>
            <a:ext cx="8800052" cy="4261853"/>
          </a:xfrm>
        </p:spPr>
        <p:txBody>
          <a:bodyPr>
            <a:normAutofit/>
          </a:bodyPr>
          <a:lstStyle/>
          <a:p>
            <a:pPr lvl="0"/>
            <a:r>
              <a:rPr lang="en-US" sz="3000" dirty="0"/>
              <a:t>More than 800 chapters across the country</a:t>
            </a:r>
          </a:p>
          <a:p>
            <a:pPr marL="342900" marR="0" lvl="0" indent="-342900" algn="l" defTabSz="457200" rtl="0" eaLnBrk="1" fontAlgn="auto" latinLnBrk="0" hangingPunct="1">
              <a:lnSpc>
                <a:spcPct val="107000"/>
              </a:lnSpc>
              <a:spcBef>
                <a:spcPts val="0"/>
              </a:spcBef>
              <a:spcAft>
                <a:spcPts val="0"/>
              </a:spcAft>
              <a:buClrTx/>
              <a:buSzTx/>
              <a:buFont typeface="Symbol" panose="05050102010706020507" pitchFamily="18" charset="2"/>
              <a:buChar char=""/>
              <a:tabLst/>
              <a:defRPr/>
            </a:pPr>
            <a:r>
              <a:rPr lang="en-US" sz="2400" b="0" dirty="0">
                <a:solidFill>
                  <a:prstClr val="black"/>
                </a:solidFill>
                <a:latin typeface="Calibri"/>
                <a:ea typeface="Calibri" panose="020F0502020204030204" pitchFamily="34" charset="0"/>
                <a:cs typeface="Times New Roman" panose="02020603050405020304" pitchFamily="18" charset="0"/>
              </a:rPr>
              <a:t>NARFE is active locally as well as nationally</a:t>
            </a:r>
          </a:p>
          <a:p>
            <a:pPr marL="342900" marR="0" lvl="0" indent="-342900" algn="l" defTabSz="457200" rtl="0" eaLnBrk="1" fontAlgn="auto" latinLnBrk="0" hangingPunct="1">
              <a:lnSpc>
                <a:spcPct val="107000"/>
              </a:lnSpc>
              <a:spcBef>
                <a:spcPts val="0"/>
              </a:spcBef>
              <a:spcAft>
                <a:spcPts val="0"/>
              </a:spcAft>
              <a:buClrTx/>
              <a:buSzTx/>
              <a:buFont typeface="Symbol" panose="05050102010706020507" pitchFamily="18" charset="2"/>
              <a:buChar char=""/>
              <a:tabLst/>
              <a:defRPr/>
            </a:pPr>
            <a:r>
              <a:rPr lang="en-US" sz="2400" b="0" dirty="0">
                <a:solidFill>
                  <a:prstClr val="black"/>
                </a:solidFill>
                <a:latin typeface="Calibri"/>
                <a:ea typeface="Calibri" panose="020F0502020204030204" pitchFamily="34" charset="0"/>
                <a:cs typeface="Times New Roman" panose="02020603050405020304" pitchFamily="18" charset="0"/>
              </a:rPr>
              <a:t>Chapters boost NARFE’s legislative efforts with local, grassroots support</a:t>
            </a:r>
            <a:endParaRPr kumimoji="0" lang="en-US" sz="2400" b="0" u="none" strike="noStrike" kern="1200" cap="none" spc="0" normalizeH="0" baseline="0" noProof="0" dirty="0">
              <a:ln>
                <a:noFill/>
              </a:ln>
              <a:solidFill>
                <a:prstClr val="black"/>
              </a:solidFill>
              <a:effectLst/>
              <a:uLnTx/>
              <a:uFillTx/>
              <a:latin typeface="Calibri"/>
              <a:ea typeface="Calibri" panose="020F0502020204030204" pitchFamily="34" charset="0"/>
              <a:cs typeface="Times New Roman" panose="02020603050405020304" pitchFamily="18" charset="0"/>
            </a:endParaRPr>
          </a:p>
          <a:p>
            <a:pPr marL="342900" marR="0" lvl="0" indent="-342900" algn="l" defTabSz="457200" rtl="0" eaLnBrk="1" fontAlgn="auto" latinLnBrk="0" hangingPunct="1">
              <a:lnSpc>
                <a:spcPct val="107000"/>
              </a:lnSpc>
              <a:spcBef>
                <a:spcPts val="0"/>
              </a:spcBef>
              <a:spcAft>
                <a:spcPts val="0"/>
              </a:spcAft>
              <a:buClrTx/>
              <a:buSzTx/>
              <a:buFont typeface="Symbol" panose="05050102010706020507" pitchFamily="18" charset="2"/>
              <a:buChar char=""/>
              <a:tabLst/>
              <a:defRPr/>
            </a:pPr>
            <a:r>
              <a:rPr kumimoji="0" lang="en-US" sz="2400" b="0" i="0" u="none" strike="noStrike" kern="1200" cap="none" spc="0" normalizeH="0" baseline="0" noProof="0" dirty="0">
                <a:ln>
                  <a:noFill/>
                </a:ln>
                <a:solidFill>
                  <a:prstClr val="black"/>
                </a:solidFill>
                <a:effectLst/>
                <a:uLnTx/>
                <a:uFillTx/>
                <a:latin typeface="Calibri"/>
                <a:ea typeface="Calibri" panose="020F0502020204030204" pitchFamily="34" charset="0"/>
                <a:cs typeface="Times New Roman" panose="02020603050405020304" pitchFamily="18" charset="0"/>
              </a:rPr>
              <a:t>Get involved in local community and other social activities</a:t>
            </a:r>
          </a:p>
          <a:p>
            <a:pPr marL="342900" marR="0" lvl="0" indent="-342900" algn="l" defTabSz="457200" rtl="0" eaLnBrk="1" fontAlgn="auto" latinLnBrk="0" hangingPunct="1">
              <a:lnSpc>
                <a:spcPct val="107000"/>
              </a:lnSpc>
              <a:spcBef>
                <a:spcPts val="0"/>
              </a:spcBef>
              <a:spcAft>
                <a:spcPts val="0"/>
              </a:spcAft>
              <a:buClrTx/>
              <a:buSzTx/>
              <a:buFont typeface="Symbol" panose="05050102010706020507" pitchFamily="18" charset="2"/>
              <a:buChar char=""/>
              <a:tabLst/>
              <a:defRPr/>
            </a:pPr>
            <a:r>
              <a:rPr lang="en-US" sz="2400" b="0" dirty="0">
                <a:latin typeface="Calibri"/>
                <a:ea typeface="Calibri" panose="020F0502020204030204" pitchFamily="34" charset="0"/>
                <a:cs typeface="Times New Roman" panose="02020603050405020304" pitchFamily="18" charset="0"/>
              </a:rPr>
              <a:t>Maintain and expand </a:t>
            </a:r>
            <a:r>
              <a:rPr lang="en-US" sz="2400" b="0" dirty="0">
                <a:solidFill>
                  <a:prstClr val="black"/>
                </a:solidFill>
                <a:latin typeface="Calibri"/>
                <a:ea typeface="Calibri" panose="020F0502020204030204" pitchFamily="34" charset="0"/>
                <a:cs typeface="Times New Roman" panose="02020603050405020304" pitchFamily="18" charset="0"/>
              </a:rPr>
              <a:t>lasting, beneficial connections with other Feds right in your neighborhood!</a:t>
            </a:r>
            <a:endParaRPr kumimoji="0" lang="en-US" sz="2400" b="0" i="0" u="none" strike="noStrike" kern="1200" cap="none" spc="0" normalizeH="0" baseline="0" noProof="0" dirty="0">
              <a:ln>
                <a:noFill/>
              </a:ln>
              <a:solidFill>
                <a:prstClr val="black"/>
              </a:solidFill>
              <a:effectLst/>
              <a:uLnTx/>
              <a:uFillTx/>
              <a:latin typeface="Calibri"/>
              <a:ea typeface="Calibri" panose="020F0502020204030204" pitchFamily="34" charset="0"/>
              <a:cs typeface="Times New Roman" panose="02020603050405020304" pitchFamily="18" charset="0"/>
            </a:endParaRPr>
          </a:p>
          <a:p>
            <a:endParaRPr lang="en-US" dirty="0"/>
          </a:p>
        </p:txBody>
      </p:sp>
      <p:sp>
        <p:nvSpPr>
          <p:cNvPr id="4" name="Date Placeholder 3">
            <a:extLst>
              <a:ext uri="{FF2B5EF4-FFF2-40B4-BE49-F238E27FC236}">
                <a16:creationId xmlns:a16="http://schemas.microsoft.com/office/drawing/2014/main" id="{62D47F2E-7A96-4A47-87B3-E58266253B1E}"/>
              </a:ext>
            </a:extLst>
          </p:cNvPr>
          <p:cNvSpPr>
            <a:spLocks noGrp="1"/>
          </p:cNvSpPr>
          <p:nvPr>
            <p:ph type="dt" sz="half" idx="10"/>
          </p:nvPr>
        </p:nvSpPr>
        <p:spPr/>
        <p:txBody>
          <a:bodyPr/>
          <a:lstStyle/>
          <a:p>
            <a:fld id="{74EC077F-1822-9B4D-B466-2AEAFFB9F37D}" type="datetime1">
              <a:rPr lang="en-US" smtClean="0"/>
              <a:pPr/>
              <a:t>5/11/2021</a:t>
            </a:fld>
            <a:endParaRPr lang="en-US" dirty="0"/>
          </a:p>
        </p:txBody>
      </p:sp>
      <p:sp>
        <p:nvSpPr>
          <p:cNvPr id="5" name="Slide Number Placeholder 4">
            <a:extLst>
              <a:ext uri="{FF2B5EF4-FFF2-40B4-BE49-F238E27FC236}">
                <a16:creationId xmlns:a16="http://schemas.microsoft.com/office/drawing/2014/main" id="{A2EF9504-DEC3-40CD-970F-1718621B36F1}"/>
              </a:ext>
            </a:extLst>
          </p:cNvPr>
          <p:cNvSpPr>
            <a:spLocks noGrp="1"/>
          </p:cNvSpPr>
          <p:nvPr>
            <p:ph type="sldNum" sz="quarter" idx="12"/>
          </p:nvPr>
        </p:nvSpPr>
        <p:spPr/>
        <p:txBody>
          <a:bodyPr/>
          <a:lstStyle/>
          <a:p>
            <a:fld id="{32221A3B-3924-B04A-A496-7CB8DC41F6D4}" type="slidenum">
              <a:rPr lang="en-US" smtClean="0"/>
              <a:pPr/>
              <a:t>8</a:t>
            </a:fld>
            <a:endParaRPr lang="en-US" dirty="0"/>
          </a:p>
        </p:txBody>
      </p:sp>
      <p:sp>
        <p:nvSpPr>
          <p:cNvPr id="6" name="Footer Placeholder 5">
            <a:extLst>
              <a:ext uri="{FF2B5EF4-FFF2-40B4-BE49-F238E27FC236}">
                <a16:creationId xmlns:a16="http://schemas.microsoft.com/office/drawing/2014/main" id="{E797A420-4D74-4789-B391-9AE50596EDAF}"/>
              </a:ext>
            </a:extLst>
          </p:cNvPr>
          <p:cNvSpPr>
            <a:spLocks noGrp="1"/>
          </p:cNvSpPr>
          <p:nvPr>
            <p:ph type="ftr" sz="quarter" idx="3"/>
          </p:nvPr>
        </p:nvSpPr>
        <p:spPr/>
        <p:txBody>
          <a:bodyPr/>
          <a:lstStyle/>
          <a:p>
            <a:r>
              <a:rPr lang="en-US"/>
              <a:t>FEDERAL BENEFITS EXPERTS</a:t>
            </a:r>
            <a:endParaRPr lang="en-US" dirty="0"/>
          </a:p>
        </p:txBody>
      </p:sp>
    </p:spTree>
    <p:extLst>
      <p:ext uri="{BB962C8B-B14F-4D97-AF65-F5344CB8AC3E}">
        <p14:creationId xmlns:p14="http://schemas.microsoft.com/office/powerpoint/2010/main" val="14873786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D60ABA-E2CE-41B2-B496-F3846F65900D}"/>
              </a:ext>
            </a:extLst>
          </p:cNvPr>
          <p:cNvSpPr>
            <a:spLocks noGrp="1"/>
          </p:cNvSpPr>
          <p:nvPr>
            <p:ph type="title"/>
          </p:nvPr>
        </p:nvSpPr>
        <p:spPr/>
        <p:txBody>
          <a:bodyPr/>
          <a:lstStyle/>
          <a:p>
            <a:r>
              <a:rPr lang="en-US" dirty="0"/>
              <a:t>Coming in 2021!</a:t>
            </a:r>
          </a:p>
        </p:txBody>
      </p:sp>
      <p:sp>
        <p:nvSpPr>
          <p:cNvPr id="3" name="Content Placeholder 2">
            <a:extLst>
              <a:ext uri="{FF2B5EF4-FFF2-40B4-BE49-F238E27FC236}">
                <a16:creationId xmlns:a16="http://schemas.microsoft.com/office/drawing/2014/main" id="{FD4C1BD9-25B6-41EC-975B-6229CF0647DF}"/>
              </a:ext>
            </a:extLst>
          </p:cNvPr>
          <p:cNvSpPr>
            <a:spLocks noGrp="1"/>
          </p:cNvSpPr>
          <p:nvPr>
            <p:ph idx="1"/>
          </p:nvPr>
        </p:nvSpPr>
        <p:spPr>
          <a:xfrm>
            <a:off x="159798" y="1438184"/>
            <a:ext cx="8800052" cy="4687980"/>
          </a:xfrm>
        </p:spPr>
        <p:txBody>
          <a:bodyPr>
            <a:normAutofit/>
          </a:bodyPr>
          <a:lstStyle/>
          <a:p>
            <a:pPr lvl="0"/>
            <a:r>
              <a:rPr lang="en-US" sz="3000" dirty="0"/>
              <a:t>NARFE Online Member Community</a:t>
            </a:r>
          </a:p>
          <a:p>
            <a:pPr marL="342900" marR="0" lvl="0" indent="-342900" algn="l" defTabSz="457200" rtl="0" eaLnBrk="1" fontAlgn="auto" latinLnBrk="0" hangingPunct="1">
              <a:lnSpc>
                <a:spcPct val="107000"/>
              </a:lnSpc>
              <a:spcBef>
                <a:spcPts val="0"/>
              </a:spcBef>
              <a:spcAft>
                <a:spcPts val="0"/>
              </a:spcAft>
              <a:buClrTx/>
              <a:buSzTx/>
              <a:buFont typeface="Symbol" panose="05050102010706020507" pitchFamily="18" charset="2"/>
              <a:buChar char=""/>
              <a:tabLst/>
              <a:defRPr/>
            </a:pPr>
            <a:r>
              <a:rPr lang="en-US" sz="2400" b="0" dirty="0">
                <a:solidFill>
                  <a:prstClr val="black"/>
                </a:solidFill>
                <a:latin typeface="Calibri"/>
                <a:ea typeface="Calibri" panose="020F0502020204030204" pitchFamily="34" charset="0"/>
                <a:cs typeface="Times New Roman" panose="02020603050405020304" pitchFamily="18" charset="0"/>
              </a:rPr>
              <a:t>A forum to post ideas, ask questions, and exchange information with other active and retired Feds</a:t>
            </a:r>
          </a:p>
          <a:p>
            <a:pPr marL="342900" marR="0" lvl="0" indent="-342900" algn="l" defTabSz="457200" rtl="0" eaLnBrk="1" fontAlgn="auto" latinLnBrk="0" hangingPunct="1">
              <a:lnSpc>
                <a:spcPct val="107000"/>
              </a:lnSpc>
              <a:spcBef>
                <a:spcPts val="0"/>
              </a:spcBef>
              <a:spcAft>
                <a:spcPts val="0"/>
              </a:spcAft>
              <a:buClrTx/>
              <a:buSzTx/>
              <a:buFont typeface="Symbol" panose="05050102010706020507" pitchFamily="18" charset="2"/>
              <a:buChar char=""/>
              <a:tabLst/>
              <a:defRPr/>
            </a:pPr>
            <a:r>
              <a:rPr lang="en-US" sz="2400" b="0" dirty="0">
                <a:solidFill>
                  <a:prstClr val="black"/>
                </a:solidFill>
                <a:latin typeface="Calibri"/>
                <a:ea typeface="Calibri" panose="020F0502020204030204" pitchFamily="34" charset="0"/>
                <a:cs typeface="Times New Roman" panose="02020603050405020304" pitchFamily="18" charset="0"/>
              </a:rPr>
              <a:t>Connect with other NARFE members in your local area or across the country who face the same challenges and share the same experiences</a:t>
            </a:r>
            <a:endParaRPr kumimoji="0" lang="en-US" sz="2400" b="0" u="none" strike="noStrike" kern="1200" cap="none" spc="0" normalizeH="0" baseline="0" noProof="0" dirty="0">
              <a:ln>
                <a:noFill/>
              </a:ln>
              <a:solidFill>
                <a:prstClr val="black"/>
              </a:solidFill>
              <a:effectLst/>
              <a:uLnTx/>
              <a:uFillTx/>
              <a:latin typeface="Calibri"/>
              <a:ea typeface="Calibri" panose="020F0502020204030204" pitchFamily="34" charset="0"/>
              <a:cs typeface="Times New Roman" panose="02020603050405020304" pitchFamily="18" charset="0"/>
            </a:endParaRPr>
          </a:p>
          <a:p>
            <a:pPr marL="342900" marR="0" lvl="0" indent="-342900" algn="l" defTabSz="457200" rtl="0" eaLnBrk="1" fontAlgn="auto" latinLnBrk="0" hangingPunct="1">
              <a:lnSpc>
                <a:spcPct val="107000"/>
              </a:lnSpc>
              <a:spcBef>
                <a:spcPts val="0"/>
              </a:spcBef>
              <a:spcAft>
                <a:spcPts val="0"/>
              </a:spcAft>
              <a:buClrTx/>
              <a:buSzTx/>
              <a:buFont typeface="Symbol" panose="05050102010706020507" pitchFamily="18" charset="2"/>
              <a:buChar char=""/>
              <a:tabLst/>
              <a:defRPr/>
            </a:pPr>
            <a:r>
              <a:rPr lang="en-US" sz="2400" b="0" dirty="0">
                <a:solidFill>
                  <a:prstClr val="black"/>
                </a:solidFill>
                <a:latin typeface="Calibri"/>
                <a:ea typeface="Calibri" panose="020F0502020204030204" pitchFamily="34" charset="0"/>
                <a:cs typeface="Times New Roman" panose="02020603050405020304" pitchFamily="18" charset="0"/>
              </a:rPr>
              <a:t>Ask questions about NARFE webinar/event presentations and </a:t>
            </a:r>
            <a:r>
              <a:rPr lang="en-US" sz="2400" b="0">
                <a:solidFill>
                  <a:prstClr val="black"/>
                </a:solidFill>
                <a:latin typeface="Calibri"/>
                <a:ea typeface="Calibri" panose="020F0502020204030204" pitchFamily="34" charset="0"/>
                <a:cs typeface="Times New Roman" panose="02020603050405020304" pitchFamily="18" charset="0"/>
              </a:rPr>
              <a:t>get real-time answers </a:t>
            </a:r>
            <a:r>
              <a:rPr lang="en-US" sz="2400" b="0" dirty="0">
                <a:solidFill>
                  <a:prstClr val="black"/>
                </a:solidFill>
                <a:latin typeface="Calibri"/>
                <a:ea typeface="Calibri" panose="020F0502020204030204" pitchFamily="34" charset="0"/>
                <a:cs typeface="Times New Roman" panose="02020603050405020304" pitchFamily="18" charset="0"/>
              </a:rPr>
              <a:t>from the presenters</a:t>
            </a:r>
            <a:r>
              <a:rPr kumimoji="0" lang="en-US" sz="2400" b="0" i="0" u="none" strike="noStrike" kern="1200" cap="none" spc="0" normalizeH="0" baseline="0" noProof="0" dirty="0">
                <a:ln>
                  <a:noFill/>
                </a:ln>
                <a:solidFill>
                  <a:prstClr val="black"/>
                </a:solidFill>
                <a:effectLst/>
                <a:uLnTx/>
                <a:uFillTx/>
                <a:latin typeface="Calibri"/>
                <a:ea typeface="Calibri" panose="020F0502020204030204" pitchFamily="34" charset="0"/>
                <a:cs typeface="Times New Roman" panose="02020603050405020304" pitchFamily="18" charset="0"/>
              </a:rPr>
              <a:t>, either online or via email</a:t>
            </a:r>
          </a:p>
          <a:p>
            <a:pPr marL="342900" marR="0" lvl="0" indent="-342900" algn="l" defTabSz="457200" rtl="0" eaLnBrk="1" fontAlgn="auto" latinLnBrk="0" hangingPunct="1">
              <a:lnSpc>
                <a:spcPct val="107000"/>
              </a:lnSpc>
              <a:spcBef>
                <a:spcPts val="0"/>
              </a:spcBef>
              <a:spcAft>
                <a:spcPts val="0"/>
              </a:spcAft>
              <a:buClrTx/>
              <a:buSzTx/>
              <a:buFont typeface="Symbol" panose="05050102010706020507" pitchFamily="18" charset="2"/>
              <a:buChar char=""/>
              <a:tabLst/>
              <a:defRPr/>
            </a:pPr>
            <a:r>
              <a:rPr kumimoji="0" lang="en-US" sz="2400" b="0" i="0" u="none" strike="noStrike" kern="1200" cap="none" spc="0" normalizeH="0" baseline="0" noProof="0" dirty="0">
                <a:ln>
                  <a:noFill/>
                </a:ln>
                <a:solidFill>
                  <a:prstClr val="black"/>
                </a:solidFill>
                <a:effectLst/>
                <a:uLnTx/>
                <a:uFillTx/>
                <a:latin typeface="Calibri"/>
                <a:ea typeface="Calibri" panose="020F0502020204030204" pitchFamily="34" charset="0"/>
                <a:cs typeface="Times New Roman" panose="02020603050405020304" pitchFamily="18" charset="0"/>
              </a:rPr>
              <a:t>Access to live and recorded educational content tailored to your specific needs</a:t>
            </a:r>
          </a:p>
          <a:p>
            <a:pPr marL="342900" marR="0" lvl="0" indent="-342900" algn="l" defTabSz="457200" rtl="0" eaLnBrk="1" fontAlgn="auto" latinLnBrk="0" hangingPunct="1">
              <a:lnSpc>
                <a:spcPct val="107000"/>
              </a:lnSpc>
              <a:spcBef>
                <a:spcPts val="0"/>
              </a:spcBef>
              <a:spcAft>
                <a:spcPts val="0"/>
              </a:spcAft>
              <a:buClrTx/>
              <a:buSzTx/>
              <a:buFont typeface="Symbol" panose="05050102010706020507" pitchFamily="18" charset="2"/>
              <a:buChar char=""/>
              <a:tabLst/>
              <a:defRPr/>
            </a:pPr>
            <a:r>
              <a:rPr lang="en-US" sz="2400" b="0" dirty="0">
                <a:solidFill>
                  <a:prstClr val="black"/>
                </a:solidFill>
                <a:latin typeface="Calibri"/>
                <a:ea typeface="Calibri" panose="020F0502020204030204" pitchFamily="34" charset="0"/>
                <a:cs typeface="Times New Roman" panose="02020603050405020304" pitchFamily="18" charset="0"/>
              </a:rPr>
              <a:t>Available wherever you are, via computer or mobile device</a:t>
            </a:r>
            <a:endParaRPr kumimoji="0" lang="en-US" sz="2400" b="1" i="0" u="none" strike="noStrike" kern="1200" cap="none" spc="0" normalizeH="0" baseline="0" noProof="0" dirty="0">
              <a:ln>
                <a:noFill/>
              </a:ln>
              <a:solidFill>
                <a:prstClr val="black"/>
              </a:solidFill>
              <a:effectLst/>
              <a:uLnTx/>
              <a:uFillTx/>
              <a:latin typeface="Calibri"/>
              <a:ea typeface="Calibri" panose="020F0502020204030204" pitchFamily="34" charset="0"/>
              <a:cs typeface="Times New Roman" panose="02020603050405020304" pitchFamily="18" charset="0"/>
            </a:endParaRPr>
          </a:p>
          <a:p>
            <a:endParaRPr lang="en-US" dirty="0"/>
          </a:p>
        </p:txBody>
      </p:sp>
      <p:sp>
        <p:nvSpPr>
          <p:cNvPr id="4" name="Date Placeholder 3">
            <a:extLst>
              <a:ext uri="{FF2B5EF4-FFF2-40B4-BE49-F238E27FC236}">
                <a16:creationId xmlns:a16="http://schemas.microsoft.com/office/drawing/2014/main" id="{62D47F2E-7A96-4A47-87B3-E58266253B1E}"/>
              </a:ext>
            </a:extLst>
          </p:cNvPr>
          <p:cNvSpPr>
            <a:spLocks noGrp="1"/>
          </p:cNvSpPr>
          <p:nvPr>
            <p:ph type="dt" sz="half" idx="10"/>
          </p:nvPr>
        </p:nvSpPr>
        <p:spPr/>
        <p:txBody>
          <a:bodyPr/>
          <a:lstStyle/>
          <a:p>
            <a:fld id="{74EC077F-1822-9B4D-B466-2AEAFFB9F37D}" type="datetime1">
              <a:rPr lang="en-US" smtClean="0"/>
              <a:pPr/>
              <a:t>5/11/2021</a:t>
            </a:fld>
            <a:endParaRPr lang="en-US" dirty="0"/>
          </a:p>
        </p:txBody>
      </p:sp>
      <p:sp>
        <p:nvSpPr>
          <p:cNvPr id="5" name="Slide Number Placeholder 4">
            <a:extLst>
              <a:ext uri="{FF2B5EF4-FFF2-40B4-BE49-F238E27FC236}">
                <a16:creationId xmlns:a16="http://schemas.microsoft.com/office/drawing/2014/main" id="{A2EF9504-DEC3-40CD-970F-1718621B36F1}"/>
              </a:ext>
            </a:extLst>
          </p:cNvPr>
          <p:cNvSpPr>
            <a:spLocks noGrp="1"/>
          </p:cNvSpPr>
          <p:nvPr>
            <p:ph type="sldNum" sz="quarter" idx="12"/>
          </p:nvPr>
        </p:nvSpPr>
        <p:spPr/>
        <p:txBody>
          <a:bodyPr/>
          <a:lstStyle/>
          <a:p>
            <a:fld id="{32221A3B-3924-B04A-A496-7CB8DC41F6D4}" type="slidenum">
              <a:rPr lang="en-US" smtClean="0"/>
              <a:pPr/>
              <a:t>9</a:t>
            </a:fld>
            <a:endParaRPr lang="en-US" dirty="0"/>
          </a:p>
        </p:txBody>
      </p:sp>
      <p:sp>
        <p:nvSpPr>
          <p:cNvPr id="6" name="Footer Placeholder 5">
            <a:extLst>
              <a:ext uri="{FF2B5EF4-FFF2-40B4-BE49-F238E27FC236}">
                <a16:creationId xmlns:a16="http://schemas.microsoft.com/office/drawing/2014/main" id="{E797A420-4D74-4789-B391-9AE50596EDAF}"/>
              </a:ext>
            </a:extLst>
          </p:cNvPr>
          <p:cNvSpPr>
            <a:spLocks noGrp="1"/>
          </p:cNvSpPr>
          <p:nvPr>
            <p:ph type="ftr" sz="quarter" idx="3"/>
          </p:nvPr>
        </p:nvSpPr>
        <p:spPr/>
        <p:txBody>
          <a:bodyPr/>
          <a:lstStyle/>
          <a:p>
            <a:r>
              <a:rPr lang="en-US"/>
              <a:t>FEDERAL BENEFITS EXPERTS</a:t>
            </a:r>
            <a:endParaRPr lang="en-US" dirty="0"/>
          </a:p>
        </p:txBody>
      </p:sp>
    </p:spTree>
    <p:extLst>
      <p:ext uri="{BB962C8B-B14F-4D97-AF65-F5344CB8AC3E}">
        <p14:creationId xmlns:p14="http://schemas.microsoft.com/office/powerpoint/2010/main" val="1269145877"/>
      </p:ext>
    </p:extLst>
  </p:cSld>
  <p:clrMapOvr>
    <a:masterClrMapping/>
  </p:clrMapOvr>
</p:sld>
</file>

<file path=ppt/theme/theme1.xml><?xml version="1.0" encoding="utf-8"?>
<a:theme xmlns:a="http://schemas.openxmlformats.org/drawingml/2006/main" name="NARFE HQ Template 2">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27005</TotalTime>
  <Words>825</Words>
  <Application>Microsoft Office PowerPoint</Application>
  <PresentationFormat>On-screen Show (4:3)</PresentationFormat>
  <Paragraphs>91</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Symbol</vt:lpstr>
      <vt:lpstr>Wingdings</vt:lpstr>
      <vt:lpstr>NARFE HQ Template 2</vt:lpstr>
      <vt:lpstr>NARFE Membership</vt:lpstr>
      <vt:lpstr>What is NARFE?</vt:lpstr>
      <vt:lpstr>Protecting your benefits</vt:lpstr>
      <vt:lpstr>Keeping you informed</vt:lpstr>
      <vt:lpstr>What our members say…</vt:lpstr>
      <vt:lpstr>Valuable member benefits</vt:lpstr>
      <vt:lpstr>What our members say…</vt:lpstr>
      <vt:lpstr>NARFE Chapters</vt:lpstr>
      <vt:lpstr>Coming in 2021!</vt:lpstr>
      <vt:lpstr>When you join NARFE, you stand with more than 150,000 of your fellow federal employees and retirees in supporting the organization that supports you</vt:lpstr>
      <vt:lpstr>Thank you for your service to our nation!</vt:lpstr>
    </vt:vector>
  </TitlesOfParts>
  <Company>narfe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narfe4</dc:creator>
  <cp:lastModifiedBy>Dave Bowman</cp:lastModifiedBy>
  <cp:revision>168</cp:revision>
  <cp:lastPrinted>2019-01-18T22:15:29Z</cp:lastPrinted>
  <dcterms:created xsi:type="dcterms:W3CDTF">2017-06-12T19:00:51Z</dcterms:created>
  <dcterms:modified xsi:type="dcterms:W3CDTF">2021-05-11T19:51:40Z</dcterms:modified>
</cp:coreProperties>
</file>