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7" r:id="rId4"/>
    <p:sldId id="259" r:id="rId5"/>
    <p:sldId id="260" r:id="rId6"/>
    <p:sldId id="262" r:id="rId7"/>
    <p:sldId id="261" r:id="rId8"/>
    <p:sldId id="263" r:id="rId9"/>
    <p:sldId id="264" r:id="rId10"/>
    <p:sldId id="265" r:id="rId11"/>
    <p:sldId id="266" r:id="rId12"/>
    <p:sldId id="268" r:id="rId13"/>
    <p:sldId id="267" r:id="rId14"/>
    <p:sldId id="272" r:id="rId15"/>
    <p:sldId id="273" r:id="rId16"/>
    <p:sldId id="270" r:id="rId17"/>
    <p:sldId id="274" r:id="rId18"/>
    <p:sldId id="275" r:id="rId19"/>
    <p:sldId id="276" r:id="rId20"/>
    <p:sldId id="277" r:id="rId21"/>
    <p:sldId id="278" r:id="rId22"/>
    <p:sldId id="271" r:id="rId23"/>
    <p:sldId id="279" r:id="rId24"/>
    <p:sldId id="281"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89437" autoAdjust="0"/>
  </p:normalViewPr>
  <p:slideViewPr>
    <p:cSldViewPr snapToGrid="0" showGuides="1">
      <p:cViewPr varScale="1">
        <p:scale>
          <a:sx n="81" d="100"/>
          <a:sy n="81" d="100"/>
        </p:scale>
        <p:origin x="120" y="174"/>
      </p:cViewPr>
      <p:guideLst>
        <p:guide orient="horz" pos="2160"/>
        <p:guide pos="3840"/>
      </p:guideLst>
    </p:cSldViewPr>
  </p:slideViewPr>
  <p:notesTextViewPr>
    <p:cViewPr>
      <p:scale>
        <a:sx n="1" d="1"/>
        <a:sy n="1" d="1"/>
      </p:scale>
      <p:origin x="0" y="-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737E1-AA94-4ECF-BCFF-66F548C35321}"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72912-F50E-457C-8ACF-586DD72EFC85}" type="slidenum">
              <a:rPr lang="en-US" smtClean="0"/>
              <a:t>‹#›</a:t>
            </a:fld>
            <a:endParaRPr lang="en-US"/>
          </a:p>
        </p:txBody>
      </p:sp>
    </p:spTree>
    <p:extLst>
      <p:ext uri="{BB962C8B-B14F-4D97-AF65-F5344CB8AC3E}">
        <p14:creationId xmlns:p14="http://schemas.microsoft.com/office/powerpoint/2010/main" val="307790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Welcome to the NARFE-hosted Microsites. Word Press is sophisticated web developing software, that looks harder to use than it is. You do not have to build your website from scratch! The microsite Working group has done the hard part for you – they constructed the  framework that you will use to communicate with your members. All you But do is fill it with content. But be aware:</a:t>
            </a:r>
          </a:p>
        </p:txBody>
      </p:sp>
      <p:sp>
        <p:nvSpPr>
          <p:cNvPr id="4" name="Slide Number Placeholder 3"/>
          <p:cNvSpPr>
            <a:spLocks noGrp="1"/>
          </p:cNvSpPr>
          <p:nvPr>
            <p:ph type="sldNum" sz="quarter" idx="5"/>
          </p:nvPr>
        </p:nvSpPr>
        <p:spPr/>
        <p:txBody>
          <a:bodyPr/>
          <a:lstStyle/>
          <a:p>
            <a:fld id="{8CD72912-F50E-457C-8ACF-586DD72EFC85}" type="slidenum">
              <a:rPr lang="en-US" smtClean="0"/>
              <a:t>1</a:t>
            </a:fld>
            <a:endParaRPr lang="en-US"/>
          </a:p>
        </p:txBody>
      </p:sp>
    </p:spTree>
    <p:extLst>
      <p:ext uri="{BB962C8B-B14F-4D97-AF65-F5344CB8AC3E}">
        <p14:creationId xmlns:p14="http://schemas.microsoft.com/office/powerpoint/2010/main" val="385137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ptos (Body)"/>
              </a:rPr>
              <a:t>For beginners, he POSTs, MEDIA, and PAGEs are the functions you will use the most.  </a:t>
            </a:r>
          </a:p>
          <a:p>
            <a:pPr marL="285750" indent="-285750">
              <a:buFont typeface="Arial" panose="020B0604020202020204" pitchFamily="34" charset="0"/>
              <a:buChar char="•"/>
            </a:pPr>
            <a:r>
              <a:rPr lang="en-US" sz="1600" dirty="0">
                <a:latin typeface="Aptos (Body)"/>
              </a:rPr>
              <a:t>POSTs are dynamic (changing frequently), brief, and short-term messages for special events or purposes. Show examples.</a:t>
            </a:r>
          </a:p>
          <a:p>
            <a:pPr marL="285750" indent="-285750">
              <a:buFont typeface="Arial" panose="020B0604020202020204" pitchFamily="34" charset="0"/>
              <a:buChar char="•"/>
            </a:pPr>
            <a:r>
              <a:rPr lang="en-US" sz="1600" dirty="0">
                <a:latin typeface="Aptos (Body)"/>
              </a:rPr>
              <a:t>MEDIA are photos, presentations, spreadsheets, or documents that you upload to the NARFE servers for use and storage.</a:t>
            </a:r>
          </a:p>
          <a:p>
            <a:pPr marL="285750" indent="-285750">
              <a:buFont typeface="Arial" panose="020B0604020202020204" pitchFamily="34" charset="0"/>
              <a:buChar char="•"/>
            </a:pPr>
            <a:r>
              <a:rPr lang="en-US" sz="1600" dirty="0">
                <a:latin typeface="Aptos (Body)"/>
              </a:rPr>
              <a:t>PAGES tend to be static or change less often such as a page listing your officers for the coming year.</a:t>
            </a:r>
          </a:p>
        </p:txBody>
      </p:sp>
      <p:sp>
        <p:nvSpPr>
          <p:cNvPr id="4" name="Slide Number Placeholder 3"/>
          <p:cNvSpPr>
            <a:spLocks noGrp="1"/>
          </p:cNvSpPr>
          <p:nvPr>
            <p:ph type="sldNum" sz="quarter" idx="5"/>
          </p:nvPr>
        </p:nvSpPr>
        <p:spPr/>
        <p:txBody>
          <a:bodyPr/>
          <a:lstStyle/>
          <a:p>
            <a:fld id="{8CD72912-F50E-457C-8ACF-586DD72EFC85}" type="slidenum">
              <a:rPr lang="en-US" smtClean="0"/>
              <a:t>10</a:t>
            </a:fld>
            <a:endParaRPr lang="en-US"/>
          </a:p>
        </p:txBody>
      </p:sp>
    </p:spTree>
    <p:extLst>
      <p:ext uri="{BB962C8B-B14F-4D97-AF65-F5344CB8AC3E}">
        <p14:creationId xmlns:p14="http://schemas.microsoft.com/office/powerpoint/2010/main" val="377214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ptos (Body)"/>
              </a:rPr>
              <a:t>Formidable is a form creator. The Contact Us forms for your officers and the Webmaster will be created before the website is released by the microsite working group. You will rarely, if ever, need this app. However, if you need to build a ballot or a survey, ask for help and you’ll discover how easy it really is to work with. </a:t>
            </a:r>
          </a:p>
          <a:p>
            <a:endParaRPr lang="en-US" sz="1600" dirty="0">
              <a:latin typeface="Aptos (Body)"/>
            </a:endParaRPr>
          </a:p>
          <a:p>
            <a:r>
              <a:rPr lang="en-US" sz="1600" dirty="0">
                <a:latin typeface="Aptos (Body)"/>
              </a:rPr>
              <a:t>Appearance is the look and feel of your site. The template has already bee selected, but at some future time, you may want to change your HOME page main menu from this set of functions.</a:t>
            </a:r>
          </a:p>
          <a:p>
            <a:endParaRPr lang="en-US" sz="1600" dirty="0">
              <a:latin typeface="Aptos (Body)"/>
            </a:endParaRPr>
          </a:p>
          <a:p>
            <a:r>
              <a:rPr lang="en-US" sz="1600" dirty="0">
                <a:latin typeface="Aptos (Body)"/>
              </a:rPr>
              <a:t>USERS is where you will select anyone other than yourself who will have access to editing a page or post. For federations, you may want to give delegate some access to the President, Secretary, Membership Chair, and legislative chair to help you maintain the site. When a new Webmaster is selected, this is where you will add them to the list of editors/administrators BEFORE you remove yourself.</a:t>
            </a:r>
          </a:p>
        </p:txBody>
      </p:sp>
      <p:sp>
        <p:nvSpPr>
          <p:cNvPr id="4" name="Slide Number Placeholder 3"/>
          <p:cNvSpPr>
            <a:spLocks noGrp="1"/>
          </p:cNvSpPr>
          <p:nvPr>
            <p:ph type="sldNum" sz="quarter" idx="5"/>
          </p:nvPr>
        </p:nvSpPr>
        <p:spPr/>
        <p:txBody>
          <a:bodyPr/>
          <a:lstStyle/>
          <a:p>
            <a:fld id="{8CD72912-F50E-457C-8ACF-586DD72EFC85}" type="slidenum">
              <a:rPr lang="en-US" smtClean="0"/>
              <a:t>11</a:t>
            </a:fld>
            <a:endParaRPr lang="en-US"/>
          </a:p>
        </p:txBody>
      </p:sp>
    </p:spTree>
    <p:extLst>
      <p:ext uri="{BB962C8B-B14F-4D97-AF65-F5344CB8AC3E}">
        <p14:creationId xmlns:p14="http://schemas.microsoft.com/office/powerpoint/2010/main" val="3553918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ptos (Body)"/>
              </a:rPr>
              <a:t>The ALERT BAR is the blue bar that appears  above  the federation or chapter info on each page, and it is for special  info, such as elections, member death notices, reminders, etc.</a:t>
            </a:r>
          </a:p>
        </p:txBody>
      </p:sp>
      <p:sp>
        <p:nvSpPr>
          <p:cNvPr id="4" name="Slide Number Placeholder 3"/>
          <p:cNvSpPr>
            <a:spLocks noGrp="1"/>
          </p:cNvSpPr>
          <p:nvPr>
            <p:ph type="sldNum" sz="quarter" idx="5"/>
          </p:nvPr>
        </p:nvSpPr>
        <p:spPr/>
        <p:txBody>
          <a:bodyPr/>
          <a:lstStyle/>
          <a:p>
            <a:fld id="{8CD72912-F50E-457C-8ACF-586DD72EFC85}" type="slidenum">
              <a:rPr lang="en-US" smtClean="0"/>
              <a:t>12</a:t>
            </a:fld>
            <a:endParaRPr lang="en-US"/>
          </a:p>
        </p:txBody>
      </p:sp>
    </p:spTree>
    <p:extLst>
      <p:ext uri="{BB962C8B-B14F-4D97-AF65-F5344CB8AC3E}">
        <p14:creationId xmlns:p14="http://schemas.microsoft.com/office/powerpoint/2010/main" val="378407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Screen Options and Help are in the upper right corner. Screen options include Builder Blocks for page sections, Excerpts, Author, Content permissions, and Featured images. One or more of these features could already be on your page along the right side, below the PUBLISH and PAGE ATTRIBUTES sections. When you select one of these options it opens on the right side and the work boxes can be rearranged by drag and drop. I normally keep PUBLISH and PAGE ATTRIBUTES first with others falling below them, by order of use. You may want to add or remove the sections from some pages to see the effect and to streamline your workflow. </a:t>
            </a:r>
          </a:p>
        </p:txBody>
      </p:sp>
      <p:sp>
        <p:nvSpPr>
          <p:cNvPr id="4" name="Slide Number Placeholder 3"/>
          <p:cNvSpPr>
            <a:spLocks noGrp="1"/>
          </p:cNvSpPr>
          <p:nvPr>
            <p:ph type="sldNum" sz="quarter" idx="5"/>
          </p:nvPr>
        </p:nvSpPr>
        <p:spPr/>
        <p:txBody>
          <a:bodyPr/>
          <a:lstStyle/>
          <a:p>
            <a:fld id="{8CD72912-F50E-457C-8ACF-586DD72EFC85}" type="slidenum">
              <a:rPr lang="en-US" smtClean="0"/>
              <a:t>13</a:t>
            </a:fld>
            <a:endParaRPr lang="en-US"/>
          </a:p>
        </p:txBody>
      </p:sp>
    </p:spTree>
    <p:extLst>
      <p:ext uri="{BB962C8B-B14F-4D97-AF65-F5344CB8AC3E}">
        <p14:creationId xmlns:p14="http://schemas.microsoft.com/office/powerpoint/2010/main" val="421906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This page has Content Permissions selected. Content permissions give you the ability to  restrict who sees you page, so it comes in handy. Remember, you only want to restrict pages with </a:t>
            </a:r>
            <a:r>
              <a:rPr lang="en-US" sz="1600" b="1" dirty="0" err="1">
                <a:latin typeface="Aptos (Body)"/>
              </a:rPr>
              <a:t>peronally</a:t>
            </a:r>
            <a:r>
              <a:rPr lang="en-US" sz="1600" b="1" dirty="0">
                <a:latin typeface="Aptos (Body)"/>
              </a:rPr>
              <a:t> identifiable info. Your other pages you want potential recruits to view.</a:t>
            </a:r>
          </a:p>
        </p:txBody>
      </p:sp>
      <p:sp>
        <p:nvSpPr>
          <p:cNvPr id="4" name="Slide Number Placeholder 3"/>
          <p:cNvSpPr>
            <a:spLocks noGrp="1"/>
          </p:cNvSpPr>
          <p:nvPr>
            <p:ph type="sldNum" sz="quarter" idx="5"/>
          </p:nvPr>
        </p:nvSpPr>
        <p:spPr/>
        <p:txBody>
          <a:bodyPr/>
          <a:lstStyle/>
          <a:p>
            <a:fld id="{8CD72912-F50E-457C-8ACF-586DD72EFC85}" type="slidenum">
              <a:rPr lang="en-US" smtClean="0"/>
              <a:t>14</a:t>
            </a:fld>
            <a:endParaRPr lang="en-US"/>
          </a:p>
        </p:txBody>
      </p:sp>
    </p:spTree>
    <p:extLst>
      <p:ext uri="{BB962C8B-B14F-4D97-AF65-F5344CB8AC3E}">
        <p14:creationId xmlns:p14="http://schemas.microsoft.com/office/powerpoint/2010/main" val="128272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When using Content Permissions, select  viewing for NARFE members only. That would include NARFE HQ administrators, authorized staff, chapter members, committee members, federation officers, and members such as in National-only or out-of-state visitors. Other selections should remain blank.</a:t>
            </a:r>
          </a:p>
        </p:txBody>
      </p:sp>
      <p:sp>
        <p:nvSpPr>
          <p:cNvPr id="4" name="Slide Number Placeholder 3"/>
          <p:cNvSpPr>
            <a:spLocks noGrp="1"/>
          </p:cNvSpPr>
          <p:nvPr>
            <p:ph type="sldNum" sz="quarter" idx="5"/>
          </p:nvPr>
        </p:nvSpPr>
        <p:spPr/>
        <p:txBody>
          <a:bodyPr/>
          <a:lstStyle/>
          <a:p>
            <a:fld id="{8CD72912-F50E-457C-8ACF-586DD72EFC85}" type="slidenum">
              <a:rPr lang="en-US" smtClean="0"/>
              <a:t>15</a:t>
            </a:fld>
            <a:endParaRPr lang="en-US"/>
          </a:p>
        </p:txBody>
      </p:sp>
    </p:spTree>
    <p:extLst>
      <p:ext uri="{BB962C8B-B14F-4D97-AF65-F5344CB8AC3E}">
        <p14:creationId xmlns:p14="http://schemas.microsoft.com/office/powerpoint/2010/main" val="2012476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PUBLISH workbox provides options for drafts (not viewable by the public),</a:t>
            </a:r>
          </a:p>
        </p:txBody>
      </p:sp>
      <p:sp>
        <p:nvSpPr>
          <p:cNvPr id="4" name="Slide Number Placeholder 3"/>
          <p:cNvSpPr>
            <a:spLocks noGrp="1"/>
          </p:cNvSpPr>
          <p:nvPr>
            <p:ph type="sldNum" sz="quarter" idx="5"/>
          </p:nvPr>
        </p:nvSpPr>
        <p:spPr/>
        <p:txBody>
          <a:bodyPr/>
          <a:lstStyle/>
          <a:p>
            <a:fld id="{8CD72912-F50E-457C-8ACF-586DD72EFC85}" type="slidenum">
              <a:rPr lang="en-US" smtClean="0"/>
              <a:t>16</a:t>
            </a:fld>
            <a:endParaRPr lang="en-US"/>
          </a:p>
        </p:txBody>
      </p:sp>
    </p:spTree>
    <p:extLst>
      <p:ext uri="{BB962C8B-B14F-4D97-AF65-F5344CB8AC3E}">
        <p14:creationId xmlns:p14="http://schemas.microsoft.com/office/powerpoint/2010/main" val="395097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ptos (Body)"/>
              </a:rPr>
              <a:t>PUBLISH workbox provides options for viewing your changes, one a new tab, BEFORE you save. But REMEMBER TO UPDATE/SAVE when you are finished editing and are happy with your result.  </a:t>
            </a:r>
          </a:p>
          <a:p>
            <a:endParaRPr lang="en-US" sz="1600"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fld id="{8CD72912-F50E-457C-8ACF-586DD72EFC85}" type="slidenum">
              <a:rPr lang="en-US" smtClean="0"/>
              <a:t>17</a:t>
            </a:fld>
            <a:endParaRPr lang="en-US"/>
          </a:p>
        </p:txBody>
      </p:sp>
    </p:spTree>
    <p:extLst>
      <p:ext uri="{BB962C8B-B14F-4D97-AF65-F5344CB8AC3E}">
        <p14:creationId xmlns:p14="http://schemas.microsoft.com/office/powerpoint/2010/main" val="2338090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ptos (B0dy)"/>
              </a:rPr>
              <a:t>Published gives the status of your page as either Published and viewable, in draft, or awaiting  review. </a:t>
            </a:r>
          </a:p>
          <a:p>
            <a:endParaRPr lang="en-US" sz="1600"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fld id="{8CD72912-F50E-457C-8ACF-586DD72EFC85}" type="slidenum">
              <a:rPr lang="en-US" smtClean="0"/>
              <a:t>18</a:t>
            </a:fld>
            <a:endParaRPr lang="en-US"/>
          </a:p>
        </p:txBody>
      </p:sp>
    </p:spTree>
    <p:extLst>
      <p:ext uri="{BB962C8B-B14F-4D97-AF65-F5344CB8AC3E}">
        <p14:creationId xmlns:p14="http://schemas.microsoft.com/office/powerpoint/2010/main" val="2595907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Visibility lets you increase the viewability of your entire page or restrict it to passwords or for your eyes only.</a:t>
            </a:r>
          </a:p>
        </p:txBody>
      </p:sp>
      <p:sp>
        <p:nvSpPr>
          <p:cNvPr id="4" name="Slide Number Placeholder 3"/>
          <p:cNvSpPr>
            <a:spLocks noGrp="1"/>
          </p:cNvSpPr>
          <p:nvPr>
            <p:ph type="sldNum" sz="quarter" idx="5"/>
          </p:nvPr>
        </p:nvSpPr>
        <p:spPr/>
        <p:txBody>
          <a:bodyPr/>
          <a:lstStyle/>
          <a:p>
            <a:fld id="{8CD72912-F50E-457C-8ACF-586DD72EFC85}" type="slidenum">
              <a:rPr lang="en-US" smtClean="0"/>
              <a:t>19</a:t>
            </a:fld>
            <a:endParaRPr lang="en-US"/>
          </a:p>
        </p:txBody>
      </p:sp>
    </p:spTree>
    <p:extLst>
      <p:ext uri="{BB962C8B-B14F-4D97-AF65-F5344CB8AC3E}">
        <p14:creationId xmlns:p14="http://schemas.microsoft.com/office/powerpoint/2010/main" val="116569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 websites are viewable by anyone who comes to the  NARFE website, look s for Find A Chapter, or knows what and how to ask for the site.  But not all of the chapter or federation information is  visible to everyone.  Any  documents or information that includes personally identifiable  information about officers or members is behind a security wall that requires a user ID and password to access.  This is intended to reduce the access  of valuable personal information  from scammers.  If you want to see everything on a site, LOG IN.</a:t>
            </a:r>
          </a:p>
        </p:txBody>
      </p:sp>
      <p:sp>
        <p:nvSpPr>
          <p:cNvPr id="4" name="Slide Number Placeholder 3"/>
          <p:cNvSpPr>
            <a:spLocks noGrp="1"/>
          </p:cNvSpPr>
          <p:nvPr>
            <p:ph type="sldNum" sz="quarter" idx="5"/>
          </p:nvPr>
        </p:nvSpPr>
        <p:spPr/>
        <p:txBody>
          <a:bodyPr/>
          <a:lstStyle/>
          <a:p>
            <a:fld id="{8CD72912-F50E-457C-8ACF-586DD72EFC85}" type="slidenum">
              <a:rPr lang="en-US" smtClean="0"/>
              <a:t>2</a:t>
            </a:fld>
            <a:endParaRPr lang="en-US"/>
          </a:p>
        </p:txBody>
      </p:sp>
    </p:spTree>
    <p:extLst>
      <p:ext uri="{BB962C8B-B14F-4D97-AF65-F5344CB8AC3E}">
        <p14:creationId xmlns:p14="http://schemas.microsoft.com/office/powerpoint/2010/main" val="2855462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Revisions gives you insight into changes that have been made on your page/site, especially if you are not the only person making changes. </a:t>
            </a:r>
          </a:p>
        </p:txBody>
      </p:sp>
      <p:sp>
        <p:nvSpPr>
          <p:cNvPr id="4" name="Slide Number Placeholder 3"/>
          <p:cNvSpPr>
            <a:spLocks noGrp="1"/>
          </p:cNvSpPr>
          <p:nvPr>
            <p:ph type="sldNum" sz="quarter" idx="5"/>
          </p:nvPr>
        </p:nvSpPr>
        <p:spPr/>
        <p:txBody>
          <a:bodyPr/>
          <a:lstStyle/>
          <a:p>
            <a:fld id="{8CD72912-F50E-457C-8ACF-586DD72EFC85}" type="slidenum">
              <a:rPr lang="en-US" smtClean="0"/>
              <a:t>20</a:t>
            </a:fld>
            <a:endParaRPr lang="en-US"/>
          </a:p>
        </p:txBody>
      </p:sp>
    </p:spTree>
    <p:extLst>
      <p:ext uri="{BB962C8B-B14F-4D97-AF65-F5344CB8AC3E}">
        <p14:creationId xmlns:p14="http://schemas.microsoft.com/office/powerpoint/2010/main" val="356600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You can see when the most recent changes were published.</a:t>
            </a:r>
          </a:p>
        </p:txBody>
      </p:sp>
      <p:sp>
        <p:nvSpPr>
          <p:cNvPr id="4" name="Slide Number Placeholder 3"/>
          <p:cNvSpPr>
            <a:spLocks noGrp="1"/>
          </p:cNvSpPr>
          <p:nvPr>
            <p:ph type="sldNum" sz="quarter" idx="5"/>
          </p:nvPr>
        </p:nvSpPr>
        <p:spPr/>
        <p:txBody>
          <a:bodyPr/>
          <a:lstStyle/>
          <a:p>
            <a:fld id="{8CD72912-F50E-457C-8ACF-586DD72EFC85}" type="slidenum">
              <a:rPr lang="en-US" smtClean="0"/>
              <a:t>21</a:t>
            </a:fld>
            <a:endParaRPr lang="en-US"/>
          </a:p>
        </p:txBody>
      </p:sp>
    </p:spTree>
    <p:extLst>
      <p:ext uri="{BB962C8B-B14F-4D97-AF65-F5344CB8AC3E}">
        <p14:creationId xmlns:p14="http://schemas.microsoft.com/office/powerpoint/2010/main" val="4000568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PAGE Attributes allows you to  add second level “Child” pages to main menu “Parent” pages – example. </a:t>
            </a:r>
          </a:p>
          <a:p>
            <a:endParaRPr lang="en-US" sz="1600" b="1" dirty="0">
              <a:latin typeface="Aptos (Body)"/>
            </a:endParaRPr>
          </a:p>
          <a:p>
            <a:endParaRPr lang="en-US" sz="1600"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fld id="{8CD72912-F50E-457C-8ACF-586DD72EFC85}" type="slidenum">
              <a:rPr lang="en-US" smtClean="0"/>
              <a:t>22</a:t>
            </a:fld>
            <a:endParaRPr lang="en-US"/>
          </a:p>
        </p:txBody>
      </p:sp>
    </p:spTree>
    <p:extLst>
      <p:ext uri="{BB962C8B-B14F-4D97-AF65-F5344CB8AC3E}">
        <p14:creationId xmlns:p14="http://schemas.microsoft.com/office/powerpoint/2010/main" val="2314364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You can also change the page template to give you more flexibility - example.</a:t>
            </a:r>
          </a:p>
        </p:txBody>
      </p:sp>
      <p:sp>
        <p:nvSpPr>
          <p:cNvPr id="4" name="Slide Number Placeholder 3"/>
          <p:cNvSpPr>
            <a:spLocks noGrp="1"/>
          </p:cNvSpPr>
          <p:nvPr>
            <p:ph type="sldNum" sz="quarter" idx="5"/>
          </p:nvPr>
        </p:nvSpPr>
        <p:spPr/>
        <p:txBody>
          <a:bodyPr/>
          <a:lstStyle/>
          <a:p>
            <a:fld id="{8CD72912-F50E-457C-8ACF-586DD72EFC85}" type="slidenum">
              <a:rPr lang="en-US" smtClean="0"/>
              <a:t>23</a:t>
            </a:fld>
            <a:endParaRPr lang="en-US"/>
          </a:p>
        </p:txBody>
      </p:sp>
    </p:spTree>
    <p:extLst>
      <p:ext uri="{BB962C8B-B14F-4D97-AF65-F5344CB8AC3E}">
        <p14:creationId xmlns:p14="http://schemas.microsoft.com/office/powerpoint/2010/main" val="4113554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Example – default page template with NARFE National advertising/links. This messes up the text on some pages. So, in those cases, we suggest using one of the </a:t>
            </a:r>
            <a:r>
              <a:rPr lang="en-US" sz="1600" b="1" dirty="0" err="1">
                <a:latin typeface="Aptos (Body)"/>
              </a:rPr>
              <a:t>pagebuilder</a:t>
            </a:r>
            <a:r>
              <a:rPr lang="en-US" sz="1600" b="1" dirty="0">
                <a:latin typeface="Aptos (Body)"/>
              </a:rPr>
              <a:t> options.</a:t>
            </a:r>
          </a:p>
        </p:txBody>
      </p:sp>
      <p:sp>
        <p:nvSpPr>
          <p:cNvPr id="4" name="Slide Number Placeholder 3"/>
          <p:cNvSpPr>
            <a:spLocks noGrp="1"/>
          </p:cNvSpPr>
          <p:nvPr>
            <p:ph type="sldNum" sz="quarter" idx="5"/>
          </p:nvPr>
        </p:nvSpPr>
        <p:spPr/>
        <p:txBody>
          <a:bodyPr/>
          <a:lstStyle/>
          <a:p>
            <a:fld id="{8CD72912-F50E-457C-8ACF-586DD72EFC85}" type="slidenum">
              <a:rPr lang="en-US" smtClean="0"/>
              <a:t>24</a:t>
            </a:fld>
            <a:endParaRPr lang="en-US"/>
          </a:p>
        </p:txBody>
      </p:sp>
    </p:spTree>
    <p:extLst>
      <p:ext uri="{BB962C8B-B14F-4D97-AF65-F5344CB8AC3E}">
        <p14:creationId xmlns:p14="http://schemas.microsoft.com/office/powerpoint/2010/main" val="4281979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This is just an overview. I promise, it is not as hard as it looks. If you are going to have a NARFE hosted website, which will make transitioning between webmasters much easier, be sure to take the training and use the FEDHub </a:t>
            </a:r>
            <a:r>
              <a:rPr lang="en-US" sz="1600" b="1">
                <a:latin typeface="Aptos (Body)"/>
              </a:rPr>
              <a:t>Webmasters Unite</a:t>
            </a:r>
            <a:r>
              <a:rPr lang="en-US" sz="1600" b="1" dirty="0">
                <a:latin typeface="Aptos (Body)"/>
              </a:rPr>
              <a:t>!  Community for your questions.</a:t>
            </a:r>
          </a:p>
        </p:txBody>
      </p:sp>
      <p:sp>
        <p:nvSpPr>
          <p:cNvPr id="4" name="Slide Number Placeholder 3"/>
          <p:cNvSpPr>
            <a:spLocks noGrp="1"/>
          </p:cNvSpPr>
          <p:nvPr>
            <p:ph type="sldNum" sz="quarter" idx="5"/>
          </p:nvPr>
        </p:nvSpPr>
        <p:spPr/>
        <p:txBody>
          <a:bodyPr/>
          <a:lstStyle/>
          <a:p>
            <a:fld id="{8CD72912-F50E-457C-8ACF-586DD72EFC85}" type="slidenum">
              <a:rPr lang="en-US" smtClean="0"/>
              <a:t>25</a:t>
            </a:fld>
            <a:endParaRPr lang="en-US"/>
          </a:p>
        </p:txBody>
      </p:sp>
    </p:spTree>
    <p:extLst>
      <p:ext uri="{BB962C8B-B14F-4D97-AF65-F5344CB8AC3E}">
        <p14:creationId xmlns:p14="http://schemas.microsoft.com/office/powerpoint/2010/main" val="185530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Logging in takes you to the HOME page which should include a summary of info about your chapter or federation and may include a section on POSTS, brief and time-constrained notices.</a:t>
            </a:r>
          </a:p>
        </p:txBody>
      </p:sp>
      <p:sp>
        <p:nvSpPr>
          <p:cNvPr id="4" name="Slide Number Placeholder 3"/>
          <p:cNvSpPr>
            <a:spLocks noGrp="1"/>
          </p:cNvSpPr>
          <p:nvPr>
            <p:ph type="sldNum" sz="quarter" idx="5"/>
          </p:nvPr>
        </p:nvSpPr>
        <p:spPr/>
        <p:txBody>
          <a:bodyPr/>
          <a:lstStyle/>
          <a:p>
            <a:fld id="{8CD72912-F50E-457C-8ACF-586DD72EFC85}" type="slidenum">
              <a:rPr lang="en-US" smtClean="0"/>
              <a:t>3</a:t>
            </a:fld>
            <a:endParaRPr lang="en-US"/>
          </a:p>
        </p:txBody>
      </p:sp>
    </p:spTree>
    <p:extLst>
      <p:ext uri="{BB962C8B-B14F-4D97-AF65-F5344CB8AC3E}">
        <p14:creationId xmlns:p14="http://schemas.microsoft.com/office/powerpoint/2010/main" val="174365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b="1" dirty="0">
                <a:latin typeface="+mn-lt"/>
              </a:rPr>
              <a:t>The WordPress menu is above the NARFE logo. </a:t>
            </a:r>
          </a:p>
          <a:p>
            <a:pPr marL="171450" indent="-171450">
              <a:buFont typeface="Arial" panose="020B0604020202020204" pitchFamily="34" charset="0"/>
              <a:buChar char="•"/>
            </a:pPr>
            <a:r>
              <a:rPr lang="en-US" sz="1600" b="1" dirty="0">
                <a:latin typeface="+mn-lt"/>
              </a:rPr>
              <a:t> It includes My Sites, a list of the sites you are authorized to edit; </a:t>
            </a:r>
          </a:p>
          <a:p>
            <a:pPr marL="171450" indent="-171450">
              <a:buFont typeface="Arial" panose="020B0604020202020204" pitchFamily="34" charset="0"/>
              <a:buChar char="•"/>
            </a:pPr>
            <a:r>
              <a:rPr lang="en-US" sz="1600" b="1" dirty="0">
                <a:latin typeface="+mn-lt"/>
              </a:rPr>
              <a:t> Name of the site you put in the URL; </a:t>
            </a:r>
          </a:p>
          <a:p>
            <a:pPr marL="171450" indent="-171450">
              <a:buFont typeface="Arial" panose="020B0604020202020204" pitchFamily="34" charset="0"/>
              <a:buChar char="•"/>
            </a:pPr>
            <a:r>
              <a:rPr lang="en-US" sz="1600" b="1" dirty="0">
                <a:latin typeface="+mn-lt"/>
              </a:rPr>
              <a:t> Customize and Comments are advanced functions that I won’t cover here;</a:t>
            </a:r>
          </a:p>
          <a:p>
            <a:pPr marL="171450" indent="-171450">
              <a:buFont typeface="Arial" panose="020B0604020202020204" pitchFamily="34" charset="0"/>
              <a:buChar char="•"/>
            </a:pPr>
            <a:r>
              <a:rPr lang="en-US" sz="1600" b="1" dirty="0">
                <a:latin typeface="+mn-lt"/>
              </a:rPr>
              <a:t> New is a list of the menu items you will use most and those are found on the main dashboard menu, along with Edit Page, that we’ll talk more about in a minute;</a:t>
            </a:r>
          </a:p>
          <a:p>
            <a:pPr marL="171450" indent="-171450">
              <a:buFont typeface="Arial" panose="020B0604020202020204" pitchFamily="34" charset="0"/>
              <a:buChar char="•"/>
            </a:pPr>
            <a:r>
              <a:rPr lang="en-US" sz="1600" b="1" dirty="0">
                <a:latin typeface="+mn-lt"/>
              </a:rPr>
              <a:t> </a:t>
            </a:r>
            <a:r>
              <a:rPr lang="en-US" sz="1600" b="1" dirty="0" err="1">
                <a:latin typeface="+mn-lt"/>
              </a:rPr>
              <a:t>Nexcess</a:t>
            </a:r>
            <a:r>
              <a:rPr lang="en-US" sz="1600" b="1" dirty="0">
                <a:latin typeface="+mn-lt"/>
              </a:rPr>
              <a:t> is another advanced function that I believe is reserved for NARFE National, so you can ignore that icon.</a:t>
            </a:r>
          </a:p>
          <a:p>
            <a:pPr marL="171450" indent="-171450">
              <a:buFont typeface="Arial" panose="020B0604020202020204" pitchFamily="34" charset="0"/>
              <a:buChar char="•"/>
            </a:pPr>
            <a:endParaRPr lang="en-US" sz="1600"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fld id="{8CD72912-F50E-457C-8ACF-586DD72EFC85}" type="slidenum">
              <a:rPr lang="en-US" smtClean="0"/>
              <a:t>4</a:t>
            </a:fld>
            <a:endParaRPr lang="en-US"/>
          </a:p>
        </p:txBody>
      </p:sp>
    </p:spTree>
    <p:extLst>
      <p:ext uri="{BB962C8B-B14F-4D97-AF65-F5344CB8AC3E}">
        <p14:creationId xmlns:p14="http://schemas.microsoft.com/office/powerpoint/2010/main" val="245593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mn-lt"/>
              </a:rPr>
              <a:t>This what the My Sites menu looks like. Your site will be on the list, but, since you have the right URL, you don’t need to fish for where you want to be.</a:t>
            </a:r>
            <a:endParaRPr lang="en-US" sz="1600" dirty="0">
              <a:latin typeface="+mn-lt"/>
            </a:endParaRPr>
          </a:p>
        </p:txBody>
      </p:sp>
      <p:sp>
        <p:nvSpPr>
          <p:cNvPr id="4" name="Slide Number Placeholder 3"/>
          <p:cNvSpPr>
            <a:spLocks noGrp="1"/>
          </p:cNvSpPr>
          <p:nvPr>
            <p:ph type="sldNum" sz="quarter" idx="5"/>
          </p:nvPr>
        </p:nvSpPr>
        <p:spPr/>
        <p:txBody>
          <a:bodyPr/>
          <a:lstStyle/>
          <a:p>
            <a:fld id="{8CD72912-F50E-457C-8ACF-586DD72EFC85}" type="slidenum">
              <a:rPr lang="en-US" smtClean="0"/>
              <a:t>5</a:t>
            </a:fld>
            <a:endParaRPr lang="en-US"/>
          </a:p>
        </p:txBody>
      </p:sp>
    </p:spTree>
    <p:extLst>
      <p:ext uri="{BB962C8B-B14F-4D97-AF65-F5344CB8AC3E}">
        <p14:creationId xmlns:p14="http://schemas.microsoft.com/office/powerpoint/2010/main" val="322029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Body)"/>
              </a:rPr>
              <a:t>The Dashboard is the item to pay attention to here – we will cover that in a minute. Themes and menus are on the dashboard, too.</a:t>
            </a:r>
          </a:p>
          <a:p>
            <a:endParaRPr lang="en-US" sz="1600" b="1" dirty="0">
              <a:latin typeface="Aptos(Body)"/>
            </a:endParaRPr>
          </a:p>
          <a:p>
            <a:r>
              <a:rPr lang="en-US" sz="1600" b="1" dirty="0">
                <a:latin typeface="Aptos(Body)"/>
              </a:rPr>
              <a:t>Ignore Customize, and Comments – Comments are not functional, </a:t>
            </a:r>
            <a:r>
              <a:rPr lang="en-US" sz="1600" b="1" dirty="0" err="1">
                <a:latin typeface="Aptos(Body)"/>
              </a:rPr>
              <a:t>ecause</a:t>
            </a:r>
            <a:r>
              <a:rPr lang="en-US" sz="1600" b="1" dirty="0">
                <a:latin typeface="Aptos(Body)"/>
              </a:rPr>
              <a:t> that allows scammers to post to your pages and we don’t want to encourage that activity.</a:t>
            </a:r>
            <a:endParaRPr lang="en-US" sz="1600" dirty="0">
              <a:latin typeface="Aptos(Body)"/>
            </a:endParaRPr>
          </a:p>
        </p:txBody>
      </p:sp>
      <p:sp>
        <p:nvSpPr>
          <p:cNvPr id="4" name="Slide Number Placeholder 3"/>
          <p:cNvSpPr>
            <a:spLocks noGrp="1"/>
          </p:cNvSpPr>
          <p:nvPr>
            <p:ph type="sldNum" sz="quarter" idx="5"/>
          </p:nvPr>
        </p:nvSpPr>
        <p:spPr/>
        <p:txBody>
          <a:bodyPr/>
          <a:lstStyle/>
          <a:p>
            <a:fld id="{8CD72912-F50E-457C-8ACF-586DD72EFC85}" type="slidenum">
              <a:rPr lang="en-US" smtClean="0"/>
              <a:t>6</a:t>
            </a:fld>
            <a:endParaRPr lang="en-US"/>
          </a:p>
        </p:txBody>
      </p:sp>
    </p:spTree>
    <p:extLst>
      <p:ext uri="{BB962C8B-B14F-4D97-AF65-F5344CB8AC3E}">
        <p14:creationId xmlns:p14="http://schemas.microsoft.com/office/powerpoint/2010/main" val="388207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New also includes items that are on the dashboard. I find going to and using the Dashboard is easiest for me. If you find this dropdown menu easier, you can use it.</a:t>
            </a:r>
            <a:endParaRPr lang="en-US" sz="1600" dirty="0">
              <a:latin typeface="Aptos (Body)"/>
            </a:endParaRPr>
          </a:p>
        </p:txBody>
      </p:sp>
      <p:sp>
        <p:nvSpPr>
          <p:cNvPr id="4" name="Slide Number Placeholder 3"/>
          <p:cNvSpPr>
            <a:spLocks noGrp="1"/>
          </p:cNvSpPr>
          <p:nvPr>
            <p:ph type="sldNum" sz="quarter" idx="5"/>
          </p:nvPr>
        </p:nvSpPr>
        <p:spPr/>
        <p:txBody>
          <a:bodyPr/>
          <a:lstStyle/>
          <a:p>
            <a:fld id="{8CD72912-F50E-457C-8ACF-586DD72EFC85}" type="slidenum">
              <a:rPr lang="en-US" smtClean="0"/>
              <a:t>7</a:t>
            </a:fld>
            <a:endParaRPr lang="en-US"/>
          </a:p>
        </p:txBody>
      </p:sp>
    </p:spTree>
    <p:extLst>
      <p:ext uri="{BB962C8B-B14F-4D97-AF65-F5344CB8AC3E}">
        <p14:creationId xmlns:p14="http://schemas.microsoft.com/office/powerpoint/2010/main" val="209858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Edit page will take you to an editable version of the page you asked for, in this case, the HOME page. </a:t>
            </a:r>
            <a:endParaRPr lang="en-US" sz="1600" dirty="0">
              <a:latin typeface="Aptos (Body)"/>
            </a:endParaRPr>
          </a:p>
        </p:txBody>
      </p:sp>
      <p:sp>
        <p:nvSpPr>
          <p:cNvPr id="4" name="Slide Number Placeholder 3"/>
          <p:cNvSpPr>
            <a:spLocks noGrp="1"/>
          </p:cNvSpPr>
          <p:nvPr>
            <p:ph type="sldNum" sz="quarter" idx="5"/>
          </p:nvPr>
        </p:nvSpPr>
        <p:spPr/>
        <p:txBody>
          <a:bodyPr/>
          <a:lstStyle/>
          <a:p>
            <a:fld id="{8CD72912-F50E-457C-8ACF-586DD72EFC85}" type="slidenum">
              <a:rPr lang="en-US" smtClean="0"/>
              <a:t>8</a:t>
            </a:fld>
            <a:endParaRPr lang="en-US"/>
          </a:p>
        </p:txBody>
      </p:sp>
    </p:spTree>
    <p:extLst>
      <p:ext uri="{BB962C8B-B14F-4D97-AF65-F5344CB8AC3E}">
        <p14:creationId xmlns:p14="http://schemas.microsoft.com/office/powerpoint/2010/main" val="240757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ptos (Body)"/>
              </a:rPr>
              <a:t>It also gives you the Dashboard menu. Most of the items in the WordPress Dashboard menu (on the left) can be ignored. There is a tutorial on the WordPress Dashboard menu that explains the items that you can bypass and the ones to pay attention to. If you want a copy, I can take your </a:t>
            </a:r>
            <a:r>
              <a:rPr lang="en-US" sz="1600" b="1" dirty="0" err="1">
                <a:latin typeface="Aptos (Body)"/>
              </a:rPr>
              <a:t>informaotn</a:t>
            </a:r>
            <a:r>
              <a:rPr lang="en-US" sz="1600" b="1" dirty="0">
                <a:latin typeface="Aptos (Body)"/>
              </a:rPr>
              <a:t> and email it to you or show you where to find it on the CAB website.</a:t>
            </a:r>
            <a:endParaRPr lang="en-US" sz="1600" dirty="0">
              <a:latin typeface="Aptos (Body)"/>
            </a:endParaRPr>
          </a:p>
        </p:txBody>
      </p:sp>
      <p:sp>
        <p:nvSpPr>
          <p:cNvPr id="4" name="Slide Number Placeholder 3"/>
          <p:cNvSpPr>
            <a:spLocks noGrp="1"/>
          </p:cNvSpPr>
          <p:nvPr>
            <p:ph type="sldNum" sz="quarter" idx="5"/>
          </p:nvPr>
        </p:nvSpPr>
        <p:spPr/>
        <p:txBody>
          <a:bodyPr/>
          <a:lstStyle/>
          <a:p>
            <a:fld id="{8CD72912-F50E-457C-8ACF-586DD72EFC85}" type="slidenum">
              <a:rPr lang="en-US" smtClean="0"/>
              <a:t>9</a:t>
            </a:fld>
            <a:endParaRPr lang="en-US"/>
          </a:p>
        </p:txBody>
      </p:sp>
    </p:spTree>
    <p:extLst>
      <p:ext uri="{BB962C8B-B14F-4D97-AF65-F5344CB8AC3E}">
        <p14:creationId xmlns:p14="http://schemas.microsoft.com/office/powerpoint/2010/main" val="38183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52F3-9826-F203-A7E8-3553C047C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2C48A2-5AE4-91A8-DAEC-BD5B0975D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47892-53E1-B2A4-5B07-D650564E601D}"/>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5" name="Footer Placeholder 4">
            <a:extLst>
              <a:ext uri="{FF2B5EF4-FFF2-40B4-BE49-F238E27FC236}">
                <a16:creationId xmlns:a16="http://schemas.microsoft.com/office/drawing/2014/main" id="{689D187E-225C-C95B-0821-B30E3682D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84D99-C025-B943-AC5F-E919E204040F}"/>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190254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FD91-784D-CBC1-E93F-D107EE2F5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DACAE2-318B-648A-F9F9-7482843B14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6BC46-2B33-4F56-3D45-0697BACB6EA2}"/>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5" name="Footer Placeholder 4">
            <a:extLst>
              <a:ext uri="{FF2B5EF4-FFF2-40B4-BE49-F238E27FC236}">
                <a16:creationId xmlns:a16="http://schemas.microsoft.com/office/drawing/2014/main" id="{DC1AA5E3-EF08-B9CF-074A-FCEA0F66E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07F2E-50D7-37CF-3A88-417D2DCE3B77}"/>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80574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3267A5-5731-A168-001A-D690D7DA88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BBBDA3-B05D-B82C-CA4B-9679805418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795A6-0B9B-EE13-DC01-81FDC8C76E72}"/>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5" name="Footer Placeholder 4">
            <a:extLst>
              <a:ext uri="{FF2B5EF4-FFF2-40B4-BE49-F238E27FC236}">
                <a16:creationId xmlns:a16="http://schemas.microsoft.com/office/drawing/2014/main" id="{A4096FD9-AA49-7956-A105-3E0977AEE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AE351-8F80-39EE-D79C-3DB5BAD42AA7}"/>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230436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9F039-1522-1EAB-E733-DE1A5C4DB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FA7FB-6DC7-E317-46A1-246E010193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E6C77-9E65-BC24-1DCD-068C9C67469B}"/>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5" name="Footer Placeholder 4">
            <a:extLst>
              <a:ext uri="{FF2B5EF4-FFF2-40B4-BE49-F238E27FC236}">
                <a16:creationId xmlns:a16="http://schemas.microsoft.com/office/drawing/2014/main" id="{AB7C5927-C1EC-1E9F-2C26-588041FDC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D4005-5BB8-E9EF-0AD9-8092F1600EEC}"/>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159663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12B2-0B57-7E0E-F6E9-34504211D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8CD367-5663-2443-4C99-4ACBBB41CC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FD26D-B473-84D1-4FBC-E367F825BC46}"/>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5" name="Footer Placeholder 4">
            <a:extLst>
              <a:ext uri="{FF2B5EF4-FFF2-40B4-BE49-F238E27FC236}">
                <a16:creationId xmlns:a16="http://schemas.microsoft.com/office/drawing/2014/main" id="{E13F0B30-C346-1067-9181-5AE6D678F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B1E58-EF9C-4C36-594B-B58B314A03BE}"/>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422183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5B51-8252-F7D1-3B36-BFE027079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FFF6FB-2F46-17BF-833C-F7256B45D9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B893D9-E5DA-C529-5CF4-D9E06262CB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466F4-24CD-A374-158C-486E29C1AFA4}"/>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6" name="Footer Placeholder 5">
            <a:extLst>
              <a:ext uri="{FF2B5EF4-FFF2-40B4-BE49-F238E27FC236}">
                <a16:creationId xmlns:a16="http://schemas.microsoft.com/office/drawing/2014/main" id="{35744BA2-3C4B-D73C-3BE2-BBBF6AB65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EFE37-BEE5-113E-D6A4-010AB3227DCF}"/>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384265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13E7-E48B-1409-311E-91109222A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48D695-0C4D-CD88-0872-76F9B4194E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145F5E-ED9D-8593-5F20-12EB0D56E1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4844A3-1ACA-8D6A-15C4-2A3CB574F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7F3852-DA6C-D1A2-A844-3D25A26B28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F964AA-196B-8A19-216A-2662E405D40A}"/>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8" name="Footer Placeholder 7">
            <a:extLst>
              <a:ext uri="{FF2B5EF4-FFF2-40B4-BE49-F238E27FC236}">
                <a16:creationId xmlns:a16="http://schemas.microsoft.com/office/drawing/2014/main" id="{D9DE41FA-28A2-7B2B-07BC-DCF0CFFB27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EE41D-BD13-B80B-4F78-0E658744FC87}"/>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164336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60E8-5EBA-51D3-EC61-C0376FF11F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35F330-ABC3-7BFA-B571-17B6A78A0D76}"/>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4" name="Footer Placeholder 3">
            <a:extLst>
              <a:ext uri="{FF2B5EF4-FFF2-40B4-BE49-F238E27FC236}">
                <a16:creationId xmlns:a16="http://schemas.microsoft.com/office/drawing/2014/main" id="{C7C6EE4B-C6B2-6763-1593-F582716110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3799DA-7B51-C9B8-7B9C-0935C54D4090}"/>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267073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99E82C-6467-C973-7084-429F0CC7E7DA}"/>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3" name="Footer Placeholder 2">
            <a:extLst>
              <a:ext uri="{FF2B5EF4-FFF2-40B4-BE49-F238E27FC236}">
                <a16:creationId xmlns:a16="http://schemas.microsoft.com/office/drawing/2014/main" id="{5312DFB3-4E2F-770F-9844-74DD590BBB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555FC6-25AE-6B58-E6CD-028F9618F723}"/>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229825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BDEE-1C81-B381-A895-7558A5C71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0FE09D-A820-D221-095D-04991CE9C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7F7647-74F8-39FE-63F9-A00290EEF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99DEF-813D-2736-7B99-012F36447B8B}"/>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6" name="Footer Placeholder 5">
            <a:extLst>
              <a:ext uri="{FF2B5EF4-FFF2-40B4-BE49-F238E27FC236}">
                <a16:creationId xmlns:a16="http://schemas.microsoft.com/office/drawing/2014/main" id="{89C42D14-1037-BEB7-02DB-EE81BD6BEA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7E131-2580-7569-BD7A-E9E8979FF5D4}"/>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256381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F18F-A77E-5914-4C49-2D6451466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3A55CB-F3F2-63E9-39E5-FD288F15C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8AEEFF-61EC-6FDD-F71F-7E8812D0F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F024B-194D-CFCC-9779-D6917BA1A342}"/>
              </a:ext>
            </a:extLst>
          </p:cNvPr>
          <p:cNvSpPr>
            <a:spLocks noGrp="1"/>
          </p:cNvSpPr>
          <p:nvPr>
            <p:ph type="dt" sz="half" idx="10"/>
          </p:nvPr>
        </p:nvSpPr>
        <p:spPr/>
        <p:txBody>
          <a:bodyPr/>
          <a:lstStyle/>
          <a:p>
            <a:fld id="{95E12AD5-FB1F-44AC-A2CA-EB444DBB753C}" type="datetimeFigureOut">
              <a:rPr lang="en-US" smtClean="0"/>
              <a:t>10/18/2024</a:t>
            </a:fld>
            <a:endParaRPr lang="en-US"/>
          </a:p>
        </p:txBody>
      </p:sp>
      <p:sp>
        <p:nvSpPr>
          <p:cNvPr id="6" name="Footer Placeholder 5">
            <a:extLst>
              <a:ext uri="{FF2B5EF4-FFF2-40B4-BE49-F238E27FC236}">
                <a16:creationId xmlns:a16="http://schemas.microsoft.com/office/drawing/2014/main" id="{8D3C59BE-251B-1C6E-740D-7BE6B633B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1661C-305E-D786-87C0-9300D7D51F5C}"/>
              </a:ext>
            </a:extLst>
          </p:cNvPr>
          <p:cNvSpPr>
            <a:spLocks noGrp="1"/>
          </p:cNvSpPr>
          <p:nvPr>
            <p:ph type="sldNum" sz="quarter" idx="12"/>
          </p:nvPr>
        </p:nvSpPr>
        <p:spPr/>
        <p:txBody>
          <a:bodyPr/>
          <a:lstStyle/>
          <a:p>
            <a:fld id="{39D59379-2727-4179-94D6-9C1110F118F9}" type="slidenum">
              <a:rPr lang="en-US" smtClean="0"/>
              <a:t>‹#›</a:t>
            </a:fld>
            <a:endParaRPr lang="en-US"/>
          </a:p>
        </p:txBody>
      </p:sp>
    </p:spTree>
    <p:extLst>
      <p:ext uri="{BB962C8B-B14F-4D97-AF65-F5344CB8AC3E}">
        <p14:creationId xmlns:p14="http://schemas.microsoft.com/office/powerpoint/2010/main" val="415235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3EF6-F561-056C-A283-383B8C080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70A402-B2B5-F54A-89B0-80062B6C1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1DCA4-66E6-D94F-B220-9522AA4E8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E12AD5-FB1F-44AC-A2CA-EB444DBB753C}" type="datetimeFigureOut">
              <a:rPr lang="en-US" smtClean="0"/>
              <a:t>10/18/2024</a:t>
            </a:fld>
            <a:endParaRPr lang="en-US"/>
          </a:p>
        </p:txBody>
      </p:sp>
      <p:sp>
        <p:nvSpPr>
          <p:cNvPr id="5" name="Footer Placeholder 4">
            <a:extLst>
              <a:ext uri="{FF2B5EF4-FFF2-40B4-BE49-F238E27FC236}">
                <a16:creationId xmlns:a16="http://schemas.microsoft.com/office/drawing/2014/main" id="{EABE8F9E-9850-925B-C728-CFFAC0772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7C7B0EE-06B8-CEEF-4238-E8D566190E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D59379-2727-4179-94D6-9C1110F118F9}" type="slidenum">
              <a:rPr lang="en-US" smtClean="0"/>
              <a:t>‹#›</a:t>
            </a:fld>
            <a:endParaRPr lang="en-US"/>
          </a:p>
        </p:txBody>
      </p:sp>
    </p:spTree>
    <p:extLst>
      <p:ext uri="{BB962C8B-B14F-4D97-AF65-F5344CB8AC3E}">
        <p14:creationId xmlns:p14="http://schemas.microsoft.com/office/powerpoint/2010/main" val="1728149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664716" y="1342954"/>
            <a:ext cx="9016679" cy="1446550"/>
          </a:xfrm>
          <a:prstGeom prst="rect">
            <a:avLst/>
          </a:prstGeom>
          <a:noFill/>
        </p:spPr>
        <p:txBody>
          <a:bodyPr wrap="square" rtlCol="0">
            <a:spAutoFit/>
          </a:bodyPr>
          <a:lstStyle/>
          <a:p>
            <a:r>
              <a:rPr lang="en-US" sz="4400" dirty="0">
                <a:latin typeface="Arial Black" panose="020B0A04020102020204" pitchFamily="34" charset="0"/>
              </a:rPr>
              <a:t>NARFE-hosted Microsites: </a:t>
            </a:r>
            <a:br>
              <a:rPr lang="en-US" sz="4400" dirty="0">
                <a:latin typeface="Arial Black" panose="020B0A04020102020204" pitchFamily="34" charset="0"/>
              </a:rPr>
            </a:br>
            <a:r>
              <a:rPr lang="en-US" sz="4400" dirty="0">
                <a:latin typeface="Arial Black" panose="020B0A04020102020204" pitchFamily="34" charset="0"/>
              </a:rPr>
              <a:t>What you need to know</a:t>
            </a:r>
          </a:p>
        </p:txBody>
      </p:sp>
      <p:sp>
        <p:nvSpPr>
          <p:cNvPr id="11" name="TextBox 10">
            <a:extLst>
              <a:ext uri="{FF2B5EF4-FFF2-40B4-BE49-F238E27FC236}">
                <a16:creationId xmlns:a16="http://schemas.microsoft.com/office/drawing/2014/main" id="{9D9CB89D-D43A-C732-9650-9445D202AE93}"/>
              </a:ext>
            </a:extLst>
          </p:cNvPr>
          <p:cNvSpPr txBox="1"/>
          <p:nvPr/>
        </p:nvSpPr>
        <p:spPr>
          <a:xfrm>
            <a:off x="8889357" y="5578997"/>
            <a:ext cx="253485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Linda Wallers</a:t>
            </a:r>
          </a:p>
          <a:p>
            <a:r>
              <a:rPr lang="en-US" dirty="0">
                <a:latin typeface="Arial" panose="020B0604020202020204" pitchFamily="34" charset="0"/>
                <a:cs typeface="Arial" panose="020B0604020202020204" pitchFamily="34" charset="0"/>
              </a:rPr>
              <a:t>October 25-26, 2024</a:t>
            </a:r>
          </a:p>
          <a:p>
            <a:r>
              <a:rPr lang="en-US" dirty="0">
                <a:latin typeface="Arial" panose="020B0604020202020204" pitchFamily="34" charset="0"/>
                <a:cs typeface="Arial" panose="020B0604020202020204" pitchFamily="34" charset="0"/>
              </a:rPr>
              <a:t>Region IX Symposium</a:t>
            </a:r>
          </a:p>
        </p:txBody>
      </p:sp>
    </p:spTree>
    <p:extLst>
      <p:ext uri="{BB962C8B-B14F-4D97-AF65-F5344CB8AC3E}">
        <p14:creationId xmlns:p14="http://schemas.microsoft.com/office/powerpoint/2010/main" val="303903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0"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pic>
        <p:nvPicPr>
          <p:cNvPr id="12" name="Picture 11">
            <a:extLst>
              <a:ext uri="{FF2B5EF4-FFF2-40B4-BE49-F238E27FC236}">
                <a16:creationId xmlns:a16="http://schemas.microsoft.com/office/drawing/2014/main" id="{89DEB82E-52C2-C945-9875-373D580E4082}"/>
              </a:ext>
            </a:extLst>
          </p:cNvPr>
          <p:cNvPicPr>
            <a:picLocks noChangeAspect="1"/>
          </p:cNvPicPr>
          <p:nvPr/>
        </p:nvPicPr>
        <p:blipFill>
          <a:blip r:embed="rId4"/>
          <a:srcRect t="23198" r="90860" b="62461"/>
          <a:stretch/>
        </p:blipFill>
        <p:spPr>
          <a:xfrm>
            <a:off x="3028461" y="2142489"/>
            <a:ext cx="2510592" cy="2325538"/>
          </a:xfrm>
          <a:prstGeom prst="rect">
            <a:avLst/>
          </a:prstGeom>
          <a:ln w="38100">
            <a:solidFill>
              <a:schemeClr val="accent1"/>
            </a:solidFill>
          </a:ln>
        </p:spPr>
      </p:pic>
      <p:sp>
        <p:nvSpPr>
          <p:cNvPr id="16" name="Rectangle 15">
            <a:extLst>
              <a:ext uri="{FF2B5EF4-FFF2-40B4-BE49-F238E27FC236}">
                <a16:creationId xmlns:a16="http://schemas.microsoft.com/office/drawing/2014/main" id="{377781E0-4EA1-DB79-E289-5E4C6D1FC40B}"/>
              </a:ext>
            </a:extLst>
          </p:cNvPr>
          <p:cNvSpPr/>
          <p:nvPr/>
        </p:nvSpPr>
        <p:spPr>
          <a:xfrm>
            <a:off x="1139780" y="2273121"/>
            <a:ext cx="824248" cy="79205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768B4852-B52D-9D93-CCCC-A6791DAB56ED}"/>
              </a:ext>
            </a:extLst>
          </p:cNvPr>
          <p:cNvCxnSpPr/>
          <p:nvPr/>
        </p:nvCxnSpPr>
        <p:spPr>
          <a:xfrm flipV="1">
            <a:off x="1964028" y="2142489"/>
            <a:ext cx="1064433" cy="130632"/>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406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1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pic>
        <p:nvPicPr>
          <p:cNvPr id="11" name="Picture 10">
            <a:extLst>
              <a:ext uri="{FF2B5EF4-FFF2-40B4-BE49-F238E27FC236}">
                <a16:creationId xmlns:a16="http://schemas.microsoft.com/office/drawing/2014/main" id="{2F442930-278B-F561-5827-48570DF03A67}"/>
              </a:ext>
            </a:extLst>
          </p:cNvPr>
          <p:cNvPicPr>
            <a:picLocks noChangeAspect="1"/>
          </p:cNvPicPr>
          <p:nvPr/>
        </p:nvPicPr>
        <p:blipFill>
          <a:blip r:embed="rId4"/>
          <a:srcRect t="48234" r="91080" b="41249"/>
          <a:stretch/>
        </p:blipFill>
        <p:spPr>
          <a:xfrm>
            <a:off x="3028461" y="3429000"/>
            <a:ext cx="2096563" cy="1459523"/>
          </a:xfrm>
          <a:prstGeom prst="rect">
            <a:avLst/>
          </a:prstGeom>
          <a:ln w="38100">
            <a:solidFill>
              <a:schemeClr val="accent1"/>
            </a:solidFill>
          </a:ln>
        </p:spPr>
      </p:pic>
      <p:sp>
        <p:nvSpPr>
          <p:cNvPr id="2" name="Rectangle 1">
            <a:extLst>
              <a:ext uri="{FF2B5EF4-FFF2-40B4-BE49-F238E27FC236}">
                <a16:creationId xmlns:a16="http://schemas.microsoft.com/office/drawing/2014/main" id="{01F35F4B-691F-7EB9-2F46-AEE3B3E9BC23}"/>
              </a:ext>
            </a:extLst>
          </p:cNvPr>
          <p:cNvSpPr/>
          <p:nvPr/>
        </p:nvSpPr>
        <p:spPr>
          <a:xfrm>
            <a:off x="1139780" y="3559632"/>
            <a:ext cx="824248" cy="52322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BC2C917C-9FF2-F287-BCA8-17C8542EDDF5}"/>
              </a:ext>
            </a:extLst>
          </p:cNvPr>
          <p:cNvCxnSpPr/>
          <p:nvPr/>
        </p:nvCxnSpPr>
        <p:spPr>
          <a:xfrm flipV="1">
            <a:off x="1964028" y="3429000"/>
            <a:ext cx="1064433" cy="130632"/>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452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1534"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pic>
        <p:nvPicPr>
          <p:cNvPr id="14" name="Picture 13">
            <a:extLst>
              <a:ext uri="{FF2B5EF4-FFF2-40B4-BE49-F238E27FC236}">
                <a16:creationId xmlns:a16="http://schemas.microsoft.com/office/drawing/2014/main" id="{43F31122-4721-3EE9-B68F-E14608AFD81A}"/>
              </a:ext>
            </a:extLst>
          </p:cNvPr>
          <p:cNvPicPr>
            <a:picLocks noChangeAspect="1"/>
          </p:cNvPicPr>
          <p:nvPr/>
        </p:nvPicPr>
        <p:blipFill>
          <a:blip r:embed="rId4"/>
          <a:srcRect t="84797" r="90959" b="12839"/>
          <a:stretch/>
        </p:blipFill>
        <p:spPr>
          <a:xfrm>
            <a:off x="3019671" y="5054735"/>
            <a:ext cx="1975411" cy="304936"/>
          </a:xfrm>
          <a:prstGeom prst="rect">
            <a:avLst/>
          </a:prstGeom>
          <a:ln w="38100">
            <a:solidFill>
              <a:schemeClr val="accent1"/>
            </a:solidFill>
          </a:ln>
        </p:spPr>
      </p:pic>
      <p:sp>
        <p:nvSpPr>
          <p:cNvPr id="2" name="Rectangle 1">
            <a:extLst>
              <a:ext uri="{FF2B5EF4-FFF2-40B4-BE49-F238E27FC236}">
                <a16:creationId xmlns:a16="http://schemas.microsoft.com/office/drawing/2014/main" id="{17023ECA-8BF8-9097-3502-ED087AD69AED}"/>
              </a:ext>
            </a:extLst>
          </p:cNvPr>
          <p:cNvSpPr/>
          <p:nvPr/>
        </p:nvSpPr>
        <p:spPr>
          <a:xfrm>
            <a:off x="1130990" y="5359671"/>
            <a:ext cx="824248" cy="14355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BFCE02AF-16AA-56DC-A0DB-CA14FE627F6A}"/>
              </a:ext>
            </a:extLst>
          </p:cNvPr>
          <p:cNvCxnSpPr/>
          <p:nvPr/>
        </p:nvCxnSpPr>
        <p:spPr>
          <a:xfrm flipV="1">
            <a:off x="1955238" y="5372596"/>
            <a:ext cx="1064433" cy="130632"/>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673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sp>
        <p:nvSpPr>
          <p:cNvPr id="2" name="Rectangle 1">
            <a:extLst>
              <a:ext uri="{FF2B5EF4-FFF2-40B4-BE49-F238E27FC236}">
                <a16:creationId xmlns:a16="http://schemas.microsoft.com/office/drawing/2014/main" id="{F370F4BA-542D-1E45-4F3E-23EAC11A644F}"/>
              </a:ext>
            </a:extLst>
          </p:cNvPr>
          <p:cNvSpPr/>
          <p:nvPr/>
        </p:nvSpPr>
        <p:spPr>
          <a:xfrm>
            <a:off x="8554131" y="1542531"/>
            <a:ext cx="1023673" cy="29229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43C3BF8F-BA32-91A0-CB22-D540C3729224}"/>
              </a:ext>
            </a:extLst>
          </p:cNvPr>
          <p:cNvCxnSpPr>
            <a:cxnSpLocks/>
          </p:cNvCxnSpPr>
          <p:nvPr/>
        </p:nvCxnSpPr>
        <p:spPr>
          <a:xfrm flipH="1">
            <a:off x="7567863" y="1834825"/>
            <a:ext cx="986267" cy="512916"/>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83220C36-18ED-5A3E-BC4C-337514EE289A}"/>
              </a:ext>
            </a:extLst>
          </p:cNvPr>
          <p:cNvPicPr>
            <a:picLocks noChangeAspect="1"/>
          </p:cNvPicPr>
          <p:nvPr/>
        </p:nvPicPr>
        <p:blipFill>
          <a:blip r:embed="rId5"/>
          <a:srcRect r="26612"/>
          <a:stretch/>
        </p:blipFill>
        <p:spPr>
          <a:xfrm>
            <a:off x="655692" y="2357973"/>
            <a:ext cx="6912171" cy="1444005"/>
          </a:xfrm>
          <a:prstGeom prst="rect">
            <a:avLst/>
          </a:prstGeom>
          <a:ln w="38100">
            <a:solidFill>
              <a:schemeClr val="accent1"/>
            </a:solidFill>
          </a:ln>
        </p:spPr>
      </p:pic>
    </p:spTree>
    <p:extLst>
      <p:ext uri="{BB962C8B-B14F-4D97-AF65-F5344CB8AC3E}">
        <p14:creationId xmlns:p14="http://schemas.microsoft.com/office/powerpoint/2010/main" val="1208392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sp>
        <p:nvSpPr>
          <p:cNvPr id="2" name="Rectangle 1">
            <a:extLst>
              <a:ext uri="{FF2B5EF4-FFF2-40B4-BE49-F238E27FC236}">
                <a16:creationId xmlns:a16="http://schemas.microsoft.com/office/drawing/2014/main" id="{F370F4BA-542D-1E45-4F3E-23EAC11A644F}"/>
              </a:ext>
            </a:extLst>
          </p:cNvPr>
          <p:cNvSpPr/>
          <p:nvPr/>
        </p:nvSpPr>
        <p:spPr>
          <a:xfrm>
            <a:off x="8554131" y="1542531"/>
            <a:ext cx="1023673" cy="29229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43C3BF8F-BA32-91A0-CB22-D540C3729224}"/>
              </a:ext>
            </a:extLst>
          </p:cNvPr>
          <p:cNvCxnSpPr>
            <a:cxnSpLocks/>
          </p:cNvCxnSpPr>
          <p:nvPr/>
        </p:nvCxnSpPr>
        <p:spPr>
          <a:xfrm flipH="1">
            <a:off x="7567863" y="1834825"/>
            <a:ext cx="986267" cy="512916"/>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83220C36-18ED-5A3E-BC4C-337514EE289A}"/>
              </a:ext>
            </a:extLst>
          </p:cNvPr>
          <p:cNvPicPr>
            <a:picLocks noChangeAspect="1"/>
          </p:cNvPicPr>
          <p:nvPr/>
        </p:nvPicPr>
        <p:blipFill>
          <a:blip r:embed="rId5"/>
          <a:srcRect r="26612"/>
          <a:stretch/>
        </p:blipFill>
        <p:spPr>
          <a:xfrm>
            <a:off x="655692" y="2357973"/>
            <a:ext cx="6912171" cy="1444005"/>
          </a:xfrm>
          <a:prstGeom prst="rect">
            <a:avLst/>
          </a:prstGeom>
          <a:ln w="38100">
            <a:solidFill>
              <a:schemeClr val="accent1"/>
            </a:solidFill>
          </a:ln>
        </p:spPr>
      </p:pic>
      <p:sp>
        <p:nvSpPr>
          <p:cNvPr id="26" name="Arrow: Right 25">
            <a:extLst>
              <a:ext uri="{FF2B5EF4-FFF2-40B4-BE49-F238E27FC236}">
                <a16:creationId xmlns:a16="http://schemas.microsoft.com/office/drawing/2014/main" id="{4D21E766-8781-7500-6D2B-7A957269B589}"/>
              </a:ext>
            </a:extLst>
          </p:cNvPr>
          <p:cNvSpPr/>
          <p:nvPr/>
        </p:nvSpPr>
        <p:spPr>
          <a:xfrm rot="2171026" flipV="1">
            <a:off x="5794602" y="3867793"/>
            <a:ext cx="2743200" cy="182880"/>
          </a:xfrm>
          <a:prstGeom prst="rightArrow">
            <a:avLst/>
          </a:prstGeom>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B20E047-909E-D107-1F84-1168325AE146}"/>
              </a:ext>
            </a:extLst>
          </p:cNvPr>
          <p:cNvSpPr/>
          <p:nvPr/>
        </p:nvSpPr>
        <p:spPr>
          <a:xfrm>
            <a:off x="5186995" y="2727016"/>
            <a:ext cx="801111" cy="3074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017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sp>
        <p:nvSpPr>
          <p:cNvPr id="2" name="Rectangle 1">
            <a:extLst>
              <a:ext uri="{FF2B5EF4-FFF2-40B4-BE49-F238E27FC236}">
                <a16:creationId xmlns:a16="http://schemas.microsoft.com/office/drawing/2014/main" id="{F370F4BA-542D-1E45-4F3E-23EAC11A644F}"/>
              </a:ext>
            </a:extLst>
          </p:cNvPr>
          <p:cNvSpPr/>
          <p:nvPr/>
        </p:nvSpPr>
        <p:spPr>
          <a:xfrm>
            <a:off x="8298938" y="4696184"/>
            <a:ext cx="1249410" cy="138392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3220C36-18ED-5A3E-BC4C-337514EE289A}"/>
              </a:ext>
            </a:extLst>
          </p:cNvPr>
          <p:cNvPicPr>
            <a:picLocks noChangeAspect="1"/>
          </p:cNvPicPr>
          <p:nvPr/>
        </p:nvPicPr>
        <p:blipFill>
          <a:blip r:embed="rId5"/>
          <a:srcRect r="26612"/>
          <a:stretch/>
        </p:blipFill>
        <p:spPr>
          <a:xfrm>
            <a:off x="655692" y="2357973"/>
            <a:ext cx="6912171" cy="1444005"/>
          </a:xfrm>
          <a:prstGeom prst="rect">
            <a:avLst/>
          </a:prstGeom>
          <a:ln w="38100">
            <a:solidFill>
              <a:schemeClr val="accent1"/>
            </a:solidFill>
          </a:ln>
        </p:spPr>
      </p:pic>
      <p:pic>
        <p:nvPicPr>
          <p:cNvPr id="28" name="Picture 27">
            <a:extLst>
              <a:ext uri="{FF2B5EF4-FFF2-40B4-BE49-F238E27FC236}">
                <a16:creationId xmlns:a16="http://schemas.microsoft.com/office/drawing/2014/main" id="{67D18B81-09A3-D4DE-4C7D-8F1130624CF7}"/>
              </a:ext>
            </a:extLst>
          </p:cNvPr>
          <p:cNvPicPr>
            <a:picLocks noChangeAspect="1"/>
          </p:cNvPicPr>
          <p:nvPr/>
        </p:nvPicPr>
        <p:blipFill>
          <a:blip r:embed="rId4"/>
          <a:srcRect l="84520" t="70473"/>
          <a:stretch/>
        </p:blipFill>
        <p:spPr>
          <a:xfrm>
            <a:off x="4453127" y="3982147"/>
            <a:ext cx="2171852" cy="2445517"/>
          </a:xfrm>
          <a:prstGeom prst="rect">
            <a:avLst/>
          </a:prstGeom>
          <a:ln w="38100">
            <a:solidFill>
              <a:schemeClr val="accent1"/>
            </a:solidFill>
          </a:ln>
        </p:spPr>
      </p:pic>
      <p:cxnSp>
        <p:nvCxnSpPr>
          <p:cNvPr id="11" name="Straight Connector 10">
            <a:extLst>
              <a:ext uri="{FF2B5EF4-FFF2-40B4-BE49-F238E27FC236}">
                <a16:creationId xmlns:a16="http://schemas.microsoft.com/office/drawing/2014/main" id="{564E7D8E-AFB3-A150-519F-7105B4D8446C}"/>
              </a:ext>
            </a:extLst>
          </p:cNvPr>
          <p:cNvCxnSpPr>
            <a:cxnSpLocks/>
          </p:cNvCxnSpPr>
          <p:nvPr/>
        </p:nvCxnSpPr>
        <p:spPr>
          <a:xfrm flipH="1">
            <a:off x="6673068" y="4696184"/>
            <a:ext cx="1625870" cy="219263"/>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F291123B-AE55-F8FF-F9FE-5F97C5D7FB5D}"/>
              </a:ext>
            </a:extLst>
          </p:cNvPr>
          <p:cNvSpPr/>
          <p:nvPr/>
        </p:nvSpPr>
        <p:spPr>
          <a:xfrm>
            <a:off x="5186995" y="2727016"/>
            <a:ext cx="801111" cy="3074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23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sp>
        <p:nvSpPr>
          <p:cNvPr id="2" name="Rectangle 1">
            <a:extLst>
              <a:ext uri="{FF2B5EF4-FFF2-40B4-BE49-F238E27FC236}">
                <a16:creationId xmlns:a16="http://schemas.microsoft.com/office/drawing/2014/main" id="{F370F4BA-542D-1E45-4F3E-23EAC11A644F}"/>
              </a:ext>
            </a:extLst>
          </p:cNvPr>
          <p:cNvSpPr/>
          <p:nvPr/>
        </p:nvSpPr>
        <p:spPr>
          <a:xfrm>
            <a:off x="8325531" y="1915510"/>
            <a:ext cx="1191956" cy="138148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43C3BF8F-BA32-91A0-CB22-D540C3729224}"/>
              </a:ext>
            </a:extLst>
          </p:cNvPr>
          <p:cNvCxnSpPr>
            <a:cxnSpLocks/>
          </p:cNvCxnSpPr>
          <p:nvPr/>
        </p:nvCxnSpPr>
        <p:spPr>
          <a:xfrm flipH="1">
            <a:off x="7337730" y="3296992"/>
            <a:ext cx="986267" cy="512916"/>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4225FD95-0F52-654B-15C4-8DEC6FA287B3}"/>
              </a:ext>
            </a:extLst>
          </p:cNvPr>
          <p:cNvPicPr>
            <a:picLocks noChangeAspect="1"/>
          </p:cNvPicPr>
          <p:nvPr/>
        </p:nvPicPr>
        <p:blipFill>
          <a:blip r:embed="rId4"/>
          <a:srcRect l="84977" t="9820" b="57483"/>
          <a:stretch/>
        </p:blipFill>
        <p:spPr>
          <a:xfrm>
            <a:off x="5400287" y="2557716"/>
            <a:ext cx="1949140" cy="2504384"/>
          </a:xfrm>
          <a:prstGeom prst="rect">
            <a:avLst/>
          </a:prstGeom>
          <a:ln w="38100">
            <a:solidFill>
              <a:schemeClr val="accent1"/>
            </a:solidFill>
          </a:ln>
        </p:spPr>
      </p:pic>
    </p:spTree>
    <p:extLst>
      <p:ext uri="{BB962C8B-B14F-4D97-AF65-F5344CB8AC3E}">
        <p14:creationId xmlns:p14="http://schemas.microsoft.com/office/powerpoint/2010/main" val="444435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pic>
        <p:nvPicPr>
          <p:cNvPr id="11" name="Picture 10">
            <a:extLst>
              <a:ext uri="{FF2B5EF4-FFF2-40B4-BE49-F238E27FC236}">
                <a16:creationId xmlns:a16="http://schemas.microsoft.com/office/drawing/2014/main" id="{4225FD95-0F52-654B-15C4-8DEC6FA287B3}"/>
              </a:ext>
            </a:extLst>
          </p:cNvPr>
          <p:cNvPicPr>
            <a:picLocks noChangeAspect="1"/>
          </p:cNvPicPr>
          <p:nvPr/>
        </p:nvPicPr>
        <p:blipFill>
          <a:blip r:embed="rId4"/>
          <a:srcRect l="84977" t="9820" b="57483"/>
          <a:stretch/>
        </p:blipFill>
        <p:spPr>
          <a:xfrm>
            <a:off x="1282148" y="1573742"/>
            <a:ext cx="3343957" cy="4296537"/>
          </a:xfrm>
          <a:prstGeom prst="rect">
            <a:avLst/>
          </a:prstGeom>
          <a:ln w="38100">
            <a:solidFill>
              <a:schemeClr val="accent1"/>
            </a:solidFill>
          </a:ln>
        </p:spPr>
      </p:pic>
      <p:cxnSp>
        <p:nvCxnSpPr>
          <p:cNvPr id="3" name="Straight Connector 2">
            <a:extLst>
              <a:ext uri="{FF2B5EF4-FFF2-40B4-BE49-F238E27FC236}">
                <a16:creationId xmlns:a16="http://schemas.microsoft.com/office/drawing/2014/main" id="{43C3BF8F-BA32-91A0-CB22-D540C3729224}"/>
              </a:ext>
            </a:extLst>
          </p:cNvPr>
          <p:cNvCxnSpPr>
            <a:cxnSpLocks/>
          </p:cNvCxnSpPr>
          <p:nvPr/>
        </p:nvCxnSpPr>
        <p:spPr>
          <a:xfrm flipH="1">
            <a:off x="3028461" y="3139268"/>
            <a:ext cx="1174427"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F370F4BA-542D-1E45-4F3E-23EAC11A644F}"/>
              </a:ext>
            </a:extLst>
          </p:cNvPr>
          <p:cNvSpPr/>
          <p:nvPr/>
        </p:nvSpPr>
        <p:spPr>
          <a:xfrm>
            <a:off x="2852530" y="2583792"/>
            <a:ext cx="1500809" cy="67534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F411112-954E-5629-12C0-D12B3DA8AEDD}"/>
              </a:ext>
            </a:extLst>
          </p:cNvPr>
          <p:cNvSpPr txBox="1"/>
          <p:nvPr/>
        </p:nvSpPr>
        <p:spPr>
          <a:xfrm>
            <a:off x="2584172" y="2415209"/>
            <a:ext cx="427383" cy="369332"/>
          </a:xfrm>
          <a:prstGeom prst="rect">
            <a:avLst/>
          </a:prstGeom>
          <a:noFill/>
        </p:spPr>
        <p:txBody>
          <a:bodyPr wrap="square" rtlCol="0">
            <a:spAutoFit/>
          </a:bodyPr>
          <a:lstStyle/>
          <a:p>
            <a:r>
              <a:rPr lang="en-US" b="1" dirty="0">
                <a:solidFill>
                  <a:srgbClr val="FF0000"/>
                </a:solidFill>
              </a:rPr>
              <a:t>1</a:t>
            </a:r>
          </a:p>
        </p:txBody>
      </p:sp>
    </p:spTree>
    <p:extLst>
      <p:ext uri="{BB962C8B-B14F-4D97-AF65-F5344CB8AC3E}">
        <p14:creationId xmlns:p14="http://schemas.microsoft.com/office/powerpoint/2010/main" val="2043246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pic>
        <p:nvPicPr>
          <p:cNvPr id="11" name="Picture 10">
            <a:extLst>
              <a:ext uri="{FF2B5EF4-FFF2-40B4-BE49-F238E27FC236}">
                <a16:creationId xmlns:a16="http://schemas.microsoft.com/office/drawing/2014/main" id="{4225FD95-0F52-654B-15C4-8DEC6FA287B3}"/>
              </a:ext>
            </a:extLst>
          </p:cNvPr>
          <p:cNvPicPr>
            <a:picLocks noChangeAspect="1"/>
          </p:cNvPicPr>
          <p:nvPr/>
        </p:nvPicPr>
        <p:blipFill>
          <a:blip r:embed="rId4"/>
          <a:srcRect l="84977" t="9820" b="57483"/>
          <a:stretch/>
        </p:blipFill>
        <p:spPr>
          <a:xfrm>
            <a:off x="1282148" y="1573742"/>
            <a:ext cx="3343957" cy="4296537"/>
          </a:xfrm>
          <a:prstGeom prst="rect">
            <a:avLst/>
          </a:prstGeom>
          <a:ln w="38100">
            <a:solidFill>
              <a:schemeClr val="accent1"/>
            </a:solidFill>
          </a:ln>
        </p:spPr>
      </p:pic>
      <p:cxnSp>
        <p:nvCxnSpPr>
          <p:cNvPr id="3" name="Straight Connector 2">
            <a:extLst>
              <a:ext uri="{FF2B5EF4-FFF2-40B4-BE49-F238E27FC236}">
                <a16:creationId xmlns:a16="http://schemas.microsoft.com/office/drawing/2014/main" id="{43C3BF8F-BA32-91A0-CB22-D540C3729224}"/>
              </a:ext>
            </a:extLst>
          </p:cNvPr>
          <p:cNvCxnSpPr>
            <a:cxnSpLocks/>
          </p:cNvCxnSpPr>
          <p:nvPr/>
        </p:nvCxnSpPr>
        <p:spPr>
          <a:xfrm flipH="1" flipV="1">
            <a:off x="3160643" y="3518452"/>
            <a:ext cx="1987827" cy="278296"/>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F370F4BA-542D-1E45-4F3E-23EAC11A644F}"/>
              </a:ext>
            </a:extLst>
          </p:cNvPr>
          <p:cNvSpPr/>
          <p:nvPr/>
        </p:nvSpPr>
        <p:spPr>
          <a:xfrm>
            <a:off x="1453317" y="3119286"/>
            <a:ext cx="1707326" cy="45878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F411112-954E-5629-12C0-D12B3DA8AEDD}"/>
              </a:ext>
            </a:extLst>
          </p:cNvPr>
          <p:cNvSpPr txBox="1"/>
          <p:nvPr/>
        </p:nvSpPr>
        <p:spPr>
          <a:xfrm>
            <a:off x="2584172" y="2415209"/>
            <a:ext cx="427383" cy="369332"/>
          </a:xfrm>
          <a:prstGeom prst="rect">
            <a:avLst/>
          </a:prstGeom>
          <a:noFill/>
        </p:spPr>
        <p:txBody>
          <a:bodyPr wrap="square" rtlCol="0">
            <a:spAutoFit/>
          </a:bodyPr>
          <a:lstStyle/>
          <a:p>
            <a:r>
              <a:rPr lang="en-US" b="1" dirty="0">
                <a:solidFill>
                  <a:srgbClr val="FF0000"/>
                </a:solidFill>
              </a:rPr>
              <a:t>1</a:t>
            </a:r>
          </a:p>
        </p:txBody>
      </p:sp>
      <p:sp>
        <p:nvSpPr>
          <p:cNvPr id="15" name="TextBox 14">
            <a:extLst>
              <a:ext uri="{FF2B5EF4-FFF2-40B4-BE49-F238E27FC236}">
                <a16:creationId xmlns:a16="http://schemas.microsoft.com/office/drawing/2014/main" id="{74EB5E96-2121-F132-B27E-D2F3FD80AB0E}"/>
              </a:ext>
            </a:extLst>
          </p:cNvPr>
          <p:cNvSpPr txBox="1"/>
          <p:nvPr/>
        </p:nvSpPr>
        <p:spPr>
          <a:xfrm>
            <a:off x="2004154" y="3059663"/>
            <a:ext cx="427383" cy="369332"/>
          </a:xfrm>
          <a:prstGeom prst="rect">
            <a:avLst/>
          </a:prstGeom>
          <a:noFill/>
        </p:spPr>
        <p:txBody>
          <a:bodyPr wrap="square" rtlCol="0">
            <a:spAutoFit/>
          </a:bodyPr>
          <a:lstStyle/>
          <a:p>
            <a:r>
              <a:rPr lang="en-US" b="1" dirty="0">
                <a:solidFill>
                  <a:srgbClr val="FF0000"/>
                </a:solidFill>
              </a:rPr>
              <a:t>2</a:t>
            </a:r>
          </a:p>
        </p:txBody>
      </p:sp>
      <p:pic>
        <p:nvPicPr>
          <p:cNvPr id="17" name="Picture 16">
            <a:extLst>
              <a:ext uri="{FF2B5EF4-FFF2-40B4-BE49-F238E27FC236}">
                <a16:creationId xmlns:a16="http://schemas.microsoft.com/office/drawing/2014/main" id="{7DAA01B5-576C-CC75-CDEC-8BCB412A1247}"/>
              </a:ext>
            </a:extLst>
          </p:cNvPr>
          <p:cNvPicPr>
            <a:picLocks noChangeAspect="1"/>
          </p:cNvPicPr>
          <p:nvPr/>
        </p:nvPicPr>
        <p:blipFill>
          <a:blip r:embed="rId5"/>
          <a:stretch>
            <a:fillRect/>
          </a:stretch>
        </p:blipFill>
        <p:spPr>
          <a:xfrm>
            <a:off x="4933950" y="3139007"/>
            <a:ext cx="2324100" cy="1685925"/>
          </a:xfrm>
          <a:prstGeom prst="rect">
            <a:avLst/>
          </a:prstGeom>
          <a:ln w="38100">
            <a:solidFill>
              <a:schemeClr val="accent1"/>
            </a:solidFill>
          </a:ln>
        </p:spPr>
      </p:pic>
    </p:spTree>
    <p:extLst>
      <p:ext uri="{BB962C8B-B14F-4D97-AF65-F5344CB8AC3E}">
        <p14:creationId xmlns:p14="http://schemas.microsoft.com/office/powerpoint/2010/main" val="2781329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pic>
        <p:nvPicPr>
          <p:cNvPr id="11" name="Picture 10">
            <a:extLst>
              <a:ext uri="{FF2B5EF4-FFF2-40B4-BE49-F238E27FC236}">
                <a16:creationId xmlns:a16="http://schemas.microsoft.com/office/drawing/2014/main" id="{4225FD95-0F52-654B-15C4-8DEC6FA287B3}"/>
              </a:ext>
            </a:extLst>
          </p:cNvPr>
          <p:cNvPicPr>
            <a:picLocks noChangeAspect="1"/>
          </p:cNvPicPr>
          <p:nvPr/>
        </p:nvPicPr>
        <p:blipFill>
          <a:blip r:embed="rId4"/>
          <a:srcRect l="84977" t="9820" b="57483"/>
          <a:stretch/>
        </p:blipFill>
        <p:spPr>
          <a:xfrm>
            <a:off x="1282148" y="1573742"/>
            <a:ext cx="3343957" cy="4296537"/>
          </a:xfrm>
          <a:prstGeom prst="rect">
            <a:avLst/>
          </a:prstGeom>
          <a:ln w="38100">
            <a:solidFill>
              <a:schemeClr val="accent1"/>
            </a:solidFill>
          </a:ln>
        </p:spPr>
      </p:pic>
      <p:cxnSp>
        <p:nvCxnSpPr>
          <p:cNvPr id="3" name="Straight Connector 2">
            <a:extLst>
              <a:ext uri="{FF2B5EF4-FFF2-40B4-BE49-F238E27FC236}">
                <a16:creationId xmlns:a16="http://schemas.microsoft.com/office/drawing/2014/main" id="{43C3BF8F-BA32-91A0-CB22-D540C3729224}"/>
              </a:ext>
            </a:extLst>
          </p:cNvPr>
          <p:cNvCxnSpPr>
            <a:cxnSpLocks/>
          </p:cNvCxnSpPr>
          <p:nvPr/>
        </p:nvCxnSpPr>
        <p:spPr>
          <a:xfrm flipH="1" flipV="1">
            <a:off x="3067537" y="3806365"/>
            <a:ext cx="1987827" cy="278296"/>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F370F4BA-542D-1E45-4F3E-23EAC11A644F}"/>
              </a:ext>
            </a:extLst>
          </p:cNvPr>
          <p:cNvSpPr/>
          <p:nvPr/>
        </p:nvSpPr>
        <p:spPr>
          <a:xfrm>
            <a:off x="1453317" y="3499606"/>
            <a:ext cx="1614220" cy="44622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F411112-954E-5629-12C0-D12B3DA8AEDD}"/>
              </a:ext>
            </a:extLst>
          </p:cNvPr>
          <p:cNvSpPr txBox="1"/>
          <p:nvPr/>
        </p:nvSpPr>
        <p:spPr>
          <a:xfrm>
            <a:off x="2584172" y="2415209"/>
            <a:ext cx="427383" cy="369332"/>
          </a:xfrm>
          <a:prstGeom prst="rect">
            <a:avLst/>
          </a:prstGeom>
          <a:noFill/>
        </p:spPr>
        <p:txBody>
          <a:bodyPr wrap="square" rtlCol="0">
            <a:spAutoFit/>
          </a:bodyPr>
          <a:lstStyle/>
          <a:p>
            <a:r>
              <a:rPr lang="en-US" b="1" dirty="0">
                <a:solidFill>
                  <a:srgbClr val="FF0000"/>
                </a:solidFill>
              </a:rPr>
              <a:t>1</a:t>
            </a:r>
          </a:p>
        </p:txBody>
      </p:sp>
      <p:sp>
        <p:nvSpPr>
          <p:cNvPr id="15" name="TextBox 14">
            <a:extLst>
              <a:ext uri="{FF2B5EF4-FFF2-40B4-BE49-F238E27FC236}">
                <a16:creationId xmlns:a16="http://schemas.microsoft.com/office/drawing/2014/main" id="{74EB5E96-2121-F132-B27E-D2F3FD80AB0E}"/>
              </a:ext>
            </a:extLst>
          </p:cNvPr>
          <p:cNvSpPr txBox="1"/>
          <p:nvPr/>
        </p:nvSpPr>
        <p:spPr>
          <a:xfrm>
            <a:off x="2004154" y="3059663"/>
            <a:ext cx="427383" cy="369332"/>
          </a:xfrm>
          <a:prstGeom prst="rect">
            <a:avLst/>
          </a:prstGeom>
          <a:noFill/>
        </p:spPr>
        <p:txBody>
          <a:bodyPr wrap="square" rtlCol="0">
            <a:spAutoFit/>
          </a:bodyPr>
          <a:lstStyle/>
          <a:p>
            <a:r>
              <a:rPr lang="en-US" b="1" dirty="0">
                <a:solidFill>
                  <a:srgbClr val="FF0000"/>
                </a:solidFill>
              </a:rPr>
              <a:t>2</a:t>
            </a:r>
          </a:p>
        </p:txBody>
      </p:sp>
      <p:sp>
        <p:nvSpPr>
          <p:cNvPr id="12" name="TextBox 11">
            <a:extLst>
              <a:ext uri="{FF2B5EF4-FFF2-40B4-BE49-F238E27FC236}">
                <a16:creationId xmlns:a16="http://schemas.microsoft.com/office/drawing/2014/main" id="{3E5EF48C-8702-8A67-FBCC-A563F33F56E9}"/>
              </a:ext>
            </a:extLst>
          </p:cNvPr>
          <p:cNvSpPr txBox="1"/>
          <p:nvPr/>
        </p:nvSpPr>
        <p:spPr>
          <a:xfrm>
            <a:off x="1980726" y="3418250"/>
            <a:ext cx="427383" cy="369332"/>
          </a:xfrm>
          <a:prstGeom prst="rect">
            <a:avLst/>
          </a:prstGeom>
          <a:noFill/>
        </p:spPr>
        <p:txBody>
          <a:bodyPr wrap="square" rtlCol="0">
            <a:spAutoFit/>
          </a:bodyPr>
          <a:lstStyle/>
          <a:p>
            <a:r>
              <a:rPr lang="en-US" b="1" dirty="0">
                <a:solidFill>
                  <a:srgbClr val="FF0000"/>
                </a:solidFill>
              </a:rPr>
              <a:t>3</a:t>
            </a:r>
          </a:p>
        </p:txBody>
      </p:sp>
      <p:pic>
        <p:nvPicPr>
          <p:cNvPr id="17" name="Picture 16">
            <a:extLst>
              <a:ext uri="{FF2B5EF4-FFF2-40B4-BE49-F238E27FC236}">
                <a16:creationId xmlns:a16="http://schemas.microsoft.com/office/drawing/2014/main" id="{540A04A2-4D2A-B12F-EE0D-42F68B4C7F53}"/>
              </a:ext>
            </a:extLst>
          </p:cNvPr>
          <p:cNvPicPr>
            <a:picLocks noChangeAspect="1"/>
          </p:cNvPicPr>
          <p:nvPr/>
        </p:nvPicPr>
        <p:blipFill>
          <a:blip r:embed="rId5"/>
          <a:stretch>
            <a:fillRect/>
          </a:stretch>
        </p:blipFill>
        <p:spPr>
          <a:xfrm>
            <a:off x="5077994" y="2415209"/>
            <a:ext cx="2667000" cy="3829050"/>
          </a:xfrm>
          <a:prstGeom prst="rect">
            <a:avLst/>
          </a:prstGeom>
          <a:ln w="38100">
            <a:solidFill>
              <a:schemeClr val="accent1"/>
            </a:solidFill>
          </a:ln>
        </p:spPr>
      </p:pic>
    </p:spTree>
    <p:extLst>
      <p:ext uri="{BB962C8B-B14F-4D97-AF65-F5344CB8AC3E}">
        <p14:creationId xmlns:p14="http://schemas.microsoft.com/office/powerpoint/2010/main" val="1446983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79708" y="582676"/>
            <a:ext cx="5021184" cy="523220"/>
          </a:xfrm>
          <a:prstGeom prst="rect">
            <a:avLst/>
          </a:prstGeom>
          <a:noFill/>
        </p:spPr>
        <p:txBody>
          <a:bodyPr wrap="square" rtlCol="0">
            <a:spAutoFit/>
          </a:bodyPr>
          <a:lstStyle/>
          <a:p>
            <a:r>
              <a:rPr lang="en-US" sz="2800" dirty="0">
                <a:latin typeface="Arial Black" panose="020B0A04020102020204" pitchFamily="34" charset="0"/>
              </a:rPr>
              <a:t>NARFE-hosted Microsite</a:t>
            </a:r>
          </a:p>
        </p:txBody>
      </p:sp>
      <p:pic>
        <p:nvPicPr>
          <p:cNvPr id="3" name="Picture 2" descr="A screenshot of a computer screen&#10;&#10;Description automatically generated">
            <a:extLst>
              <a:ext uri="{FF2B5EF4-FFF2-40B4-BE49-F238E27FC236}">
                <a16:creationId xmlns:a16="http://schemas.microsoft.com/office/drawing/2014/main" id="{9843DBDD-ACE6-9486-046C-839C48F8D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893" y="2905166"/>
            <a:ext cx="6126376" cy="3287448"/>
          </a:xfrm>
          <a:prstGeom prst="rect">
            <a:avLst/>
          </a:prstGeom>
        </p:spPr>
      </p:pic>
      <p:sp>
        <p:nvSpPr>
          <p:cNvPr id="11" name="TextBox 10">
            <a:extLst>
              <a:ext uri="{FF2B5EF4-FFF2-40B4-BE49-F238E27FC236}">
                <a16:creationId xmlns:a16="http://schemas.microsoft.com/office/drawing/2014/main" id="{9D9CB89D-D43A-C732-9650-9445D202AE93}"/>
              </a:ext>
            </a:extLst>
          </p:cNvPr>
          <p:cNvSpPr txBox="1"/>
          <p:nvPr/>
        </p:nvSpPr>
        <p:spPr>
          <a:xfrm>
            <a:off x="517870" y="1999676"/>
            <a:ext cx="4755289"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you only want to see information available to everyone, just add a back slash and site name to the NARFE URL.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Example:</a:t>
            </a:r>
          </a:p>
        </p:txBody>
      </p:sp>
      <p:sp>
        <p:nvSpPr>
          <p:cNvPr id="12" name="TextBox 11">
            <a:extLst>
              <a:ext uri="{FF2B5EF4-FFF2-40B4-BE49-F238E27FC236}">
                <a16:creationId xmlns:a16="http://schemas.microsoft.com/office/drawing/2014/main" id="{ABFC25D5-74DE-B0C3-4A27-D9C72EA190B0}"/>
              </a:ext>
            </a:extLst>
          </p:cNvPr>
          <p:cNvSpPr txBox="1"/>
          <p:nvPr/>
        </p:nvSpPr>
        <p:spPr>
          <a:xfrm>
            <a:off x="754770" y="4681834"/>
            <a:ext cx="427106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www.narfe.org/chapter0131</a:t>
            </a:r>
          </a:p>
        </p:txBody>
      </p:sp>
      <p:sp>
        <p:nvSpPr>
          <p:cNvPr id="13" name="TextBox 12">
            <a:extLst>
              <a:ext uri="{FF2B5EF4-FFF2-40B4-BE49-F238E27FC236}">
                <a16:creationId xmlns:a16="http://schemas.microsoft.com/office/drawing/2014/main" id="{78D3EAB2-8B97-9B84-4765-534D7FB97B58}"/>
              </a:ext>
            </a:extLst>
          </p:cNvPr>
          <p:cNvSpPr txBox="1"/>
          <p:nvPr/>
        </p:nvSpPr>
        <p:spPr>
          <a:xfrm>
            <a:off x="6186757" y="1738066"/>
            <a:ext cx="473311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To see everything, Log in.</a:t>
            </a:r>
          </a:p>
        </p:txBody>
      </p:sp>
    </p:spTree>
    <p:extLst>
      <p:ext uri="{BB962C8B-B14F-4D97-AF65-F5344CB8AC3E}">
        <p14:creationId xmlns:p14="http://schemas.microsoft.com/office/powerpoint/2010/main" val="172520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pic>
        <p:nvPicPr>
          <p:cNvPr id="11" name="Picture 10">
            <a:extLst>
              <a:ext uri="{FF2B5EF4-FFF2-40B4-BE49-F238E27FC236}">
                <a16:creationId xmlns:a16="http://schemas.microsoft.com/office/drawing/2014/main" id="{4225FD95-0F52-654B-15C4-8DEC6FA287B3}"/>
              </a:ext>
            </a:extLst>
          </p:cNvPr>
          <p:cNvPicPr>
            <a:picLocks noChangeAspect="1"/>
          </p:cNvPicPr>
          <p:nvPr/>
        </p:nvPicPr>
        <p:blipFill>
          <a:blip r:embed="rId4"/>
          <a:srcRect l="84977" t="9820" b="57483"/>
          <a:stretch/>
        </p:blipFill>
        <p:spPr>
          <a:xfrm>
            <a:off x="4406348" y="1573742"/>
            <a:ext cx="3343957" cy="4296537"/>
          </a:xfrm>
          <a:prstGeom prst="rect">
            <a:avLst/>
          </a:prstGeom>
          <a:ln w="38100">
            <a:solidFill>
              <a:schemeClr val="accent1"/>
            </a:solidFill>
          </a:ln>
        </p:spPr>
      </p:pic>
      <p:sp>
        <p:nvSpPr>
          <p:cNvPr id="14" name="TextBox 13">
            <a:extLst>
              <a:ext uri="{FF2B5EF4-FFF2-40B4-BE49-F238E27FC236}">
                <a16:creationId xmlns:a16="http://schemas.microsoft.com/office/drawing/2014/main" id="{0F411112-954E-5629-12C0-D12B3DA8AEDD}"/>
              </a:ext>
            </a:extLst>
          </p:cNvPr>
          <p:cNvSpPr txBox="1"/>
          <p:nvPr/>
        </p:nvSpPr>
        <p:spPr>
          <a:xfrm>
            <a:off x="2584172" y="2415209"/>
            <a:ext cx="427383" cy="369332"/>
          </a:xfrm>
          <a:prstGeom prst="rect">
            <a:avLst/>
          </a:prstGeom>
          <a:noFill/>
        </p:spPr>
        <p:txBody>
          <a:bodyPr wrap="square" rtlCol="0">
            <a:spAutoFit/>
          </a:bodyPr>
          <a:lstStyle/>
          <a:p>
            <a:r>
              <a:rPr lang="en-US" b="1" dirty="0">
                <a:solidFill>
                  <a:srgbClr val="FF0000"/>
                </a:solidFill>
              </a:rPr>
              <a:t>1</a:t>
            </a:r>
          </a:p>
        </p:txBody>
      </p:sp>
      <p:sp>
        <p:nvSpPr>
          <p:cNvPr id="15" name="TextBox 14">
            <a:extLst>
              <a:ext uri="{FF2B5EF4-FFF2-40B4-BE49-F238E27FC236}">
                <a16:creationId xmlns:a16="http://schemas.microsoft.com/office/drawing/2014/main" id="{74EB5E96-2121-F132-B27E-D2F3FD80AB0E}"/>
              </a:ext>
            </a:extLst>
          </p:cNvPr>
          <p:cNvSpPr txBox="1"/>
          <p:nvPr/>
        </p:nvSpPr>
        <p:spPr>
          <a:xfrm>
            <a:off x="1735801" y="3059663"/>
            <a:ext cx="427383" cy="369332"/>
          </a:xfrm>
          <a:prstGeom prst="rect">
            <a:avLst/>
          </a:prstGeom>
          <a:noFill/>
        </p:spPr>
        <p:txBody>
          <a:bodyPr wrap="square" rtlCol="0">
            <a:spAutoFit/>
          </a:bodyPr>
          <a:lstStyle/>
          <a:p>
            <a:r>
              <a:rPr lang="en-US" b="1" dirty="0">
                <a:solidFill>
                  <a:srgbClr val="FF0000"/>
                </a:solidFill>
              </a:rPr>
              <a:t>2</a:t>
            </a:r>
          </a:p>
        </p:txBody>
      </p:sp>
      <p:sp>
        <p:nvSpPr>
          <p:cNvPr id="12" name="TextBox 11">
            <a:extLst>
              <a:ext uri="{FF2B5EF4-FFF2-40B4-BE49-F238E27FC236}">
                <a16:creationId xmlns:a16="http://schemas.microsoft.com/office/drawing/2014/main" id="{3E5EF48C-8702-8A67-FBCC-A563F33F56E9}"/>
              </a:ext>
            </a:extLst>
          </p:cNvPr>
          <p:cNvSpPr txBox="1"/>
          <p:nvPr/>
        </p:nvSpPr>
        <p:spPr>
          <a:xfrm>
            <a:off x="1911153" y="3418250"/>
            <a:ext cx="427383" cy="369332"/>
          </a:xfrm>
          <a:prstGeom prst="rect">
            <a:avLst/>
          </a:prstGeom>
          <a:noFill/>
        </p:spPr>
        <p:txBody>
          <a:bodyPr wrap="square" rtlCol="0">
            <a:spAutoFit/>
          </a:bodyPr>
          <a:lstStyle/>
          <a:p>
            <a:r>
              <a:rPr lang="en-US" b="1" dirty="0">
                <a:solidFill>
                  <a:srgbClr val="FF0000"/>
                </a:solidFill>
              </a:rPr>
              <a:t>3</a:t>
            </a:r>
          </a:p>
        </p:txBody>
      </p:sp>
      <p:sp>
        <p:nvSpPr>
          <p:cNvPr id="16" name="Arrow: Left 15">
            <a:extLst>
              <a:ext uri="{FF2B5EF4-FFF2-40B4-BE49-F238E27FC236}">
                <a16:creationId xmlns:a16="http://schemas.microsoft.com/office/drawing/2014/main" id="{216770D1-AC68-1096-BC6E-23AAC24D148F}"/>
              </a:ext>
            </a:extLst>
          </p:cNvPr>
          <p:cNvSpPr/>
          <p:nvPr/>
        </p:nvSpPr>
        <p:spPr>
          <a:xfrm>
            <a:off x="6759771" y="3963390"/>
            <a:ext cx="978408" cy="38762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2E39B8A-6FA9-14BA-3FCF-1C7C3B271E41}"/>
              </a:ext>
            </a:extLst>
          </p:cNvPr>
          <p:cNvSpPr txBox="1"/>
          <p:nvPr/>
        </p:nvSpPr>
        <p:spPr>
          <a:xfrm>
            <a:off x="5153199" y="3790669"/>
            <a:ext cx="427383" cy="369332"/>
          </a:xfrm>
          <a:prstGeom prst="rect">
            <a:avLst/>
          </a:prstGeom>
          <a:noFill/>
        </p:spPr>
        <p:txBody>
          <a:bodyPr wrap="square" rtlCol="0">
            <a:spAutoFit/>
          </a:bodyPr>
          <a:lstStyle/>
          <a:p>
            <a:r>
              <a:rPr lang="en-US" b="1" dirty="0">
                <a:solidFill>
                  <a:srgbClr val="FF0000"/>
                </a:solidFill>
              </a:rPr>
              <a:t>4</a:t>
            </a:r>
          </a:p>
        </p:txBody>
      </p:sp>
      <p:sp>
        <p:nvSpPr>
          <p:cNvPr id="19" name="Rectangle 18">
            <a:extLst>
              <a:ext uri="{FF2B5EF4-FFF2-40B4-BE49-F238E27FC236}">
                <a16:creationId xmlns:a16="http://schemas.microsoft.com/office/drawing/2014/main" id="{836ADEDF-0BAC-220D-0F0F-77B29C2A3704}"/>
              </a:ext>
            </a:extLst>
          </p:cNvPr>
          <p:cNvSpPr/>
          <p:nvPr/>
        </p:nvSpPr>
        <p:spPr>
          <a:xfrm>
            <a:off x="4555957" y="3855608"/>
            <a:ext cx="1738826" cy="44622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4C9DC6-3727-B39F-359D-7C28A8ECA97D}"/>
              </a:ext>
            </a:extLst>
          </p:cNvPr>
          <p:cNvSpPr/>
          <p:nvPr/>
        </p:nvSpPr>
        <p:spPr>
          <a:xfrm>
            <a:off x="1911153" y="4965701"/>
            <a:ext cx="1898847" cy="1147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271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pic>
        <p:nvPicPr>
          <p:cNvPr id="11" name="Picture 10">
            <a:extLst>
              <a:ext uri="{FF2B5EF4-FFF2-40B4-BE49-F238E27FC236}">
                <a16:creationId xmlns:a16="http://schemas.microsoft.com/office/drawing/2014/main" id="{4225FD95-0F52-654B-15C4-8DEC6FA287B3}"/>
              </a:ext>
            </a:extLst>
          </p:cNvPr>
          <p:cNvPicPr>
            <a:picLocks noChangeAspect="1"/>
          </p:cNvPicPr>
          <p:nvPr/>
        </p:nvPicPr>
        <p:blipFill>
          <a:blip r:embed="rId4"/>
          <a:srcRect l="84977" t="9820" b="57483"/>
          <a:stretch/>
        </p:blipFill>
        <p:spPr>
          <a:xfrm>
            <a:off x="5549348" y="1573742"/>
            <a:ext cx="3343957" cy="4296537"/>
          </a:xfrm>
          <a:prstGeom prst="rect">
            <a:avLst/>
          </a:prstGeom>
          <a:ln w="38100">
            <a:solidFill>
              <a:schemeClr val="accent1"/>
            </a:solidFill>
          </a:ln>
        </p:spPr>
      </p:pic>
      <p:sp>
        <p:nvSpPr>
          <p:cNvPr id="2" name="Rectangle 1">
            <a:extLst>
              <a:ext uri="{FF2B5EF4-FFF2-40B4-BE49-F238E27FC236}">
                <a16:creationId xmlns:a16="http://schemas.microsoft.com/office/drawing/2014/main" id="{F370F4BA-542D-1E45-4F3E-23EAC11A644F}"/>
              </a:ext>
            </a:extLst>
          </p:cNvPr>
          <p:cNvSpPr/>
          <p:nvPr/>
        </p:nvSpPr>
        <p:spPr>
          <a:xfrm>
            <a:off x="5677763" y="4277848"/>
            <a:ext cx="2665054" cy="4792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F411112-954E-5629-12C0-D12B3DA8AEDD}"/>
              </a:ext>
            </a:extLst>
          </p:cNvPr>
          <p:cNvSpPr txBox="1"/>
          <p:nvPr/>
        </p:nvSpPr>
        <p:spPr>
          <a:xfrm>
            <a:off x="2584172" y="2415209"/>
            <a:ext cx="427383" cy="369332"/>
          </a:xfrm>
          <a:prstGeom prst="rect">
            <a:avLst/>
          </a:prstGeom>
          <a:noFill/>
        </p:spPr>
        <p:txBody>
          <a:bodyPr wrap="square" rtlCol="0">
            <a:spAutoFit/>
          </a:bodyPr>
          <a:lstStyle/>
          <a:p>
            <a:r>
              <a:rPr lang="en-US" b="1" dirty="0">
                <a:solidFill>
                  <a:srgbClr val="FF0000"/>
                </a:solidFill>
              </a:rPr>
              <a:t>1</a:t>
            </a:r>
          </a:p>
        </p:txBody>
      </p:sp>
      <p:sp>
        <p:nvSpPr>
          <p:cNvPr id="15" name="TextBox 14">
            <a:extLst>
              <a:ext uri="{FF2B5EF4-FFF2-40B4-BE49-F238E27FC236}">
                <a16:creationId xmlns:a16="http://schemas.microsoft.com/office/drawing/2014/main" id="{74EB5E96-2121-F132-B27E-D2F3FD80AB0E}"/>
              </a:ext>
            </a:extLst>
          </p:cNvPr>
          <p:cNvSpPr txBox="1"/>
          <p:nvPr/>
        </p:nvSpPr>
        <p:spPr>
          <a:xfrm>
            <a:off x="1735801" y="3059663"/>
            <a:ext cx="427383" cy="369332"/>
          </a:xfrm>
          <a:prstGeom prst="rect">
            <a:avLst/>
          </a:prstGeom>
          <a:noFill/>
        </p:spPr>
        <p:txBody>
          <a:bodyPr wrap="square" rtlCol="0">
            <a:spAutoFit/>
          </a:bodyPr>
          <a:lstStyle/>
          <a:p>
            <a:r>
              <a:rPr lang="en-US" b="1" dirty="0">
                <a:solidFill>
                  <a:srgbClr val="FF0000"/>
                </a:solidFill>
              </a:rPr>
              <a:t>2</a:t>
            </a:r>
          </a:p>
        </p:txBody>
      </p:sp>
      <p:sp>
        <p:nvSpPr>
          <p:cNvPr id="12" name="TextBox 11">
            <a:extLst>
              <a:ext uri="{FF2B5EF4-FFF2-40B4-BE49-F238E27FC236}">
                <a16:creationId xmlns:a16="http://schemas.microsoft.com/office/drawing/2014/main" id="{3E5EF48C-8702-8A67-FBCC-A563F33F56E9}"/>
              </a:ext>
            </a:extLst>
          </p:cNvPr>
          <p:cNvSpPr txBox="1"/>
          <p:nvPr/>
        </p:nvSpPr>
        <p:spPr>
          <a:xfrm>
            <a:off x="1911153" y="3418250"/>
            <a:ext cx="427383" cy="369332"/>
          </a:xfrm>
          <a:prstGeom prst="rect">
            <a:avLst/>
          </a:prstGeom>
          <a:noFill/>
        </p:spPr>
        <p:txBody>
          <a:bodyPr wrap="square" rtlCol="0">
            <a:spAutoFit/>
          </a:bodyPr>
          <a:lstStyle/>
          <a:p>
            <a:r>
              <a:rPr lang="en-US" b="1" dirty="0">
                <a:solidFill>
                  <a:srgbClr val="FF0000"/>
                </a:solidFill>
              </a:rPr>
              <a:t>3</a:t>
            </a:r>
          </a:p>
        </p:txBody>
      </p:sp>
      <p:sp>
        <p:nvSpPr>
          <p:cNvPr id="16" name="Arrow: Left 15">
            <a:extLst>
              <a:ext uri="{FF2B5EF4-FFF2-40B4-BE49-F238E27FC236}">
                <a16:creationId xmlns:a16="http://schemas.microsoft.com/office/drawing/2014/main" id="{216770D1-AC68-1096-BC6E-23AAC24D148F}"/>
              </a:ext>
            </a:extLst>
          </p:cNvPr>
          <p:cNvSpPr/>
          <p:nvPr/>
        </p:nvSpPr>
        <p:spPr>
          <a:xfrm>
            <a:off x="8342243" y="4291378"/>
            <a:ext cx="538936" cy="38762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2E39B8A-6FA9-14BA-3FCF-1C7C3B271E41}"/>
              </a:ext>
            </a:extLst>
          </p:cNvPr>
          <p:cNvSpPr txBox="1"/>
          <p:nvPr/>
        </p:nvSpPr>
        <p:spPr>
          <a:xfrm>
            <a:off x="2028999" y="3790669"/>
            <a:ext cx="427383" cy="369332"/>
          </a:xfrm>
          <a:prstGeom prst="rect">
            <a:avLst/>
          </a:prstGeom>
          <a:noFill/>
        </p:spPr>
        <p:txBody>
          <a:bodyPr wrap="square" rtlCol="0">
            <a:spAutoFit/>
          </a:bodyPr>
          <a:lstStyle/>
          <a:p>
            <a:r>
              <a:rPr lang="en-US" b="1" dirty="0">
                <a:solidFill>
                  <a:srgbClr val="FF0000"/>
                </a:solidFill>
              </a:rPr>
              <a:t>4</a:t>
            </a:r>
          </a:p>
        </p:txBody>
      </p:sp>
      <p:sp>
        <p:nvSpPr>
          <p:cNvPr id="3" name="TextBox 2">
            <a:extLst>
              <a:ext uri="{FF2B5EF4-FFF2-40B4-BE49-F238E27FC236}">
                <a16:creationId xmlns:a16="http://schemas.microsoft.com/office/drawing/2014/main" id="{7C33E9D5-7E23-9F0E-6E5A-A8AD1228207C}"/>
              </a:ext>
            </a:extLst>
          </p:cNvPr>
          <p:cNvSpPr txBox="1"/>
          <p:nvPr/>
        </p:nvSpPr>
        <p:spPr>
          <a:xfrm>
            <a:off x="6489220" y="4430644"/>
            <a:ext cx="427383" cy="369332"/>
          </a:xfrm>
          <a:prstGeom prst="rect">
            <a:avLst/>
          </a:prstGeom>
          <a:noFill/>
        </p:spPr>
        <p:txBody>
          <a:bodyPr wrap="square" rtlCol="0">
            <a:spAutoFit/>
          </a:bodyPr>
          <a:lstStyle/>
          <a:p>
            <a:r>
              <a:rPr lang="en-US" b="1" dirty="0">
                <a:solidFill>
                  <a:srgbClr val="FF0000"/>
                </a:solidFill>
              </a:rPr>
              <a:t>5</a:t>
            </a:r>
          </a:p>
        </p:txBody>
      </p:sp>
    </p:spTree>
    <p:extLst>
      <p:ext uri="{BB962C8B-B14F-4D97-AF65-F5344CB8AC3E}">
        <p14:creationId xmlns:p14="http://schemas.microsoft.com/office/powerpoint/2010/main" val="1384883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sp>
        <p:nvSpPr>
          <p:cNvPr id="2" name="Rectangle 1">
            <a:extLst>
              <a:ext uri="{FF2B5EF4-FFF2-40B4-BE49-F238E27FC236}">
                <a16:creationId xmlns:a16="http://schemas.microsoft.com/office/drawing/2014/main" id="{F370F4BA-542D-1E45-4F3E-23EAC11A644F}"/>
              </a:ext>
            </a:extLst>
          </p:cNvPr>
          <p:cNvSpPr/>
          <p:nvPr/>
        </p:nvSpPr>
        <p:spPr>
          <a:xfrm>
            <a:off x="8312822" y="3328587"/>
            <a:ext cx="1193487" cy="133542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43C3BF8F-BA32-91A0-CB22-D540C3729224}"/>
              </a:ext>
            </a:extLst>
          </p:cNvPr>
          <p:cNvCxnSpPr/>
          <p:nvPr/>
        </p:nvCxnSpPr>
        <p:spPr>
          <a:xfrm flipV="1">
            <a:off x="7272195" y="3711719"/>
            <a:ext cx="1064433" cy="130632"/>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14D9F10C-E786-9AA9-551A-6BA31854EE62}"/>
              </a:ext>
            </a:extLst>
          </p:cNvPr>
          <p:cNvPicPr>
            <a:picLocks noChangeAspect="1"/>
          </p:cNvPicPr>
          <p:nvPr/>
        </p:nvPicPr>
        <p:blipFill>
          <a:blip r:embed="rId5"/>
          <a:stretch>
            <a:fillRect/>
          </a:stretch>
        </p:blipFill>
        <p:spPr>
          <a:xfrm>
            <a:off x="4800762" y="2351838"/>
            <a:ext cx="2590476" cy="2971429"/>
          </a:xfrm>
          <a:prstGeom prst="rect">
            <a:avLst/>
          </a:prstGeom>
          <a:ln w="38100">
            <a:solidFill>
              <a:schemeClr val="accent1"/>
            </a:solidFill>
          </a:ln>
        </p:spPr>
      </p:pic>
      <p:pic>
        <p:nvPicPr>
          <p:cNvPr id="16" name="Picture 15">
            <a:extLst>
              <a:ext uri="{FF2B5EF4-FFF2-40B4-BE49-F238E27FC236}">
                <a16:creationId xmlns:a16="http://schemas.microsoft.com/office/drawing/2014/main" id="{2AAB73F8-61FD-5747-AB08-9EDAEC487699}"/>
              </a:ext>
            </a:extLst>
          </p:cNvPr>
          <p:cNvPicPr>
            <a:picLocks noChangeAspect="1"/>
          </p:cNvPicPr>
          <p:nvPr/>
        </p:nvPicPr>
        <p:blipFill>
          <a:blip r:embed="rId6"/>
          <a:stretch>
            <a:fillRect/>
          </a:stretch>
        </p:blipFill>
        <p:spPr>
          <a:xfrm>
            <a:off x="4800762" y="1496612"/>
            <a:ext cx="2685714" cy="4809524"/>
          </a:xfrm>
          <a:prstGeom prst="rect">
            <a:avLst/>
          </a:prstGeom>
          <a:ln w="38100">
            <a:solidFill>
              <a:schemeClr val="accent1"/>
            </a:solidFill>
          </a:ln>
        </p:spPr>
      </p:pic>
    </p:spTree>
    <p:extLst>
      <p:ext uri="{BB962C8B-B14F-4D97-AF65-F5344CB8AC3E}">
        <p14:creationId xmlns:p14="http://schemas.microsoft.com/office/powerpoint/2010/main" val="171392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sp>
        <p:nvSpPr>
          <p:cNvPr id="2" name="Rectangle 1">
            <a:extLst>
              <a:ext uri="{FF2B5EF4-FFF2-40B4-BE49-F238E27FC236}">
                <a16:creationId xmlns:a16="http://schemas.microsoft.com/office/drawing/2014/main" id="{F370F4BA-542D-1E45-4F3E-23EAC11A644F}"/>
              </a:ext>
            </a:extLst>
          </p:cNvPr>
          <p:cNvSpPr/>
          <p:nvPr/>
        </p:nvSpPr>
        <p:spPr>
          <a:xfrm>
            <a:off x="8312822" y="3328587"/>
            <a:ext cx="1193487" cy="133542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43C3BF8F-BA32-91A0-CB22-D540C3729224}"/>
              </a:ext>
            </a:extLst>
          </p:cNvPr>
          <p:cNvCxnSpPr>
            <a:cxnSpLocks/>
          </p:cNvCxnSpPr>
          <p:nvPr/>
        </p:nvCxnSpPr>
        <p:spPr>
          <a:xfrm>
            <a:off x="7272195" y="3842351"/>
            <a:ext cx="1116431" cy="13330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14D9F10C-E786-9AA9-551A-6BA31854EE62}"/>
              </a:ext>
            </a:extLst>
          </p:cNvPr>
          <p:cNvPicPr>
            <a:picLocks noChangeAspect="1"/>
          </p:cNvPicPr>
          <p:nvPr/>
        </p:nvPicPr>
        <p:blipFill>
          <a:blip r:embed="rId5"/>
          <a:stretch>
            <a:fillRect/>
          </a:stretch>
        </p:blipFill>
        <p:spPr>
          <a:xfrm>
            <a:off x="4800762" y="2351838"/>
            <a:ext cx="2590476" cy="2971429"/>
          </a:xfrm>
          <a:prstGeom prst="rect">
            <a:avLst/>
          </a:prstGeom>
          <a:ln w="38100">
            <a:solidFill>
              <a:schemeClr val="accent1"/>
            </a:solidFill>
          </a:ln>
        </p:spPr>
      </p:pic>
    </p:spTree>
    <p:extLst>
      <p:ext uri="{BB962C8B-B14F-4D97-AF65-F5344CB8AC3E}">
        <p14:creationId xmlns:p14="http://schemas.microsoft.com/office/powerpoint/2010/main" val="2750120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1196915" y="1165459"/>
            <a:ext cx="8380890" cy="4947693"/>
          </a:xfrm>
          <a:prstGeom prst="rect">
            <a:avLst/>
          </a:prstGeom>
        </p:spPr>
      </p:pic>
      <p:sp>
        <p:nvSpPr>
          <p:cNvPr id="2" name="Rectangle 1">
            <a:extLst>
              <a:ext uri="{FF2B5EF4-FFF2-40B4-BE49-F238E27FC236}">
                <a16:creationId xmlns:a16="http://schemas.microsoft.com/office/drawing/2014/main" id="{F370F4BA-542D-1E45-4F3E-23EAC11A644F}"/>
              </a:ext>
            </a:extLst>
          </p:cNvPr>
          <p:cNvSpPr/>
          <p:nvPr/>
        </p:nvSpPr>
        <p:spPr>
          <a:xfrm>
            <a:off x="8312822" y="3328587"/>
            <a:ext cx="1193487" cy="133542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43C3BF8F-BA32-91A0-CB22-D540C3729224}"/>
              </a:ext>
            </a:extLst>
          </p:cNvPr>
          <p:cNvCxnSpPr>
            <a:cxnSpLocks/>
          </p:cNvCxnSpPr>
          <p:nvPr/>
        </p:nvCxnSpPr>
        <p:spPr>
          <a:xfrm>
            <a:off x="7272195" y="3842351"/>
            <a:ext cx="1116431" cy="13330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14D9F10C-E786-9AA9-551A-6BA31854EE62}"/>
              </a:ext>
            </a:extLst>
          </p:cNvPr>
          <p:cNvPicPr>
            <a:picLocks noChangeAspect="1"/>
          </p:cNvPicPr>
          <p:nvPr/>
        </p:nvPicPr>
        <p:blipFill>
          <a:blip r:embed="rId5"/>
          <a:stretch>
            <a:fillRect/>
          </a:stretch>
        </p:blipFill>
        <p:spPr>
          <a:xfrm>
            <a:off x="4800762" y="2351838"/>
            <a:ext cx="2590476" cy="2971429"/>
          </a:xfrm>
          <a:prstGeom prst="rect">
            <a:avLst/>
          </a:prstGeom>
          <a:ln w="38100">
            <a:solidFill>
              <a:schemeClr val="accent1"/>
            </a:solidFill>
          </a:ln>
        </p:spPr>
      </p:pic>
      <p:pic>
        <p:nvPicPr>
          <p:cNvPr id="12" name="Picture 11">
            <a:extLst>
              <a:ext uri="{FF2B5EF4-FFF2-40B4-BE49-F238E27FC236}">
                <a16:creationId xmlns:a16="http://schemas.microsoft.com/office/drawing/2014/main" id="{8BBCF6B8-D9D4-9359-B1B2-E411A476F4BD}"/>
              </a:ext>
            </a:extLst>
          </p:cNvPr>
          <p:cNvPicPr>
            <a:picLocks noChangeAspect="1"/>
          </p:cNvPicPr>
          <p:nvPr/>
        </p:nvPicPr>
        <p:blipFill>
          <a:blip r:embed="rId6"/>
          <a:stretch>
            <a:fillRect/>
          </a:stretch>
        </p:blipFill>
        <p:spPr>
          <a:xfrm>
            <a:off x="288027" y="459222"/>
            <a:ext cx="11512976" cy="5890688"/>
          </a:xfrm>
          <a:prstGeom prst="rect">
            <a:avLst/>
          </a:prstGeom>
        </p:spPr>
      </p:pic>
    </p:spTree>
    <p:extLst>
      <p:ext uri="{BB962C8B-B14F-4D97-AF65-F5344CB8AC3E}">
        <p14:creationId xmlns:p14="http://schemas.microsoft.com/office/powerpoint/2010/main" val="15988397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5A00D4-9EF8-F642-BCA2-3B20394E8473}"/>
              </a:ext>
            </a:extLst>
          </p:cNvPr>
          <p:cNvSpPr txBox="1"/>
          <p:nvPr/>
        </p:nvSpPr>
        <p:spPr>
          <a:xfrm>
            <a:off x="1686296" y="1674674"/>
            <a:ext cx="7707086" cy="2616101"/>
          </a:xfrm>
          <a:prstGeom prst="rect">
            <a:avLst/>
          </a:prstGeom>
          <a:noFill/>
        </p:spPr>
        <p:txBody>
          <a:bodyPr wrap="square" rtlCol="0">
            <a:spAutoFit/>
          </a:bodyPr>
          <a:lstStyle/>
          <a:p>
            <a:r>
              <a:rPr lang="en-US" sz="3600" b="1" dirty="0">
                <a:latin typeface="Aptos Display" panose="020B0004020202020204" pitchFamily="34" charset="0"/>
              </a:rPr>
              <a:t>If you have questions , please ask.</a:t>
            </a:r>
          </a:p>
          <a:p>
            <a:r>
              <a:rPr lang="en-US" sz="3600" b="1" dirty="0">
                <a:latin typeface="Aptos Display" panose="020B0004020202020204" pitchFamily="34" charset="0"/>
              </a:rPr>
              <a:t>If you found this useful, let me know.</a:t>
            </a:r>
          </a:p>
          <a:p>
            <a:endParaRPr lang="en-US" sz="3600" b="1" dirty="0">
              <a:latin typeface="Aptos Display" panose="020B0004020202020204" pitchFamily="34" charset="0"/>
            </a:endParaRPr>
          </a:p>
          <a:p>
            <a:r>
              <a:rPr lang="en-US" sz="2800" b="1" dirty="0">
                <a:latin typeface="Aptos Display" panose="020B0004020202020204" pitchFamily="34" charset="0"/>
              </a:rPr>
              <a:t>You can find other tutorials on the Configuration Advisory board (CAB) website, under Quick Links. </a:t>
            </a:r>
          </a:p>
        </p:txBody>
      </p:sp>
      <p:pic>
        <p:nvPicPr>
          <p:cNvPr id="11" name="Picture 10" descr="A splash of colors on a white surface">
            <a:extLst>
              <a:ext uri="{FF2B5EF4-FFF2-40B4-BE49-F238E27FC236}">
                <a16:creationId xmlns:a16="http://schemas.microsoft.com/office/drawing/2014/main" id="{11C05986-B730-E72B-CF75-271027236460}"/>
              </a:ext>
            </a:extLst>
          </p:cNvPr>
          <p:cNvPicPr>
            <a:picLocks noChangeAspect="1"/>
          </p:cNvPicPr>
          <p:nvPr/>
        </p:nvPicPr>
        <p:blipFill>
          <a:blip r:embed="rId3">
            <a:alphaModFix amt="20000"/>
          </a:blip>
          <a:srcRect t="2388" r="-1" b="22592"/>
          <a:stretch/>
        </p:blipFill>
        <p:spPr>
          <a:xfrm>
            <a:off x="3068" y="0"/>
            <a:ext cx="12188932" cy="6857990"/>
          </a:xfrm>
          <a:prstGeom prst="rect">
            <a:avLst/>
          </a:prstGeom>
        </p:spPr>
      </p:pic>
      <p:sp>
        <p:nvSpPr>
          <p:cNvPr id="15" name="TextBox 14">
            <a:extLst>
              <a:ext uri="{FF2B5EF4-FFF2-40B4-BE49-F238E27FC236}">
                <a16:creationId xmlns:a16="http://schemas.microsoft.com/office/drawing/2014/main" id="{B7A04664-8499-C87A-8B9C-46D21D51F255}"/>
              </a:ext>
            </a:extLst>
          </p:cNvPr>
          <p:cNvSpPr txBox="1"/>
          <p:nvPr/>
        </p:nvSpPr>
        <p:spPr>
          <a:xfrm>
            <a:off x="8794764" y="4838061"/>
            <a:ext cx="2534856" cy="92333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Linda Wallers</a:t>
            </a:r>
          </a:p>
          <a:p>
            <a:r>
              <a:rPr lang="en-US" dirty="0">
                <a:latin typeface="Calibri" panose="020F0502020204030204" pitchFamily="34" charset="0"/>
                <a:ea typeface="Calibri" panose="020F0502020204030204" pitchFamily="34" charset="0"/>
                <a:cs typeface="Calibri" panose="020F0502020204030204" pitchFamily="34" charset="0"/>
              </a:rPr>
              <a:t>October 25-26, 2024</a:t>
            </a:r>
          </a:p>
          <a:p>
            <a:r>
              <a:rPr lang="en-US" dirty="0">
                <a:latin typeface="Calibri" panose="020F0502020204030204" pitchFamily="34" charset="0"/>
                <a:ea typeface="Calibri" panose="020F0502020204030204" pitchFamily="34" charset="0"/>
                <a:cs typeface="Calibri" panose="020F0502020204030204" pitchFamily="34" charset="0"/>
              </a:rPr>
              <a:t>Region IX Symposium</a:t>
            </a:r>
          </a:p>
        </p:txBody>
      </p:sp>
    </p:spTree>
    <p:extLst>
      <p:ext uri="{BB962C8B-B14F-4D97-AF65-F5344CB8AC3E}">
        <p14:creationId xmlns:p14="http://schemas.microsoft.com/office/powerpoint/2010/main" val="28984518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sp>
        <p:nvSpPr>
          <p:cNvPr id="12" name="TextBox 11">
            <a:extLst>
              <a:ext uri="{FF2B5EF4-FFF2-40B4-BE49-F238E27FC236}">
                <a16:creationId xmlns:a16="http://schemas.microsoft.com/office/drawing/2014/main" id="{3DD1EAF1-3712-F2B0-01FB-48406BC17ABD}"/>
              </a:ext>
            </a:extLst>
          </p:cNvPr>
          <p:cNvSpPr txBox="1"/>
          <p:nvPr/>
        </p:nvSpPr>
        <p:spPr>
          <a:xfrm>
            <a:off x="678699" y="1548236"/>
            <a:ext cx="4478957" cy="1077218"/>
          </a:xfrm>
          <a:prstGeom prst="rect">
            <a:avLst/>
          </a:prstGeom>
          <a:noFill/>
        </p:spPr>
        <p:txBody>
          <a:bodyPr wrap="square" rtlCol="0">
            <a:spAutoFit/>
          </a:bodyPr>
          <a:lstStyle/>
          <a:p>
            <a:r>
              <a:rPr lang="en-US" sz="1600" b="1" dirty="0">
                <a:latin typeface="Arial Black" panose="020B0A04020102020204" pitchFamily="34" charset="0"/>
                <a:cs typeface="Arial" panose="020B0604020202020204" pitchFamily="34" charset="0"/>
              </a:rPr>
              <a:t>Once you are logged in you will be taken to the home page of the site with all of its content fully available for you to view.  </a:t>
            </a:r>
          </a:p>
        </p:txBody>
      </p:sp>
      <p:pic>
        <p:nvPicPr>
          <p:cNvPr id="14" name="Picture 13">
            <a:extLst>
              <a:ext uri="{FF2B5EF4-FFF2-40B4-BE49-F238E27FC236}">
                <a16:creationId xmlns:a16="http://schemas.microsoft.com/office/drawing/2014/main" id="{7DD71A4D-622C-BAA0-8377-25B4634C112B}"/>
              </a:ext>
            </a:extLst>
          </p:cNvPr>
          <p:cNvPicPr>
            <a:picLocks noChangeAspect="1"/>
          </p:cNvPicPr>
          <p:nvPr/>
        </p:nvPicPr>
        <p:blipFill>
          <a:blip r:embed="rId4"/>
          <a:stretch>
            <a:fillRect/>
          </a:stretch>
        </p:blipFill>
        <p:spPr>
          <a:xfrm>
            <a:off x="4556601" y="2843716"/>
            <a:ext cx="6379929" cy="3135369"/>
          </a:xfrm>
          <a:prstGeom prst="rect">
            <a:avLst/>
          </a:prstGeom>
          <a:ln w="38100">
            <a:solidFill>
              <a:srgbClr val="0070C0"/>
            </a:solidFill>
          </a:ln>
        </p:spPr>
      </p:pic>
    </p:spTree>
    <p:extLst>
      <p:ext uri="{BB962C8B-B14F-4D97-AF65-F5344CB8AC3E}">
        <p14:creationId xmlns:p14="http://schemas.microsoft.com/office/powerpoint/2010/main" val="936408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8475" y="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sp>
        <p:nvSpPr>
          <p:cNvPr id="2" name="TextBox 1">
            <a:extLst>
              <a:ext uri="{FF2B5EF4-FFF2-40B4-BE49-F238E27FC236}">
                <a16:creationId xmlns:a16="http://schemas.microsoft.com/office/drawing/2014/main" id="{CB5C2CDB-0FDE-1FC8-945D-B2859E13AA66}"/>
              </a:ext>
            </a:extLst>
          </p:cNvPr>
          <p:cNvSpPr txBox="1"/>
          <p:nvPr/>
        </p:nvSpPr>
        <p:spPr>
          <a:xfrm>
            <a:off x="652457" y="1505847"/>
            <a:ext cx="5578130" cy="584775"/>
          </a:xfrm>
          <a:prstGeom prst="rect">
            <a:avLst/>
          </a:prstGeom>
          <a:noFill/>
        </p:spPr>
        <p:txBody>
          <a:bodyPr wrap="square" rtlCol="0">
            <a:spAutoFit/>
          </a:bodyPr>
          <a:lstStyle/>
          <a:p>
            <a:r>
              <a:rPr lang="en-US" sz="1600" b="1" dirty="0">
                <a:latin typeface="Arial Black" panose="020B0A04020102020204" pitchFamily="34" charset="0"/>
                <a:cs typeface="Arial" panose="020B0604020202020204" pitchFamily="34" charset="0"/>
              </a:rPr>
              <a:t>Microsite administrators will see an additional menu that allows them to edit the site.</a:t>
            </a:r>
          </a:p>
        </p:txBody>
      </p:sp>
      <p:grpSp>
        <p:nvGrpSpPr>
          <p:cNvPr id="15" name="Group 14">
            <a:extLst>
              <a:ext uri="{FF2B5EF4-FFF2-40B4-BE49-F238E27FC236}">
                <a16:creationId xmlns:a16="http://schemas.microsoft.com/office/drawing/2014/main" id="{2532B6EC-E955-86D2-CF47-5E5EE906C368}"/>
              </a:ext>
            </a:extLst>
          </p:cNvPr>
          <p:cNvGrpSpPr/>
          <p:nvPr/>
        </p:nvGrpSpPr>
        <p:grpSpPr>
          <a:xfrm>
            <a:off x="1322653" y="2378851"/>
            <a:ext cx="8803480" cy="2973302"/>
            <a:chOff x="3827813" y="3732901"/>
            <a:chExt cx="7197526" cy="2394766"/>
          </a:xfrm>
        </p:grpSpPr>
        <p:pic>
          <p:nvPicPr>
            <p:cNvPr id="3" name="Picture 2">
              <a:extLst>
                <a:ext uri="{FF2B5EF4-FFF2-40B4-BE49-F238E27FC236}">
                  <a16:creationId xmlns:a16="http://schemas.microsoft.com/office/drawing/2014/main" id="{A0595C02-B379-D13C-EDE4-18BCF0AD446D}"/>
                </a:ext>
              </a:extLst>
            </p:cNvPr>
            <p:cNvPicPr>
              <a:picLocks noChangeAspect="1"/>
            </p:cNvPicPr>
            <p:nvPr/>
          </p:nvPicPr>
          <p:blipFill>
            <a:blip r:embed="rId4"/>
            <a:stretch>
              <a:fillRect/>
            </a:stretch>
          </p:blipFill>
          <p:spPr>
            <a:xfrm>
              <a:off x="3827813" y="3732901"/>
              <a:ext cx="7197526" cy="2394766"/>
            </a:xfrm>
            <a:prstGeom prst="rect">
              <a:avLst/>
            </a:prstGeom>
          </p:spPr>
        </p:pic>
        <p:sp>
          <p:nvSpPr>
            <p:cNvPr id="13" name="Rectangle 12">
              <a:extLst>
                <a:ext uri="{FF2B5EF4-FFF2-40B4-BE49-F238E27FC236}">
                  <a16:creationId xmlns:a16="http://schemas.microsoft.com/office/drawing/2014/main" id="{F3EE487F-DDCF-5AD0-AED3-77C3D175EA90}"/>
                </a:ext>
              </a:extLst>
            </p:cNvPr>
            <p:cNvSpPr/>
            <p:nvPr/>
          </p:nvSpPr>
          <p:spPr>
            <a:xfrm>
              <a:off x="3827813" y="4156363"/>
              <a:ext cx="6729350" cy="52251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2614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sp>
        <p:nvSpPr>
          <p:cNvPr id="2" name="TextBox 1">
            <a:extLst>
              <a:ext uri="{FF2B5EF4-FFF2-40B4-BE49-F238E27FC236}">
                <a16:creationId xmlns:a16="http://schemas.microsoft.com/office/drawing/2014/main" id="{CB5C2CDB-0FDE-1FC8-945D-B2859E13AA66}"/>
              </a:ext>
            </a:extLst>
          </p:cNvPr>
          <p:cNvSpPr txBox="1"/>
          <p:nvPr/>
        </p:nvSpPr>
        <p:spPr>
          <a:xfrm>
            <a:off x="652457" y="1505847"/>
            <a:ext cx="5578130" cy="584775"/>
          </a:xfrm>
          <a:prstGeom prst="rect">
            <a:avLst/>
          </a:prstGeom>
          <a:noFill/>
        </p:spPr>
        <p:txBody>
          <a:bodyPr wrap="square" rtlCol="0">
            <a:spAutoFit/>
          </a:bodyPr>
          <a:lstStyle/>
          <a:p>
            <a:r>
              <a:rPr lang="en-US" sz="1600" b="1" dirty="0">
                <a:latin typeface="Arial Black" panose="020B0A04020102020204" pitchFamily="34" charset="0"/>
                <a:cs typeface="Arial" panose="020B0604020202020204" pitchFamily="34" charset="0"/>
              </a:rPr>
              <a:t>Microsite administrators will see an additional menu that allows them to edit the site.</a:t>
            </a:r>
          </a:p>
        </p:txBody>
      </p:sp>
      <p:pic>
        <p:nvPicPr>
          <p:cNvPr id="11" name="Picture 10">
            <a:extLst>
              <a:ext uri="{FF2B5EF4-FFF2-40B4-BE49-F238E27FC236}">
                <a16:creationId xmlns:a16="http://schemas.microsoft.com/office/drawing/2014/main" id="{8A94F856-AE85-D1B9-23D6-2A7D18C817D0}"/>
              </a:ext>
            </a:extLst>
          </p:cNvPr>
          <p:cNvPicPr>
            <a:picLocks noChangeAspect="1"/>
          </p:cNvPicPr>
          <p:nvPr/>
        </p:nvPicPr>
        <p:blipFill>
          <a:blip r:embed="rId4"/>
          <a:stretch>
            <a:fillRect/>
          </a:stretch>
        </p:blipFill>
        <p:spPr>
          <a:xfrm>
            <a:off x="1322653" y="2378851"/>
            <a:ext cx="8803480" cy="2973302"/>
          </a:xfrm>
          <a:prstGeom prst="rect">
            <a:avLst/>
          </a:prstGeom>
        </p:spPr>
      </p:pic>
      <p:pic>
        <p:nvPicPr>
          <p:cNvPr id="21" name="Picture 20">
            <a:extLst>
              <a:ext uri="{FF2B5EF4-FFF2-40B4-BE49-F238E27FC236}">
                <a16:creationId xmlns:a16="http://schemas.microsoft.com/office/drawing/2014/main" id="{01215759-BCB0-CDC2-3EF0-19958BE1461A}"/>
              </a:ext>
            </a:extLst>
          </p:cNvPr>
          <p:cNvPicPr>
            <a:picLocks noChangeAspect="1"/>
          </p:cNvPicPr>
          <p:nvPr/>
        </p:nvPicPr>
        <p:blipFill>
          <a:blip r:embed="rId5"/>
          <a:stretch>
            <a:fillRect/>
          </a:stretch>
        </p:blipFill>
        <p:spPr>
          <a:xfrm>
            <a:off x="1594948" y="3738980"/>
            <a:ext cx="2867025" cy="2886075"/>
          </a:xfrm>
          <a:prstGeom prst="rect">
            <a:avLst/>
          </a:prstGeom>
          <a:ln w="44450">
            <a:solidFill>
              <a:srgbClr val="FF0000"/>
            </a:solidFill>
          </a:ln>
        </p:spPr>
      </p:pic>
      <p:cxnSp>
        <p:nvCxnSpPr>
          <p:cNvPr id="14" name="Straight Connector 13">
            <a:extLst>
              <a:ext uri="{FF2B5EF4-FFF2-40B4-BE49-F238E27FC236}">
                <a16:creationId xmlns:a16="http://schemas.microsoft.com/office/drawing/2014/main" id="{9FD4EDBB-A170-1F38-C02F-B4102A49582A}"/>
              </a:ext>
            </a:extLst>
          </p:cNvPr>
          <p:cNvCxnSpPr>
            <a:cxnSpLocks/>
          </p:cNvCxnSpPr>
          <p:nvPr/>
        </p:nvCxnSpPr>
        <p:spPr>
          <a:xfrm>
            <a:off x="2427111" y="3363524"/>
            <a:ext cx="361245" cy="37545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568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sp>
        <p:nvSpPr>
          <p:cNvPr id="2" name="TextBox 1">
            <a:extLst>
              <a:ext uri="{FF2B5EF4-FFF2-40B4-BE49-F238E27FC236}">
                <a16:creationId xmlns:a16="http://schemas.microsoft.com/office/drawing/2014/main" id="{CB5C2CDB-0FDE-1FC8-945D-B2859E13AA66}"/>
              </a:ext>
            </a:extLst>
          </p:cNvPr>
          <p:cNvSpPr txBox="1"/>
          <p:nvPr/>
        </p:nvSpPr>
        <p:spPr>
          <a:xfrm>
            <a:off x="652457" y="1505847"/>
            <a:ext cx="5578130" cy="584775"/>
          </a:xfrm>
          <a:prstGeom prst="rect">
            <a:avLst/>
          </a:prstGeom>
          <a:noFill/>
        </p:spPr>
        <p:txBody>
          <a:bodyPr wrap="square" rtlCol="0">
            <a:spAutoFit/>
          </a:bodyPr>
          <a:lstStyle/>
          <a:p>
            <a:r>
              <a:rPr lang="en-US" sz="1600" b="1" dirty="0">
                <a:latin typeface="Arial Black" panose="020B0A04020102020204" pitchFamily="34" charset="0"/>
                <a:cs typeface="Arial" panose="020B0604020202020204" pitchFamily="34" charset="0"/>
              </a:rPr>
              <a:t>Microsite administrators will see an additional menu that allows them to edit the site.</a:t>
            </a:r>
          </a:p>
        </p:txBody>
      </p:sp>
      <p:pic>
        <p:nvPicPr>
          <p:cNvPr id="11" name="Picture 10">
            <a:extLst>
              <a:ext uri="{FF2B5EF4-FFF2-40B4-BE49-F238E27FC236}">
                <a16:creationId xmlns:a16="http://schemas.microsoft.com/office/drawing/2014/main" id="{9F25D7F7-FBB2-412C-0EDB-9E0C9CDBE6E1}"/>
              </a:ext>
            </a:extLst>
          </p:cNvPr>
          <p:cNvPicPr>
            <a:picLocks noChangeAspect="1"/>
          </p:cNvPicPr>
          <p:nvPr/>
        </p:nvPicPr>
        <p:blipFill>
          <a:blip r:embed="rId4"/>
          <a:stretch>
            <a:fillRect/>
          </a:stretch>
        </p:blipFill>
        <p:spPr>
          <a:xfrm>
            <a:off x="1322653" y="2378851"/>
            <a:ext cx="8803480" cy="2973302"/>
          </a:xfrm>
          <a:prstGeom prst="rect">
            <a:avLst/>
          </a:prstGeom>
        </p:spPr>
      </p:pic>
      <p:pic>
        <p:nvPicPr>
          <p:cNvPr id="17" name="Picture 16">
            <a:extLst>
              <a:ext uri="{FF2B5EF4-FFF2-40B4-BE49-F238E27FC236}">
                <a16:creationId xmlns:a16="http://schemas.microsoft.com/office/drawing/2014/main" id="{FD01B72A-1252-3FED-6EBC-731CE4C481C9}"/>
              </a:ext>
            </a:extLst>
          </p:cNvPr>
          <p:cNvPicPr>
            <a:picLocks noChangeAspect="1"/>
          </p:cNvPicPr>
          <p:nvPr/>
        </p:nvPicPr>
        <p:blipFill>
          <a:blip r:embed="rId5"/>
          <a:stretch>
            <a:fillRect/>
          </a:stretch>
        </p:blipFill>
        <p:spPr>
          <a:xfrm>
            <a:off x="3441522" y="3738979"/>
            <a:ext cx="2145292" cy="1190451"/>
          </a:xfrm>
          <a:prstGeom prst="rect">
            <a:avLst/>
          </a:prstGeom>
          <a:ln w="38100">
            <a:solidFill>
              <a:srgbClr val="FF0000"/>
            </a:solidFill>
          </a:ln>
        </p:spPr>
      </p:pic>
      <p:cxnSp>
        <p:nvCxnSpPr>
          <p:cNvPr id="12" name="Straight Connector 11">
            <a:extLst>
              <a:ext uri="{FF2B5EF4-FFF2-40B4-BE49-F238E27FC236}">
                <a16:creationId xmlns:a16="http://schemas.microsoft.com/office/drawing/2014/main" id="{A236B355-C06B-DF3E-D5EB-50FB2B215652}"/>
              </a:ext>
            </a:extLst>
          </p:cNvPr>
          <p:cNvCxnSpPr>
            <a:cxnSpLocks/>
          </p:cNvCxnSpPr>
          <p:nvPr/>
        </p:nvCxnSpPr>
        <p:spPr>
          <a:xfrm>
            <a:off x="4152923" y="3363524"/>
            <a:ext cx="361245" cy="37545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692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sp>
        <p:nvSpPr>
          <p:cNvPr id="2" name="TextBox 1">
            <a:extLst>
              <a:ext uri="{FF2B5EF4-FFF2-40B4-BE49-F238E27FC236}">
                <a16:creationId xmlns:a16="http://schemas.microsoft.com/office/drawing/2014/main" id="{CB5C2CDB-0FDE-1FC8-945D-B2859E13AA66}"/>
              </a:ext>
            </a:extLst>
          </p:cNvPr>
          <p:cNvSpPr txBox="1"/>
          <p:nvPr/>
        </p:nvSpPr>
        <p:spPr>
          <a:xfrm>
            <a:off x="652457" y="1505847"/>
            <a:ext cx="5578130" cy="584775"/>
          </a:xfrm>
          <a:prstGeom prst="rect">
            <a:avLst/>
          </a:prstGeom>
          <a:noFill/>
        </p:spPr>
        <p:txBody>
          <a:bodyPr wrap="square" rtlCol="0">
            <a:spAutoFit/>
          </a:bodyPr>
          <a:lstStyle/>
          <a:p>
            <a:r>
              <a:rPr lang="en-US" sz="1600" b="1" dirty="0">
                <a:latin typeface="Arial Black" panose="020B0A04020102020204" pitchFamily="34" charset="0"/>
                <a:cs typeface="Arial" panose="020B0604020202020204" pitchFamily="34" charset="0"/>
              </a:rPr>
              <a:t>Microsite administrators will see an additional menu that allows them to edit the site.</a:t>
            </a:r>
          </a:p>
        </p:txBody>
      </p:sp>
      <p:pic>
        <p:nvPicPr>
          <p:cNvPr id="11" name="Picture 10">
            <a:extLst>
              <a:ext uri="{FF2B5EF4-FFF2-40B4-BE49-F238E27FC236}">
                <a16:creationId xmlns:a16="http://schemas.microsoft.com/office/drawing/2014/main" id="{7475425E-E2CE-FA9B-0840-4740471ECC24}"/>
              </a:ext>
            </a:extLst>
          </p:cNvPr>
          <p:cNvPicPr>
            <a:picLocks noChangeAspect="1"/>
          </p:cNvPicPr>
          <p:nvPr/>
        </p:nvPicPr>
        <p:blipFill>
          <a:blip r:embed="rId4"/>
          <a:stretch>
            <a:fillRect/>
          </a:stretch>
        </p:blipFill>
        <p:spPr>
          <a:xfrm>
            <a:off x="1322653" y="2378851"/>
            <a:ext cx="8803480" cy="2973302"/>
          </a:xfrm>
          <a:prstGeom prst="rect">
            <a:avLst/>
          </a:prstGeom>
        </p:spPr>
      </p:pic>
      <p:pic>
        <p:nvPicPr>
          <p:cNvPr id="19" name="Picture 18">
            <a:extLst>
              <a:ext uri="{FF2B5EF4-FFF2-40B4-BE49-F238E27FC236}">
                <a16:creationId xmlns:a16="http://schemas.microsoft.com/office/drawing/2014/main" id="{E07E3E0D-E0BD-12C6-8488-000A4A3E4B9F}"/>
              </a:ext>
            </a:extLst>
          </p:cNvPr>
          <p:cNvPicPr>
            <a:picLocks noChangeAspect="1"/>
          </p:cNvPicPr>
          <p:nvPr/>
        </p:nvPicPr>
        <p:blipFill>
          <a:blip r:embed="rId5"/>
          <a:stretch>
            <a:fillRect/>
          </a:stretch>
        </p:blipFill>
        <p:spPr>
          <a:xfrm>
            <a:off x="6669973" y="3690257"/>
            <a:ext cx="1607128" cy="2265165"/>
          </a:xfrm>
          <a:prstGeom prst="rect">
            <a:avLst/>
          </a:prstGeom>
          <a:ln w="38100">
            <a:solidFill>
              <a:srgbClr val="FF0000"/>
            </a:solidFill>
          </a:ln>
        </p:spPr>
      </p:pic>
      <p:cxnSp>
        <p:nvCxnSpPr>
          <p:cNvPr id="12" name="Straight Connector 11">
            <a:extLst>
              <a:ext uri="{FF2B5EF4-FFF2-40B4-BE49-F238E27FC236}">
                <a16:creationId xmlns:a16="http://schemas.microsoft.com/office/drawing/2014/main" id="{5C8519FD-05A6-055D-0578-A69AA8B10616}"/>
              </a:ext>
            </a:extLst>
          </p:cNvPr>
          <p:cNvCxnSpPr>
            <a:cxnSpLocks/>
          </p:cNvCxnSpPr>
          <p:nvPr/>
        </p:nvCxnSpPr>
        <p:spPr>
          <a:xfrm>
            <a:off x="7112292" y="3358415"/>
            <a:ext cx="361245" cy="37545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686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sp>
        <p:nvSpPr>
          <p:cNvPr id="2" name="TextBox 1">
            <a:extLst>
              <a:ext uri="{FF2B5EF4-FFF2-40B4-BE49-F238E27FC236}">
                <a16:creationId xmlns:a16="http://schemas.microsoft.com/office/drawing/2014/main" id="{CB5C2CDB-0FDE-1FC8-945D-B2859E13AA66}"/>
              </a:ext>
            </a:extLst>
          </p:cNvPr>
          <p:cNvSpPr txBox="1"/>
          <p:nvPr/>
        </p:nvSpPr>
        <p:spPr>
          <a:xfrm>
            <a:off x="652457" y="1505847"/>
            <a:ext cx="5578130" cy="584775"/>
          </a:xfrm>
          <a:prstGeom prst="rect">
            <a:avLst/>
          </a:prstGeom>
          <a:noFill/>
        </p:spPr>
        <p:txBody>
          <a:bodyPr wrap="square" rtlCol="0">
            <a:spAutoFit/>
          </a:bodyPr>
          <a:lstStyle/>
          <a:p>
            <a:r>
              <a:rPr lang="en-US" sz="1600" b="1" dirty="0">
                <a:latin typeface="Arial Black" panose="020B0A04020102020204" pitchFamily="34" charset="0"/>
                <a:cs typeface="Arial" panose="020B0604020202020204" pitchFamily="34" charset="0"/>
              </a:rPr>
              <a:t>Microsite administrators will see an additional menu that allows them to edit the site.</a:t>
            </a:r>
          </a:p>
        </p:txBody>
      </p:sp>
      <p:pic>
        <p:nvPicPr>
          <p:cNvPr id="11" name="Picture 10">
            <a:extLst>
              <a:ext uri="{FF2B5EF4-FFF2-40B4-BE49-F238E27FC236}">
                <a16:creationId xmlns:a16="http://schemas.microsoft.com/office/drawing/2014/main" id="{7475425E-E2CE-FA9B-0840-4740471ECC24}"/>
              </a:ext>
            </a:extLst>
          </p:cNvPr>
          <p:cNvPicPr>
            <a:picLocks noChangeAspect="1"/>
          </p:cNvPicPr>
          <p:nvPr/>
        </p:nvPicPr>
        <p:blipFill>
          <a:blip r:embed="rId4"/>
          <a:stretch>
            <a:fillRect/>
          </a:stretch>
        </p:blipFill>
        <p:spPr>
          <a:xfrm>
            <a:off x="1322653" y="2378851"/>
            <a:ext cx="8803480" cy="2973302"/>
          </a:xfrm>
          <a:prstGeom prst="rect">
            <a:avLst/>
          </a:prstGeom>
        </p:spPr>
      </p:pic>
      <p:sp>
        <p:nvSpPr>
          <p:cNvPr id="3" name="Arrow: Up 2">
            <a:extLst>
              <a:ext uri="{FF2B5EF4-FFF2-40B4-BE49-F238E27FC236}">
                <a16:creationId xmlns:a16="http://schemas.microsoft.com/office/drawing/2014/main" id="{2C0CD72A-05FB-A51A-A0BC-1BD92C34A3FE}"/>
              </a:ext>
            </a:extLst>
          </p:cNvPr>
          <p:cNvSpPr/>
          <p:nvPr/>
        </p:nvSpPr>
        <p:spPr>
          <a:xfrm rot="20389642">
            <a:off x="8110847" y="3376297"/>
            <a:ext cx="484632" cy="978408"/>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762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B7D10-F5DB-321D-F447-26D5DC0CB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1E27F7-9BD6-BA38-71C7-97FB63197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5CEA4B-F654-5BAF-1A3F-747564748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3434B6E-6E51-A108-0495-30C11A9D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plash of colors on a white surface">
            <a:extLst>
              <a:ext uri="{FF2B5EF4-FFF2-40B4-BE49-F238E27FC236}">
                <a16:creationId xmlns:a16="http://schemas.microsoft.com/office/drawing/2014/main" id="{74A746AC-9753-897B-2CB2-ECAC6BE0A112}"/>
              </a:ext>
            </a:extLst>
          </p:cNvPr>
          <p:cNvPicPr>
            <a:picLocks noChangeAspect="1"/>
          </p:cNvPicPr>
          <p:nvPr/>
        </p:nvPicPr>
        <p:blipFill>
          <a:blip r:embed="rId3">
            <a:alphaModFix amt="20000"/>
          </a:blip>
          <a:srcRect t="2388" r="-1" b="22592"/>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038F9019-DB9C-CF9B-EF56-93A40816C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856BE-6F24-DB53-451D-E7A4E54A251D}"/>
              </a:ext>
            </a:extLst>
          </p:cNvPr>
          <p:cNvSpPr txBox="1"/>
          <p:nvPr/>
        </p:nvSpPr>
        <p:spPr>
          <a:xfrm>
            <a:off x="390997" y="582729"/>
            <a:ext cx="9328735" cy="523220"/>
          </a:xfrm>
          <a:prstGeom prst="rect">
            <a:avLst/>
          </a:prstGeom>
          <a:noFill/>
        </p:spPr>
        <p:txBody>
          <a:bodyPr wrap="square" rtlCol="0">
            <a:spAutoFit/>
          </a:bodyPr>
          <a:lstStyle/>
          <a:p>
            <a:r>
              <a:rPr lang="en-US" sz="2800" dirty="0">
                <a:latin typeface="Arial Black" panose="020B0A04020102020204" pitchFamily="34" charset="0"/>
              </a:rPr>
              <a:t>NARFE-hosted Microsite: Dashboard Menu</a:t>
            </a:r>
          </a:p>
        </p:txBody>
      </p:sp>
      <p:pic>
        <p:nvPicPr>
          <p:cNvPr id="13" name="Picture 12">
            <a:extLst>
              <a:ext uri="{FF2B5EF4-FFF2-40B4-BE49-F238E27FC236}">
                <a16:creationId xmlns:a16="http://schemas.microsoft.com/office/drawing/2014/main" id="{B7A7E5C0-5A0C-83BF-2848-0B555DFE8F09}"/>
              </a:ext>
            </a:extLst>
          </p:cNvPr>
          <p:cNvPicPr>
            <a:picLocks noChangeAspect="1"/>
          </p:cNvPicPr>
          <p:nvPr/>
        </p:nvPicPr>
        <p:blipFill>
          <a:blip r:embed="rId4"/>
          <a:stretch>
            <a:fillRect/>
          </a:stretch>
        </p:blipFill>
        <p:spPr>
          <a:xfrm>
            <a:off x="225701" y="1750224"/>
            <a:ext cx="8380890" cy="4947693"/>
          </a:xfrm>
          <a:prstGeom prst="rect">
            <a:avLst/>
          </a:prstGeom>
        </p:spPr>
      </p:pic>
      <p:sp>
        <p:nvSpPr>
          <p:cNvPr id="2" name="TextBox 1">
            <a:extLst>
              <a:ext uri="{FF2B5EF4-FFF2-40B4-BE49-F238E27FC236}">
                <a16:creationId xmlns:a16="http://schemas.microsoft.com/office/drawing/2014/main" id="{CB5C2CDB-0FDE-1FC8-945D-B2859E13AA66}"/>
              </a:ext>
            </a:extLst>
          </p:cNvPr>
          <p:cNvSpPr txBox="1"/>
          <p:nvPr/>
        </p:nvSpPr>
        <p:spPr>
          <a:xfrm>
            <a:off x="8832272" y="1384905"/>
            <a:ext cx="2510591" cy="2554545"/>
          </a:xfrm>
          <a:prstGeom prst="rect">
            <a:avLst/>
          </a:prstGeom>
          <a:noFill/>
        </p:spPr>
        <p:txBody>
          <a:bodyPr wrap="square" rtlCol="0">
            <a:spAutoFit/>
          </a:bodyPr>
          <a:lstStyle/>
          <a:p>
            <a:r>
              <a:rPr lang="en-US" sz="1600" b="1" dirty="0">
                <a:latin typeface="Arial Black" panose="020B0A04020102020204" pitchFamily="34" charset="0"/>
                <a:cs typeface="Arial" panose="020B0604020202020204" pitchFamily="34" charset="0"/>
              </a:rPr>
              <a:t>I know it looks complicated, but, once you know what you need and where to find it, it’s really simple. Most of this you will not use. If you run into a problem, just ask for help.</a:t>
            </a:r>
          </a:p>
        </p:txBody>
      </p:sp>
    </p:spTree>
    <p:extLst>
      <p:ext uri="{BB962C8B-B14F-4D97-AF65-F5344CB8AC3E}">
        <p14:creationId xmlns:p14="http://schemas.microsoft.com/office/powerpoint/2010/main" val="2366081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4882</TotalTime>
  <Words>1735</Words>
  <Application>Microsoft Office PowerPoint</Application>
  <PresentationFormat>Widescreen</PresentationFormat>
  <Paragraphs>125</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Aptos (B0dy)</vt:lpstr>
      <vt:lpstr>Aptos (Body)</vt:lpstr>
      <vt:lpstr>Aptos Display</vt:lpstr>
      <vt:lpstr>Aptos(Body)</vt: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Linda Wallers</dc:creator>
  <cp:lastModifiedBy>Linda Wallers</cp:lastModifiedBy>
  <cp:revision>10</cp:revision>
  <dcterms:created xsi:type="dcterms:W3CDTF">2024-10-08T19:03:05Z</dcterms:created>
  <dcterms:modified xsi:type="dcterms:W3CDTF">2024-10-18T23:27:31Z</dcterms:modified>
</cp:coreProperties>
</file>