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25"/>
  </p:notesMasterIdLst>
  <p:sldIdLst>
    <p:sldId id="256" r:id="rId2"/>
    <p:sldId id="257" r:id="rId3"/>
    <p:sldId id="261" r:id="rId4"/>
    <p:sldId id="276" r:id="rId5"/>
    <p:sldId id="258" r:id="rId6"/>
    <p:sldId id="259" r:id="rId7"/>
    <p:sldId id="260" r:id="rId8"/>
    <p:sldId id="262" r:id="rId9"/>
    <p:sldId id="263" r:id="rId10"/>
    <p:sldId id="264" r:id="rId11"/>
    <p:sldId id="265" r:id="rId12"/>
    <p:sldId id="266" r:id="rId13"/>
    <p:sldId id="269" r:id="rId14"/>
    <p:sldId id="270" r:id="rId15"/>
    <p:sldId id="279" r:id="rId16"/>
    <p:sldId id="271" r:id="rId17"/>
    <p:sldId id="272" r:id="rId18"/>
    <p:sldId id="273" r:id="rId19"/>
    <p:sldId id="274" r:id="rId20"/>
    <p:sldId id="275" r:id="rId21"/>
    <p:sldId id="277"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88862" autoAdjust="0"/>
  </p:normalViewPr>
  <p:slideViewPr>
    <p:cSldViewPr snapToGrid="0" showGuides="1">
      <p:cViewPr varScale="1">
        <p:scale>
          <a:sx n="84" d="100"/>
          <a:sy n="84"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8CC82-19AD-4261-A06D-D26755B4892C}"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A1FEA-9A1A-40C8-9DEC-8C246B5367D8}" type="slidenum">
              <a:rPr lang="en-US" smtClean="0"/>
              <a:t>‹#›</a:t>
            </a:fld>
            <a:endParaRPr lang="en-US"/>
          </a:p>
        </p:txBody>
      </p:sp>
    </p:spTree>
    <p:extLst>
      <p:ext uri="{BB962C8B-B14F-4D97-AF65-F5344CB8AC3E}">
        <p14:creationId xmlns:p14="http://schemas.microsoft.com/office/powerpoint/2010/main" val="330995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memberrecords@narf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Welcome to the new NARFE web site. Let’s look around. </a:t>
            </a:r>
            <a:endParaRPr lang="en-US" dirty="0"/>
          </a:p>
        </p:txBody>
      </p:sp>
      <p:sp>
        <p:nvSpPr>
          <p:cNvPr id="4" name="Slide Number Placeholder 3"/>
          <p:cNvSpPr>
            <a:spLocks noGrp="1"/>
          </p:cNvSpPr>
          <p:nvPr>
            <p:ph type="sldNum" sz="quarter" idx="5"/>
          </p:nvPr>
        </p:nvSpPr>
        <p:spPr/>
        <p:txBody>
          <a:bodyPr/>
          <a:lstStyle/>
          <a:p>
            <a:fld id="{00EA1FEA-9A1A-40C8-9DEC-8C246B5367D8}" type="slidenum">
              <a:rPr lang="en-US" smtClean="0"/>
              <a:t>1</a:t>
            </a:fld>
            <a:endParaRPr lang="en-US"/>
          </a:p>
        </p:txBody>
      </p:sp>
    </p:spTree>
    <p:extLst>
      <p:ext uri="{BB962C8B-B14F-4D97-AF65-F5344CB8AC3E}">
        <p14:creationId xmlns:p14="http://schemas.microsoft.com/office/powerpoint/2010/main" val="2277553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NARFE EVENTS</a:t>
            </a:r>
            <a:r>
              <a:rPr lang="en-US" sz="1400" dirty="0">
                <a:solidFill>
                  <a:srgbClr val="000000"/>
                </a:solidFill>
                <a:effectLst/>
                <a:highlight>
                  <a:srgbClr val="FFFFFF"/>
                </a:highlight>
                <a:latin typeface="+mn-lt"/>
                <a:ea typeface="Calibri" panose="020F0502020204030204" pitchFamily="34" charset="0"/>
              </a:rPr>
              <a:t> provides a list</a:t>
            </a:r>
            <a:r>
              <a:rPr lang="en-US" sz="1400" b="1" dirty="0">
                <a:solidFill>
                  <a:srgbClr val="000000"/>
                </a:solidFill>
                <a:effectLst/>
                <a:highlight>
                  <a:srgbClr val="FFFFFF"/>
                </a:highlight>
                <a:latin typeface="+mn-lt"/>
                <a:ea typeface="Calibri" panose="020F0502020204030204" pitchFamily="34" charset="0"/>
              </a:rPr>
              <a:t> </a:t>
            </a:r>
            <a:r>
              <a:rPr lang="en-US" sz="1400" dirty="0">
                <a:solidFill>
                  <a:srgbClr val="000000"/>
                </a:solidFill>
                <a:effectLst/>
                <a:highlight>
                  <a:srgbClr val="FFFFFF"/>
                </a:highlight>
                <a:latin typeface="+mn-lt"/>
                <a:ea typeface="Calibri" panose="020F0502020204030204" pitchFamily="34" charset="0"/>
              </a:rPr>
              <a:t>of events at both the national and local level that provide valuable training and information designed for both active and retired federal employees. These events offer a diverse look at timely issues facing the federal community with innovative educational sessions, engaging keynote speakers, opportunities to connect with other federal employees and much more. Whether at a national conference or at regional and federation events closer to home, members will find valuable information and guidance, on these pages, to protect and maximize your federal benefits.</a:t>
            </a:r>
            <a:r>
              <a:rPr lang="en-US" sz="1400" dirty="0">
                <a:effectLst/>
                <a:latin typeface="+mn-lt"/>
                <a:ea typeface="Calibri" panose="020F0502020204030204" pitchFamily="34" charset="0"/>
              </a:rPr>
              <a:t> </a:t>
            </a:r>
          </a:p>
          <a:p>
            <a:pPr marL="0" marR="0">
              <a:lnSpc>
                <a:spcPct val="107000"/>
              </a:lnSpc>
              <a:spcBef>
                <a:spcPts val="0"/>
              </a:spcBef>
              <a:spcAft>
                <a:spcPts val="0"/>
              </a:spcAft>
            </a:pPr>
            <a:r>
              <a:rPr lang="en-US" sz="1400" dirty="0">
                <a:effectLst/>
                <a:latin typeface="+mn-lt"/>
                <a:ea typeface="Calibri" panose="020F0502020204030204" pitchFamily="34" charset="0"/>
              </a:rPr>
              <a:t> </a:t>
            </a:r>
          </a:p>
          <a:p>
            <a:pPr marL="0" marR="0">
              <a:lnSpc>
                <a:spcPct val="107000"/>
              </a:lnSpc>
              <a:spcBef>
                <a:spcPts val="0"/>
              </a:spcBef>
              <a:spcAft>
                <a:spcPts val="0"/>
              </a:spcAft>
            </a:pPr>
            <a:r>
              <a:rPr lang="en-US" sz="1400" dirty="0">
                <a:effectLst/>
                <a:latin typeface="+mn-lt"/>
                <a:ea typeface="Calibri" panose="020F0502020204030204" pitchFamily="34" charset="0"/>
              </a:rPr>
              <a:t> </a:t>
            </a:r>
          </a:p>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NARFE Media and Communications</a:t>
            </a:r>
            <a:r>
              <a:rPr lang="en-US" sz="1400" dirty="0">
                <a:solidFill>
                  <a:srgbClr val="000000"/>
                </a:solidFill>
                <a:effectLst/>
                <a:highlight>
                  <a:srgbClr val="FFFFFF"/>
                </a:highlight>
                <a:latin typeface="+mn-lt"/>
                <a:ea typeface="Calibri" panose="020F0502020204030204" pitchFamily="34" charset="0"/>
              </a:rPr>
              <a:t> lists links to the NARFE magazine, NewsLine, and Daily News Clips so members can stay on top of their favorite topics.</a:t>
            </a:r>
          </a:p>
          <a:p>
            <a:pPr marL="0" marR="0">
              <a:lnSpc>
                <a:spcPct val="107000"/>
              </a:lnSpc>
              <a:spcBef>
                <a:spcPts val="0"/>
              </a:spcBef>
              <a:spcAft>
                <a:spcPts val="800"/>
              </a:spcAft>
            </a:pPr>
            <a:endParaRPr lang="en-US" sz="1400"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Media Statements from NARFE</a:t>
            </a:r>
            <a:r>
              <a:rPr lang="en-US" sz="1400" dirty="0">
                <a:solidFill>
                  <a:srgbClr val="000000"/>
                </a:solidFill>
                <a:effectLst/>
                <a:highlight>
                  <a:srgbClr val="FFFFFF"/>
                </a:highlight>
                <a:latin typeface="+mn-lt"/>
                <a:ea typeface="Calibri" panose="020F0502020204030204" pitchFamily="34" charset="0"/>
              </a:rPr>
              <a:t> links to NARFE press releases on various issues of federal employee and retiree concern.</a:t>
            </a:r>
          </a:p>
          <a:p>
            <a:pPr marL="0" marR="0">
              <a:lnSpc>
                <a:spcPct val="107000"/>
              </a:lnSpc>
              <a:spcBef>
                <a:spcPts val="0"/>
              </a:spcBef>
              <a:spcAft>
                <a:spcPts val="800"/>
              </a:spcAft>
            </a:pPr>
            <a:endParaRPr lang="en-US" sz="1400"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All News from NARFE</a:t>
            </a:r>
            <a:r>
              <a:rPr lang="en-US" sz="1400" dirty="0">
                <a:solidFill>
                  <a:srgbClr val="000000"/>
                </a:solidFill>
                <a:effectLst/>
                <a:highlight>
                  <a:srgbClr val="FFFFFF"/>
                </a:highlight>
                <a:latin typeface="+mn-lt"/>
                <a:ea typeface="Calibri" panose="020F0502020204030204" pitchFamily="34" charset="0"/>
              </a:rPr>
              <a:t> links to important and interesting articles from various NARFE departments and from the magazine. These are the kinds of articles that used to be on the front page of the old NARFE website.</a:t>
            </a:r>
            <a:endParaRPr lang="en-US" sz="1400" dirty="0">
              <a:effectLst/>
              <a:latin typeface="+mn-lt"/>
              <a:ea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10</a:t>
            </a:fld>
            <a:endParaRPr lang="en-US"/>
          </a:p>
        </p:txBody>
      </p:sp>
    </p:spTree>
    <p:extLst>
      <p:ext uri="{BB962C8B-B14F-4D97-AF65-F5344CB8AC3E}">
        <p14:creationId xmlns:p14="http://schemas.microsoft.com/office/powerpoint/2010/main" val="207113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About NARFE</a:t>
            </a:r>
            <a:r>
              <a:rPr lang="en-US" sz="1400" dirty="0">
                <a:solidFill>
                  <a:srgbClr val="000000"/>
                </a:solidFill>
                <a:effectLst/>
                <a:highlight>
                  <a:srgbClr val="FFFFFF"/>
                </a:highlight>
                <a:latin typeface="+mn-lt"/>
                <a:ea typeface="Calibri" panose="020F0502020204030204" pitchFamily="34" charset="0"/>
              </a:rPr>
              <a:t> tells the story of how the National Active and Retired Federal Employees Association came to be, describes what it does (acts as your information resource, your legislative voice, and your association), and </a:t>
            </a:r>
            <a:r>
              <a:rPr lang="en-US" sz="1400" dirty="0">
                <a:effectLst/>
                <a:highlight>
                  <a:srgbClr val="FFFFFF"/>
                </a:highlight>
                <a:latin typeface="+mn-lt"/>
                <a:ea typeface="Calibri" panose="020F0502020204030204" pitchFamily="34" charset="0"/>
              </a:rPr>
              <a:t>defines the </a:t>
            </a:r>
            <a:r>
              <a:rPr lang="en-US" sz="1400" b="1" dirty="0">
                <a:effectLst/>
                <a:highlight>
                  <a:srgbClr val="FFFFFF"/>
                </a:highlight>
                <a:latin typeface="+mn-lt"/>
                <a:ea typeface="Calibri" panose="020F0502020204030204" pitchFamily="34" charset="0"/>
              </a:rPr>
              <a:t>NARFE</a:t>
            </a:r>
            <a:r>
              <a:rPr lang="en-US" sz="1400" dirty="0">
                <a:solidFill>
                  <a:srgbClr val="000000"/>
                </a:solidFill>
                <a:effectLst/>
                <a:highlight>
                  <a:srgbClr val="FFFFFF"/>
                </a:highlight>
                <a:latin typeface="+mn-lt"/>
                <a:ea typeface="Calibri" panose="020F0502020204030204" pitchFamily="34" charset="0"/>
              </a:rPr>
              <a:t> </a:t>
            </a:r>
            <a:r>
              <a:rPr lang="en-US" sz="1400" b="1" dirty="0">
                <a:solidFill>
                  <a:srgbClr val="000000"/>
                </a:solidFill>
                <a:effectLst/>
                <a:highlight>
                  <a:srgbClr val="FFFFFF"/>
                </a:highlight>
                <a:latin typeface="+mn-lt"/>
                <a:ea typeface="Calibri" panose="020F0502020204030204" pitchFamily="34" charset="0"/>
              </a:rPr>
              <a:t>Mission </a:t>
            </a:r>
            <a:r>
              <a:rPr lang="en-US" sz="1400" b="1" dirty="0">
                <a:effectLst/>
                <a:highlight>
                  <a:srgbClr val="FFFFFF"/>
                </a:highlight>
                <a:latin typeface="+mn-lt"/>
                <a:ea typeface="Calibri" panose="020F0502020204030204" pitchFamily="34" charset="0"/>
              </a:rPr>
              <a:t>Statement</a:t>
            </a:r>
            <a:r>
              <a:rPr lang="en-US" sz="1400"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dirty="0">
                <a:effectLst/>
                <a:latin typeface="+mn-lt"/>
                <a:ea typeface="Calibri" panose="020F0502020204030204" pitchFamily="34" charset="0"/>
              </a:rPr>
              <a:t> </a:t>
            </a:r>
          </a:p>
          <a:p>
            <a:pPr marL="342900" marR="0" lvl="0" indent="-342900">
              <a:lnSpc>
                <a:spcPct val="107000"/>
              </a:lnSpc>
              <a:spcBef>
                <a:spcPts val="0"/>
              </a:spcBef>
              <a:spcAft>
                <a:spcPts val="0"/>
              </a:spcAft>
              <a:buSzPts val="1000"/>
              <a:buFont typeface="Arial" panose="020B0604020202020204" pitchFamily="34" charset="0"/>
              <a:buChar char="●"/>
            </a:pPr>
            <a:r>
              <a:rPr lang="en-US" sz="1400" dirty="0">
                <a:solidFill>
                  <a:srgbClr val="000000"/>
                </a:solidFill>
                <a:effectLst/>
                <a:latin typeface="+mn-lt"/>
              </a:rPr>
              <a:t>To support legislation beneficial to current and potential federal annuitants and to oppose legislation contrary to their interests.</a:t>
            </a:r>
            <a:r>
              <a:rPr lang="en-US" sz="1400" dirty="0">
                <a:effectLst/>
                <a:latin typeface="+mn-lt"/>
              </a:rPr>
              <a:t> </a:t>
            </a:r>
          </a:p>
          <a:p>
            <a:pPr marL="342900" marR="0" lvl="0" indent="-342900">
              <a:lnSpc>
                <a:spcPct val="107000"/>
              </a:lnSpc>
              <a:spcBef>
                <a:spcPts val="0"/>
              </a:spcBef>
              <a:spcAft>
                <a:spcPts val="0"/>
              </a:spcAft>
              <a:buSzPts val="1000"/>
              <a:buFont typeface="Arial" panose="020B0604020202020204" pitchFamily="34" charset="0"/>
              <a:buChar char="●"/>
            </a:pPr>
            <a:r>
              <a:rPr lang="en-US" sz="1400" dirty="0">
                <a:solidFill>
                  <a:srgbClr val="000000"/>
                </a:solidFill>
                <a:effectLst/>
                <a:latin typeface="+mn-lt"/>
                <a:ea typeface="Noto Sans Symbols"/>
                <a:cs typeface="Noto Sans Symbols"/>
              </a:rPr>
              <a:t>To promote the general welfare of current and potential federal annuitants by advising them with respect to their rights under retirement laws and regulations.</a:t>
            </a:r>
            <a:endParaRPr lang="en-US" sz="1400" dirty="0">
              <a:effectLst/>
              <a:latin typeface="+mn-lt"/>
              <a:ea typeface="Noto Sans Symbols"/>
              <a:cs typeface="Noto Sans Symbols"/>
            </a:endParaRPr>
          </a:p>
          <a:p>
            <a:pPr marL="342900" marR="0" lvl="0" indent="-342900">
              <a:lnSpc>
                <a:spcPct val="107000"/>
              </a:lnSpc>
              <a:spcBef>
                <a:spcPts val="0"/>
              </a:spcBef>
              <a:spcAft>
                <a:spcPts val="1400"/>
              </a:spcAft>
              <a:buSzPts val="1000"/>
              <a:buFont typeface="Arial" panose="020B0604020202020204" pitchFamily="34" charset="0"/>
              <a:buChar char="●"/>
            </a:pPr>
            <a:r>
              <a:rPr lang="en-US" sz="1400" dirty="0">
                <a:solidFill>
                  <a:srgbClr val="000000"/>
                </a:solidFill>
                <a:effectLst/>
                <a:latin typeface="+mn-lt"/>
                <a:ea typeface="Noto Sans Symbols"/>
                <a:cs typeface="Noto Sans Symbols"/>
              </a:rPr>
              <a:t>To cooperate with other organizations and associations in furtherance of these objectives.</a:t>
            </a:r>
          </a:p>
          <a:p>
            <a:pPr marL="342900" marR="0" lvl="0" indent="-342900">
              <a:lnSpc>
                <a:spcPct val="107000"/>
              </a:lnSpc>
              <a:spcBef>
                <a:spcPts val="0"/>
              </a:spcBef>
              <a:spcAft>
                <a:spcPts val="1400"/>
              </a:spcAft>
              <a:buSzPts val="1000"/>
              <a:buFont typeface="Arial" panose="020B0604020202020204" pitchFamily="34" charset="0"/>
              <a:buChar char="●"/>
            </a:pPr>
            <a:endParaRPr lang="en-US" sz="1400" dirty="0">
              <a:effectLst/>
              <a:latin typeface="+mn-lt"/>
              <a:ea typeface="Noto Sans Symbols"/>
              <a:cs typeface="Noto Sans Symbols"/>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About the Federal Community</a:t>
            </a:r>
            <a:r>
              <a:rPr lang="en-US" sz="1400" dirty="0">
                <a:solidFill>
                  <a:srgbClr val="000000"/>
                </a:solidFill>
                <a:effectLst/>
                <a:highlight>
                  <a:srgbClr val="FFFFFF"/>
                </a:highlight>
                <a:latin typeface="+mn-lt"/>
                <a:ea typeface="Calibri" panose="020F0502020204030204" pitchFamily="34" charset="0"/>
              </a:rPr>
              <a:t> is the resource page for an explanation of how large the federal community is and where federal employees and retirees live and work – hint: they don’t all live in the Washington DC area. You can also find information on our nation</a:t>
            </a:r>
            <a:r>
              <a:rPr lang="en-US" sz="1400" dirty="0">
                <a:effectLst/>
                <a:highlight>
                  <a:srgbClr val="FFFFFF"/>
                </a:highlight>
                <a:latin typeface="+mn-lt"/>
                <a:ea typeface="Calibri" panose="020F0502020204030204" pitchFamily="34" charset="0"/>
              </a:rPr>
              <a:t>’</a:t>
            </a:r>
            <a:r>
              <a:rPr lang="en-US" sz="1400" dirty="0">
                <a:solidFill>
                  <a:srgbClr val="000000"/>
                </a:solidFill>
                <a:effectLst/>
                <a:highlight>
                  <a:srgbClr val="FFFFFF"/>
                </a:highlight>
                <a:latin typeface="+mn-lt"/>
                <a:ea typeface="Calibri" panose="020F0502020204030204" pitchFamily="34" charset="0"/>
              </a:rPr>
              <a:t>s veterans – yes, they are federal employees, too.</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NARFE Leadership</a:t>
            </a:r>
            <a:r>
              <a:rPr lang="en-US" sz="1400" dirty="0">
                <a:solidFill>
                  <a:srgbClr val="000000"/>
                </a:solidFill>
                <a:effectLst/>
                <a:highlight>
                  <a:srgbClr val="FFFFFF"/>
                </a:highlight>
                <a:latin typeface="+mn-lt"/>
                <a:ea typeface="Calibri" panose="020F0502020204030204" pitchFamily="34" charset="0"/>
              </a:rPr>
              <a:t> </a:t>
            </a:r>
            <a:r>
              <a:rPr lang="en-US" sz="1400" dirty="0">
                <a:effectLst/>
                <a:highlight>
                  <a:srgbClr val="FFFFFF"/>
                </a:highlight>
                <a:latin typeface="+mn-lt"/>
                <a:ea typeface="Calibri" panose="020F0502020204030204" pitchFamily="34" charset="0"/>
              </a:rPr>
              <a:t>shows</a:t>
            </a:r>
            <a:r>
              <a:rPr lang="en-US" sz="1400" dirty="0">
                <a:solidFill>
                  <a:srgbClr val="000000"/>
                </a:solidFill>
                <a:effectLst/>
                <a:highlight>
                  <a:srgbClr val="FFFFFF"/>
                </a:highlight>
                <a:latin typeface="+mn-lt"/>
                <a:ea typeface="Calibri" panose="020F0502020204030204" pitchFamily="34" charset="0"/>
              </a:rPr>
              <a:t> who’s who on the NARFE Executive Board and the Executive Team, provides an organizational chart, and has links to the minutes of the NEB </a:t>
            </a:r>
            <a:r>
              <a:rPr lang="en-US" sz="1400" dirty="0">
                <a:effectLst/>
                <a:highlight>
                  <a:srgbClr val="FFFFFF"/>
                </a:highlight>
                <a:latin typeface="+mn-lt"/>
                <a:ea typeface="Calibri" panose="020F0502020204030204" pitchFamily="34" charset="0"/>
              </a:rPr>
              <a:t>Meetings.</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Careers</a:t>
            </a:r>
            <a:r>
              <a:rPr lang="en-US" sz="1400" dirty="0">
                <a:solidFill>
                  <a:srgbClr val="000000"/>
                </a:solidFill>
                <a:effectLst/>
                <a:highlight>
                  <a:srgbClr val="FFFFFF"/>
                </a:highlight>
                <a:latin typeface="+mn-lt"/>
                <a:ea typeface="Calibri" panose="020F0502020204030204" pitchFamily="34" charset="0"/>
              </a:rPr>
              <a:t> </a:t>
            </a:r>
            <a:r>
              <a:rPr lang="en-US" sz="1400" dirty="0">
                <a:effectLst/>
                <a:highlight>
                  <a:srgbClr val="FFFFFF"/>
                </a:highlight>
                <a:latin typeface="+mn-lt"/>
                <a:ea typeface="Calibri" panose="020F0502020204030204" pitchFamily="34" charset="0"/>
              </a:rPr>
              <a:t>offer</a:t>
            </a:r>
            <a:r>
              <a:rPr lang="en-US" sz="1400" dirty="0">
                <a:solidFill>
                  <a:srgbClr val="000000"/>
                </a:solidFill>
                <a:effectLst/>
                <a:highlight>
                  <a:srgbClr val="FFFFFF"/>
                </a:highlight>
                <a:latin typeface="+mn-lt"/>
                <a:ea typeface="Calibri" panose="020F0502020204030204" pitchFamily="34" charset="0"/>
              </a:rPr>
              <a:t> young and experienced people a chance to work in a fast-paced and challenging office near Washington DC, and an opportunity to interact with the real people in </a:t>
            </a:r>
            <a:r>
              <a:rPr lang="en-US" sz="1400" dirty="0">
                <a:effectLst/>
                <a:highlight>
                  <a:srgbClr val="FFFFFF"/>
                </a:highlight>
                <a:latin typeface="+mn-lt"/>
                <a:ea typeface="Calibri" panose="020F0502020204030204" pitchFamily="34" charset="0"/>
              </a:rPr>
              <a:t>power</a:t>
            </a:r>
            <a:r>
              <a:rPr lang="en-US" sz="1400" dirty="0">
                <a:solidFill>
                  <a:srgbClr val="000000"/>
                </a:solidFill>
                <a:effectLst/>
                <a:highlight>
                  <a:srgbClr val="FFFFFF"/>
                </a:highlight>
                <a:latin typeface="+mn-lt"/>
                <a:ea typeface="Calibri" panose="020F0502020204030204" pitchFamily="34" charset="0"/>
              </a:rPr>
              <a:t> in government. Heady, yes? Potential applicants can find current open opportunities for career positions and the associated duties, and a contact Human Resources form is available for application.</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ShopNARFE</a:t>
            </a:r>
            <a:r>
              <a:rPr lang="en-US" sz="1400" dirty="0">
                <a:solidFill>
                  <a:srgbClr val="000000"/>
                </a:solidFill>
                <a:effectLst/>
                <a:highlight>
                  <a:srgbClr val="FFFFFF"/>
                </a:highlight>
                <a:latin typeface="+mn-lt"/>
                <a:ea typeface="Calibri" panose="020F0502020204030204" pitchFamily="34" charset="0"/>
              </a:rPr>
              <a:t> has tablecloths, car magnets, pins, badges, shirts/polos/tees, jackets, cups, caps, bumper stickers, Centennial goodies, and more. But you have to be a member to purchase the goods.</a:t>
            </a:r>
            <a:endParaRPr lang="en-US" sz="1400" dirty="0">
              <a:effectLst/>
              <a:latin typeface="+mn-lt"/>
              <a:ea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11</a:t>
            </a:fld>
            <a:endParaRPr lang="en-US"/>
          </a:p>
        </p:txBody>
      </p:sp>
    </p:spTree>
    <p:extLst>
      <p:ext uri="{BB962C8B-B14F-4D97-AF65-F5344CB8AC3E}">
        <p14:creationId xmlns:p14="http://schemas.microsoft.com/office/powerpoint/2010/main" val="227964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Log in to the Member Portal</a:t>
            </a:r>
            <a:r>
              <a:rPr lang="en-US" sz="1400" dirty="0">
                <a:solidFill>
                  <a:srgbClr val="000000"/>
                </a:solidFill>
                <a:effectLst/>
                <a:highlight>
                  <a:srgbClr val="FFFFFF"/>
                </a:highlight>
                <a:latin typeface="+mn-lt"/>
                <a:ea typeface="Calibri" panose="020F0502020204030204" pitchFamily="34" charset="0"/>
              </a:rPr>
              <a:t> takes users to </a:t>
            </a:r>
            <a:r>
              <a:rPr lang="en-US" sz="1400" dirty="0">
                <a:effectLst/>
                <a:highlight>
                  <a:srgbClr val="FFFFFF"/>
                </a:highlight>
                <a:latin typeface="+mn-lt"/>
                <a:ea typeface="Calibri" panose="020F0502020204030204" pitchFamily="34" charset="0"/>
              </a:rPr>
              <a:t>the Welcome page of the Member Portal</a:t>
            </a:r>
            <a:r>
              <a:rPr lang="en-US" sz="1400" dirty="0">
                <a:solidFill>
                  <a:srgbClr val="000000"/>
                </a:solidFill>
                <a:effectLst/>
                <a:highlight>
                  <a:srgbClr val="FFFFFF"/>
                </a:highlight>
                <a:latin typeface="+mn-lt"/>
                <a:ea typeface="Calibri" panose="020F0502020204030204" pitchFamily="34" charset="0"/>
              </a:rPr>
              <a:t>. Here they can choose one of three options.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dirty="0">
                <a:effectLst/>
                <a:latin typeface="+mn-lt"/>
                <a:ea typeface="Calibri" panose="020F0502020204030204" pitchFamily="34" charset="0"/>
              </a:rPr>
              <a:t>  </a:t>
            </a:r>
          </a:p>
          <a:p>
            <a:pPr marL="342900" marR="0" lvl="0" indent="-342900">
              <a:lnSpc>
                <a:spcPct val="107000"/>
              </a:lnSpc>
              <a:spcBef>
                <a:spcPts val="0"/>
              </a:spcBef>
              <a:spcAft>
                <a:spcPts val="0"/>
              </a:spcAft>
              <a:buFont typeface="+mj-lt"/>
              <a:buAutoNum type="arabicPeriod"/>
            </a:pPr>
            <a:r>
              <a:rPr lang="en-US" sz="1400" u="none" strike="noStrike" dirty="0">
                <a:effectLst/>
                <a:highlight>
                  <a:srgbClr val="FFFFFF"/>
                </a:highlight>
                <a:latin typeface="+mn-lt"/>
                <a:ea typeface="Calibri" panose="020F0502020204030204" pitchFamily="34" charset="0"/>
              </a:rPr>
              <a:t>Members</a:t>
            </a:r>
            <a:r>
              <a:rPr lang="en-US" sz="1400" u="none" strike="noStrike" dirty="0">
                <a:solidFill>
                  <a:srgbClr val="000000"/>
                </a:solidFill>
                <a:effectLst/>
                <a:highlight>
                  <a:srgbClr val="FFFFFF"/>
                </a:highlight>
                <a:latin typeface="+mn-lt"/>
                <a:ea typeface="Calibri" panose="020F0502020204030204" pitchFamily="34" charset="0"/>
              </a:rPr>
              <a:t> </a:t>
            </a:r>
            <a:r>
              <a:rPr lang="en-US" sz="1400" u="none" strike="noStrike" dirty="0">
                <a:effectLst/>
                <a:highlight>
                  <a:srgbClr val="FFFFFF"/>
                </a:highlight>
                <a:latin typeface="+mn-lt"/>
                <a:ea typeface="Calibri" panose="020F0502020204030204" pitchFamily="34" charset="0"/>
              </a:rPr>
              <a:t>can </a:t>
            </a:r>
            <a:r>
              <a:rPr lang="en-US" sz="1400" u="none" strike="noStrike" dirty="0">
                <a:solidFill>
                  <a:srgbClr val="000000"/>
                </a:solidFill>
                <a:effectLst/>
                <a:highlight>
                  <a:srgbClr val="FFFFFF"/>
                </a:highlight>
                <a:latin typeface="+mn-lt"/>
                <a:ea typeface="Calibri" panose="020F0502020204030204" pitchFamily="34" charset="0"/>
              </a:rPr>
              <a:t> click the log</a:t>
            </a:r>
            <a:r>
              <a:rPr lang="en-US" sz="1400" u="none" strike="noStrike" dirty="0">
                <a:effectLst/>
                <a:highlight>
                  <a:srgbClr val="FFFFFF"/>
                </a:highlight>
                <a:latin typeface="+mn-lt"/>
                <a:ea typeface="Calibri" panose="020F0502020204030204" pitchFamily="34" charset="0"/>
              </a:rPr>
              <a:t>-</a:t>
            </a:r>
            <a:r>
              <a:rPr lang="en-US" sz="1400" u="none" strike="noStrike" dirty="0">
                <a:solidFill>
                  <a:srgbClr val="000000"/>
                </a:solidFill>
                <a:effectLst/>
                <a:highlight>
                  <a:srgbClr val="FFFFFF"/>
                </a:highlight>
                <a:latin typeface="+mn-lt"/>
                <a:ea typeface="Calibri" panose="020F0502020204030204" pitchFamily="34" charset="0"/>
              </a:rPr>
              <a:t>in b</a:t>
            </a:r>
            <a:r>
              <a:rPr lang="en-US" sz="1400" u="none" strike="noStrike" dirty="0">
                <a:effectLst/>
                <a:highlight>
                  <a:srgbClr val="FFFFFF"/>
                </a:highlight>
                <a:latin typeface="+mn-lt"/>
                <a:ea typeface="Calibri" panose="020F0502020204030204" pitchFamily="34" charset="0"/>
              </a:rPr>
              <a:t>utton</a:t>
            </a:r>
            <a:r>
              <a:rPr lang="en-US" sz="1400" u="none" strike="noStrike" dirty="0">
                <a:solidFill>
                  <a:srgbClr val="000000"/>
                </a:solidFill>
                <a:effectLst/>
                <a:highlight>
                  <a:srgbClr val="FFFFFF"/>
                </a:highlight>
                <a:latin typeface="+mn-lt"/>
                <a:ea typeface="Calibri" panose="020F0502020204030204" pitchFamily="34" charset="0"/>
              </a:rPr>
              <a:t> for member-only access to their </a:t>
            </a:r>
            <a:r>
              <a:rPr lang="en-US" sz="1400" u="none" strike="noStrike" dirty="0">
                <a:effectLst/>
                <a:highlight>
                  <a:srgbClr val="FFFFFF"/>
                </a:highlight>
                <a:latin typeface="+mn-lt"/>
                <a:ea typeface="Calibri" panose="020F0502020204030204" pitchFamily="34" charset="0"/>
              </a:rPr>
              <a:t>account </a:t>
            </a:r>
            <a:r>
              <a:rPr lang="en-US" sz="1400" u="none" strike="noStrike" dirty="0">
                <a:solidFill>
                  <a:srgbClr val="000000"/>
                </a:solidFill>
                <a:effectLst/>
                <a:highlight>
                  <a:srgbClr val="FFFFFF"/>
                </a:highlight>
                <a:latin typeface="+mn-lt"/>
                <a:ea typeface="Calibri" panose="020F0502020204030204" pitchFamily="34" charset="0"/>
              </a:rPr>
              <a:t> information and</a:t>
            </a:r>
            <a:r>
              <a:rPr lang="en-US" sz="1400" u="none" strike="noStrike" dirty="0">
                <a:effectLst/>
                <a:highlight>
                  <a:srgbClr val="FFFFFF"/>
                </a:highlight>
                <a:latin typeface="+mn-lt"/>
                <a:ea typeface="Calibri" panose="020F0502020204030204" pitchFamily="34" charset="0"/>
              </a:rPr>
              <a:t> to </a:t>
            </a:r>
            <a:r>
              <a:rPr lang="en-US" sz="1400" u="none" strike="noStrike" dirty="0">
                <a:solidFill>
                  <a:srgbClr val="000000"/>
                </a:solidFill>
                <a:effectLst/>
                <a:highlight>
                  <a:srgbClr val="FFFFFF"/>
                </a:highlight>
                <a:latin typeface="+mn-lt"/>
                <a:ea typeface="Calibri" panose="020F0502020204030204" pitchFamily="34" charset="0"/>
              </a:rPr>
              <a:t>the Officer Portal (if they are chapter or federation officers)</a:t>
            </a:r>
            <a:r>
              <a:rPr lang="en-US" sz="1400" u="none" strike="noStrike" dirty="0">
                <a:effectLst/>
                <a:highlight>
                  <a:srgbClr val="FFFFFF"/>
                </a:highlight>
                <a:latin typeface="+mn-lt"/>
                <a:ea typeface="Calibri" panose="020F0502020204030204" pitchFamily="34" charset="0"/>
              </a:rPr>
              <a:t> for access to</a:t>
            </a:r>
            <a:r>
              <a:rPr lang="en-US" sz="1400" u="none" strike="noStrike" dirty="0">
                <a:solidFill>
                  <a:srgbClr val="000000"/>
                </a:solidFill>
                <a:effectLst/>
                <a:highlight>
                  <a:srgbClr val="FFFFFF"/>
                </a:highlight>
                <a:latin typeface="+mn-lt"/>
                <a:ea typeface="Calibri" panose="020F0502020204030204" pitchFamily="34" charset="0"/>
              </a:rPr>
              <a:t> the NARFE Association Management System (AMS) database. </a:t>
            </a:r>
            <a:r>
              <a:rPr lang="en-US" sz="1400" u="none" strike="noStrike" dirty="0">
                <a:effectLst/>
                <a:highlight>
                  <a:srgbClr val="FFFFFF"/>
                </a:highlight>
                <a:latin typeface="+mn-lt"/>
                <a:ea typeface="Calibri" panose="020F0502020204030204" pitchFamily="34" charset="0"/>
              </a:rPr>
              <a:t>SUGGESTION: Use the tiny “Log-In'' button on the top right rather than the Sign-In button in the center. You must then select ”Member” (rather than “Not a member”). </a:t>
            </a:r>
            <a:r>
              <a:rPr lang="en-US" sz="1400" u="none" strike="noStrike" dirty="0">
                <a:solidFill>
                  <a:srgbClr val="000000"/>
                </a:solidFill>
                <a:effectLst/>
                <a:highlight>
                  <a:srgbClr val="FFFFFF"/>
                </a:highlight>
                <a:latin typeface="+mn-lt"/>
                <a:ea typeface="Calibri" panose="020F0502020204030204" pitchFamily="34" charset="0"/>
              </a:rPr>
              <a:t> This </a:t>
            </a:r>
            <a:r>
              <a:rPr lang="en-US" sz="1400" u="none" strike="noStrike" dirty="0">
                <a:effectLst/>
                <a:highlight>
                  <a:srgbClr val="FFFFFF"/>
                </a:highlight>
                <a:latin typeface="+mn-lt"/>
                <a:ea typeface="Calibri" panose="020F0502020204030204" pitchFamily="34" charset="0"/>
              </a:rPr>
              <a:t>method is preferable to using the “Sign-IN'' button in the center of the page, which leads to a confusing page with a Member Sign-in on the left, and an account creation form on the right. Some members have mistakenly created a “new” account. CAB members have recommended that this page be removed. </a:t>
            </a:r>
            <a:r>
              <a:rPr lang="en-US" sz="1400" u="none" strike="noStrike" dirty="0">
                <a:solidFill>
                  <a:srgbClr val="000000"/>
                </a:solidFill>
                <a:effectLst/>
                <a:highlight>
                  <a:srgbClr val="FFFFFF"/>
                </a:highlight>
                <a:latin typeface="+mn-lt"/>
                <a:ea typeface="Calibri" panose="020F0502020204030204" pitchFamily="34" charset="0"/>
              </a:rPr>
              <a:t> </a:t>
            </a:r>
            <a:endParaRPr lang="en-US" sz="1400" u="none" strike="noStrike" dirty="0">
              <a:effectLst/>
              <a:latin typeface="+mn-l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400" u="none" strike="noStrike" dirty="0">
                <a:effectLst/>
                <a:highlight>
                  <a:srgbClr val="FFFFFF"/>
                </a:highlight>
                <a:latin typeface="+mn-lt"/>
                <a:ea typeface="Calibri" panose="020F0502020204030204" pitchFamily="34" charset="0"/>
              </a:rPr>
              <a:t>Non-members can click either “Register” or “JOIN” to create a NARFE membership account. </a:t>
            </a:r>
            <a:endParaRPr lang="en-US" sz="1400" u="none" strike="noStrike" dirty="0">
              <a:effectLst/>
              <a:latin typeface="+mn-lt"/>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1400" u="none" strike="noStrike" dirty="0">
                <a:solidFill>
                  <a:srgbClr val="000000"/>
                </a:solidFill>
                <a:effectLst/>
                <a:highlight>
                  <a:srgbClr val="FFFFFF"/>
                </a:highlight>
                <a:latin typeface="+mn-lt"/>
                <a:ea typeface="Calibri" panose="020F0502020204030204" pitchFamily="34" charset="0"/>
              </a:rPr>
              <a:t>Members and non-members alike can access the </a:t>
            </a:r>
            <a:r>
              <a:rPr lang="en-US" sz="1400" b="1" u="none" strike="noStrike" dirty="0">
                <a:solidFill>
                  <a:srgbClr val="000000"/>
                </a:solidFill>
                <a:effectLst/>
                <a:highlight>
                  <a:srgbClr val="FFFFFF"/>
                </a:highlight>
                <a:latin typeface="+mn-lt"/>
                <a:ea typeface="Calibri" panose="020F0502020204030204" pitchFamily="34" charset="0"/>
              </a:rPr>
              <a:t>Support NARFE</a:t>
            </a:r>
            <a:r>
              <a:rPr lang="en-US" sz="1400" u="none" strike="noStrike" dirty="0">
                <a:solidFill>
                  <a:srgbClr val="000000"/>
                </a:solidFill>
                <a:effectLst/>
                <a:highlight>
                  <a:srgbClr val="FFFFFF"/>
                </a:highlight>
                <a:latin typeface="+mn-lt"/>
                <a:ea typeface="Calibri" panose="020F0502020204030204" pitchFamily="34" charset="0"/>
              </a:rPr>
              <a:t> page where they can contribute to NARFE PAC. </a:t>
            </a:r>
            <a:br>
              <a:rPr lang="en-US" sz="1400" u="none" strike="noStrike" dirty="0">
                <a:solidFill>
                  <a:srgbClr val="000000"/>
                </a:solidFill>
                <a:effectLst/>
                <a:highlight>
                  <a:srgbClr val="FFFFFF"/>
                </a:highlight>
                <a:latin typeface="+mn-lt"/>
                <a:ea typeface="Calibri" panose="020F0502020204030204" pitchFamily="34" charset="0"/>
              </a:rPr>
            </a:br>
            <a:endParaRPr lang="en-US" sz="1400" u="none" strike="noStrike" dirty="0">
              <a:effectLst/>
              <a:latin typeface="+mn-lt"/>
              <a:ea typeface="Calibri" panose="020F0502020204030204" pitchFamily="34" charset="0"/>
            </a:endParaRPr>
          </a:p>
          <a:p>
            <a:pPr marL="0" marR="0">
              <a:lnSpc>
                <a:spcPct val="107000"/>
              </a:lnSpc>
              <a:spcBef>
                <a:spcPts val="0"/>
              </a:spcBef>
              <a:spcAft>
                <a:spcPts val="0"/>
              </a:spcAft>
            </a:pPr>
            <a:r>
              <a:rPr lang="en-US" sz="1400" dirty="0">
                <a:effectLst/>
                <a:highlight>
                  <a:srgbClr val="FFFFFF"/>
                </a:highlight>
                <a:latin typeface="+mn-lt"/>
                <a:ea typeface="Calibri" panose="020F0502020204030204" pitchFamily="34" charset="0"/>
              </a:rPr>
              <a:t>Additional tutorials for</a:t>
            </a:r>
            <a:r>
              <a:rPr lang="en-US" sz="1400" dirty="0">
                <a:solidFill>
                  <a:srgbClr val="000000"/>
                </a:solidFill>
                <a:effectLst/>
                <a:highlight>
                  <a:srgbClr val="FFFFFF"/>
                </a:highlight>
                <a:latin typeface="+mn-lt"/>
                <a:ea typeface="Calibri" panose="020F0502020204030204" pitchFamily="34" charset="0"/>
              </a:rPr>
              <a:t> functions on the Member and Officer Portals are available from the CAB web page. Contact your chapter or federation officers for more information or contact your CAB representative for help.</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none" strike="noStrike"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Renew Your Membership</a:t>
            </a:r>
            <a:r>
              <a:rPr lang="en-US" sz="1400" dirty="0">
                <a:solidFill>
                  <a:srgbClr val="000000"/>
                </a:solidFill>
                <a:effectLst/>
                <a:highlight>
                  <a:srgbClr val="FFFFFF"/>
                </a:highlight>
                <a:latin typeface="+mn-lt"/>
                <a:ea typeface="Calibri" panose="020F0502020204030204" pitchFamily="34" charset="0"/>
              </a:rPr>
              <a:t> </a:t>
            </a:r>
            <a:r>
              <a:rPr lang="en-US" sz="1400" dirty="0">
                <a:effectLst/>
                <a:highlight>
                  <a:srgbClr val="FFFFFF"/>
                </a:highlight>
                <a:latin typeface="+mn-lt"/>
                <a:ea typeface="Calibri" panose="020F0502020204030204" pitchFamily="34" charset="0"/>
              </a:rPr>
              <a:t>provides </a:t>
            </a:r>
            <a:r>
              <a:rPr lang="en-US" sz="1400" dirty="0">
                <a:solidFill>
                  <a:srgbClr val="000000"/>
                </a:solidFill>
                <a:effectLst/>
                <a:highlight>
                  <a:srgbClr val="FFFFFF"/>
                </a:highlight>
                <a:latin typeface="+mn-lt"/>
                <a:ea typeface="Calibri" panose="020F0502020204030204" pitchFamily="34" charset="0"/>
              </a:rPr>
              <a:t> log in access to your profile. </a:t>
            </a:r>
            <a:r>
              <a:rPr lang="en-US" sz="1400" dirty="0">
                <a:effectLst/>
                <a:highlight>
                  <a:srgbClr val="FFFFFF"/>
                </a:highlight>
                <a:latin typeface="+mn-lt"/>
                <a:ea typeface="Calibri" panose="020F0502020204030204" pitchFamily="34" charset="0"/>
              </a:rPr>
              <a:t>Here</a:t>
            </a:r>
            <a:r>
              <a:rPr lang="en-US" sz="1400" dirty="0">
                <a:solidFill>
                  <a:srgbClr val="000000"/>
                </a:solidFill>
                <a:effectLst/>
                <a:highlight>
                  <a:srgbClr val="FFFFFF"/>
                </a:highlight>
                <a:latin typeface="+mn-lt"/>
                <a:ea typeface="Calibri" panose="020F0502020204030204" pitchFamily="34" charset="0"/>
              </a:rPr>
              <a:t> you can update your profile (your contact information or your membership type),, view registrations for events (such as webinars), view or pay invoices, or modify y</a:t>
            </a:r>
            <a:r>
              <a:rPr lang="en-US" sz="1400" dirty="0">
                <a:effectLst/>
                <a:highlight>
                  <a:srgbClr val="FFFFFF"/>
                </a:highlight>
                <a:latin typeface="+mn-lt"/>
                <a:ea typeface="Calibri" panose="020F0502020204030204" pitchFamily="34" charset="0"/>
              </a:rPr>
              <a:t>our settings (change your password or your username)</a:t>
            </a:r>
            <a:r>
              <a:rPr lang="en-US" sz="1400" dirty="0">
                <a:solidFill>
                  <a:srgbClr val="000000"/>
                </a:solidFill>
                <a:effectLst/>
                <a:highlight>
                  <a:srgbClr val="FFFFFF"/>
                </a:highlight>
                <a:latin typeface="+mn-lt"/>
                <a:ea typeface="Calibri" panose="020F0502020204030204" pitchFamily="34" charset="0"/>
              </a:rPr>
              <a:t>. See </a:t>
            </a:r>
            <a:r>
              <a:rPr lang="en-US" sz="1400" dirty="0">
                <a:effectLst/>
                <a:highlight>
                  <a:srgbClr val="FFFFFF"/>
                </a:highlight>
                <a:latin typeface="+mn-lt"/>
                <a:ea typeface="Calibri" panose="020F0502020204030204" pitchFamily="34" charset="0"/>
              </a:rPr>
              <a:t>“Keeping Your Membership Data Current” tutorial for further assistance.</a:t>
            </a:r>
            <a:endParaRPr lang="en-US" sz="1400" dirty="0">
              <a:effectLst/>
              <a:latin typeface="+mn-lt"/>
              <a:ea typeface="Calibri" panose="020F0502020204030204" pitchFamily="34" charset="0"/>
            </a:endParaRPr>
          </a:p>
          <a:p>
            <a:pPr marL="0" marR="0">
              <a:lnSpc>
                <a:spcPct val="107000"/>
              </a:lnSpc>
              <a:spcBef>
                <a:spcPts val="0"/>
              </a:spcBef>
              <a:spcAft>
                <a:spcPts val="800"/>
              </a:spcAft>
            </a:pPr>
            <a:endParaRPr lang="en-US" sz="1400" b="1" u="sng" dirty="0">
              <a:solidFill>
                <a:srgbClr val="000000"/>
              </a:solidFill>
              <a:effectLst/>
              <a:highlight>
                <a:srgbClr val="FFFFFF"/>
              </a:highlight>
              <a:latin typeface="+mn-lt"/>
              <a:ea typeface="Calibri" panose="020F0502020204030204" pitchFamily="34" charset="0"/>
            </a:endParaRPr>
          </a:p>
          <a:p>
            <a:pPr marL="0" marR="0">
              <a:lnSpc>
                <a:spcPct val="107000"/>
              </a:lnSpc>
              <a:spcBef>
                <a:spcPts val="0"/>
              </a:spcBef>
              <a:spcAft>
                <a:spcPts val="800"/>
              </a:spcAft>
            </a:pPr>
            <a:r>
              <a:rPr lang="en-US" sz="1400" b="1" u="sng" dirty="0">
                <a:solidFill>
                  <a:srgbClr val="000000"/>
                </a:solidFill>
                <a:effectLst/>
                <a:highlight>
                  <a:srgbClr val="FFFFFF"/>
                </a:highlight>
                <a:latin typeface="+mn-lt"/>
                <a:ea typeface="Calibri" panose="020F0502020204030204" pitchFamily="34" charset="0"/>
              </a:rPr>
              <a:t>NARFE News</a:t>
            </a:r>
            <a:r>
              <a:rPr lang="en-US" sz="1400" dirty="0">
                <a:solidFill>
                  <a:srgbClr val="000000"/>
                </a:solidFill>
                <a:effectLst/>
                <a:highlight>
                  <a:srgbClr val="FFFFFF"/>
                </a:highlight>
                <a:latin typeface="+mn-lt"/>
                <a:ea typeface="Calibri" panose="020F0502020204030204" pitchFamily="34" charset="0"/>
              </a:rPr>
              <a:t> links to </a:t>
            </a:r>
            <a:r>
              <a:rPr lang="en-US" sz="1400" dirty="0">
                <a:effectLst/>
                <a:highlight>
                  <a:srgbClr val="FFFFFF"/>
                </a:highlight>
                <a:latin typeface="+mn-lt"/>
                <a:ea typeface="Calibri" panose="020F0502020204030204" pitchFamily="34" charset="0"/>
              </a:rPr>
              <a:t>news</a:t>
            </a:r>
            <a:r>
              <a:rPr lang="en-US" sz="1400" dirty="0">
                <a:solidFill>
                  <a:srgbClr val="000000"/>
                </a:solidFill>
                <a:effectLst/>
                <a:highlight>
                  <a:srgbClr val="FFFFFF"/>
                </a:highlight>
                <a:latin typeface="+mn-lt"/>
                <a:ea typeface="Calibri" panose="020F0502020204030204" pitchFamily="34" charset="0"/>
              </a:rPr>
              <a:t> about and from NARFE</a:t>
            </a:r>
            <a:r>
              <a:rPr lang="en-US" sz="1400" dirty="0">
                <a:effectLst/>
                <a:highlight>
                  <a:srgbClr val="FFFFFF"/>
                </a:highlight>
                <a:latin typeface="+mn-lt"/>
                <a:ea typeface="Calibri" panose="020F0502020204030204" pitchFamily="34" charset="0"/>
              </a:rPr>
              <a:t>. It also provides </a:t>
            </a:r>
            <a:r>
              <a:rPr lang="en-US" sz="1400" dirty="0">
                <a:solidFill>
                  <a:srgbClr val="000000"/>
                </a:solidFill>
                <a:effectLst/>
                <a:highlight>
                  <a:srgbClr val="FFFFFF"/>
                </a:highlight>
                <a:latin typeface="+mn-lt"/>
                <a:ea typeface="Calibri" panose="020F0502020204030204" pitchFamily="34" charset="0"/>
              </a:rPr>
              <a:t>information on the next photo contest for the NARFE Calendar, NARFE magazine articles of note, and more.</a:t>
            </a:r>
            <a:endParaRPr lang="en-US" sz="1400" dirty="0">
              <a:effectLst/>
              <a:latin typeface="+mn-lt"/>
              <a:ea typeface="Calibri" panose="020F0502020204030204" pitchFamily="34" charset="0"/>
            </a:endParaRPr>
          </a:p>
          <a:p>
            <a:endParaRPr lang="en-US" sz="1400" b="1" u="sng" dirty="0">
              <a:solidFill>
                <a:srgbClr val="000000"/>
              </a:solidFill>
              <a:effectLst/>
              <a:highlight>
                <a:srgbClr val="FFFFFF"/>
              </a:highlight>
              <a:latin typeface="+mn-lt"/>
              <a:ea typeface="Calibri" panose="020F0502020204030204" pitchFamily="34" charset="0"/>
            </a:endParaRPr>
          </a:p>
          <a:p>
            <a:r>
              <a:rPr lang="en-US" sz="1400" b="1" u="sng" dirty="0">
                <a:solidFill>
                  <a:srgbClr val="000000"/>
                </a:solidFill>
                <a:effectLst/>
                <a:highlight>
                  <a:srgbClr val="FFFFFF"/>
                </a:highlight>
                <a:latin typeface="+mn-lt"/>
                <a:ea typeface="Calibri" panose="020F0502020204030204" pitchFamily="34" charset="0"/>
              </a:rPr>
              <a:t>Officer Resources</a:t>
            </a:r>
            <a:r>
              <a:rPr lang="en-US" sz="1400" dirty="0">
                <a:solidFill>
                  <a:srgbClr val="000000"/>
                </a:solidFill>
                <a:effectLst/>
                <a:highlight>
                  <a:srgbClr val="FFFFFF"/>
                </a:highlight>
                <a:latin typeface="+mn-lt"/>
                <a:ea typeface="Calibri" panose="020F0502020204030204" pitchFamily="34" charset="0"/>
              </a:rPr>
              <a:t> </a:t>
            </a:r>
            <a:r>
              <a:rPr lang="en-US" sz="1400" dirty="0">
                <a:solidFill>
                  <a:srgbClr val="000000"/>
                </a:solidFill>
                <a:effectLst/>
                <a:latin typeface="+mn-lt"/>
                <a:ea typeface="Calibri" panose="020F0502020204030204" pitchFamily="34" charset="0"/>
              </a:rPr>
              <a:t>contains links to essential information, forms and manuals that will ensure your success and smooth operations</a:t>
            </a:r>
            <a:r>
              <a:rPr lang="en-US" sz="1400" dirty="0">
                <a:effectLst/>
                <a:latin typeface="+mn-lt"/>
                <a:ea typeface="Calibri" panose="020F0502020204030204" pitchFamily="34" charset="0"/>
              </a:rPr>
              <a:t>. Here you will find </a:t>
            </a:r>
            <a:r>
              <a:rPr lang="en-US" sz="1400" dirty="0">
                <a:solidFill>
                  <a:srgbClr val="000000"/>
                </a:solidFill>
                <a:effectLst/>
                <a:latin typeface="+mn-lt"/>
                <a:ea typeface="Calibri" panose="020F0502020204030204" pitchFamily="34" charset="0"/>
              </a:rPr>
              <a:t>NARFE </a:t>
            </a:r>
            <a:r>
              <a:rPr lang="en-US" sz="1400" dirty="0">
                <a:effectLst/>
                <a:latin typeface="+mn-lt"/>
                <a:ea typeface="Calibri" panose="020F0502020204030204" pitchFamily="34" charset="0"/>
              </a:rPr>
              <a:t>Branding Guidelines; Officer Portal  information; links to the NEB and Federation Presidents Meetings;</a:t>
            </a:r>
            <a:r>
              <a:rPr lang="en-US" sz="1400" dirty="0">
                <a:solidFill>
                  <a:srgbClr val="000000"/>
                </a:solidFill>
                <a:effectLst/>
                <a:latin typeface="+mn-lt"/>
                <a:ea typeface="Calibri" panose="020F0502020204030204" pitchFamily="34" charset="0"/>
              </a:rPr>
              <a:t> membership</a:t>
            </a:r>
            <a:r>
              <a:rPr lang="en-US" sz="1400" dirty="0">
                <a:effectLst/>
                <a:latin typeface="+mn-lt"/>
                <a:ea typeface="Calibri" panose="020F0502020204030204" pitchFamily="34" charset="0"/>
              </a:rPr>
              <a:t>, </a:t>
            </a:r>
            <a:r>
              <a:rPr lang="en-US" sz="1400" dirty="0">
                <a:solidFill>
                  <a:srgbClr val="000000"/>
                </a:solidFill>
                <a:effectLst/>
                <a:latin typeface="+mn-lt"/>
                <a:ea typeface="Calibri" panose="020F0502020204030204" pitchFamily="34" charset="0"/>
              </a:rPr>
              <a:t>service, and publicity officer resources certificates formatted for use in regional, federation, chapter, area, and district awards</a:t>
            </a:r>
            <a:r>
              <a:rPr lang="en-US" sz="1400" dirty="0">
                <a:effectLst/>
                <a:latin typeface="+mn-lt"/>
                <a:ea typeface="Calibri" panose="020F0502020204030204" pitchFamily="34" charset="0"/>
              </a:rPr>
              <a:t>; matching funds requests; </a:t>
            </a:r>
            <a:r>
              <a:rPr lang="en-US" sz="1400" dirty="0">
                <a:solidFill>
                  <a:srgbClr val="000000"/>
                </a:solidFill>
                <a:effectLst/>
                <a:latin typeface="+mn-lt"/>
                <a:ea typeface="Calibri" panose="020F0502020204030204" pitchFamily="34" charset="0"/>
              </a:rPr>
              <a:t>NARFE forms by number; and the F-18 Requisition for printed supplies; </a:t>
            </a:r>
            <a:r>
              <a:rPr lang="en-US" sz="1400" dirty="0">
                <a:solidFill>
                  <a:srgbClr val="000000"/>
                </a:solidFill>
                <a:effectLst/>
                <a:highlight>
                  <a:srgbClr val="FFFFFF"/>
                </a:highlight>
                <a:latin typeface="+mn-lt"/>
                <a:ea typeface="Calibri" panose="020F0502020204030204" pitchFamily="34" charset="0"/>
              </a:rPr>
              <a:t>To access your membership, log in and select “MEMBER”. Then, provide your  username and password.  Select one of the option buttons below the login form (find my account email address; I forgot my password; or contact customer service). You can also  dial 800-456-8410 or email </a:t>
            </a:r>
            <a:r>
              <a:rPr lang="en-US" sz="1400" dirty="0">
                <a:solidFill>
                  <a:srgbClr val="0563C1"/>
                </a:solidFill>
                <a:effectLst/>
                <a:highlight>
                  <a:srgbClr val="FFFFFF"/>
                </a:highlight>
                <a:latin typeface="+mn-lt"/>
                <a:ea typeface="Calibri" panose="020F0502020204030204" pitchFamily="34" charset="0"/>
                <a:hlinkClick r:id="rId3"/>
              </a:rPr>
              <a:t>memberrecords@narfe.org</a:t>
            </a:r>
            <a:r>
              <a:rPr lang="en-US" sz="1400" dirty="0">
                <a:solidFill>
                  <a:srgbClr val="000000"/>
                </a:solidFill>
                <a:effectLst/>
                <a:highlight>
                  <a:srgbClr val="FFFFFF"/>
                </a:highlight>
                <a:latin typeface="+mn-lt"/>
                <a:ea typeface="Calibri" panose="020F0502020204030204" pitchFamily="34" charset="0"/>
              </a:rPr>
              <a:t>.</a:t>
            </a:r>
            <a:endParaRPr lang="en-US" sz="14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12</a:t>
            </a:fld>
            <a:endParaRPr lang="en-US"/>
          </a:p>
        </p:txBody>
      </p:sp>
    </p:spTree>
    <p:extLst>
      <p:ext uri="{BB962C8B-B14F-4D97-AF65-F5344CB8AC3E}">
        <p14:creationId xmlns:p14="http://schemas.microsoft.com/office/powerpoint/2010/main" val="214182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Member Portal takes you to your ACCOUNT information.</a:t>
            </a:r>
          </a:p>
        </p:txBody>
      </p:sp>
      <p:sp>
        <p:nvSpPr>
          <p:cNvPr id="4" name="Slide Number Placeholder 3"/>
          <p:cNvSpPr>
            <a:spLocks noGrp="1"/>
          </p:cNvSpPr>
          <p:nvPr>
            <p:ph type="sldNum" sz="quarter" idx="5"/>
          </p:nvPr>
        </p:nvSpPr>
        <p:spPr/>
        <p:txBody>
          <a:bodyPr/>
          <a:lstStyle/>
          <a:p>
            <a:fld id="{00EA1FEA-9A1A-40C8-9DEC-8C246B5367D8}" type="slidenum">
              <a:rPr lang="en-US" smtClean="0"/>
              <a:t>13</a:t>
            </a:fld>
            <a:endParaRPr lang="en-US"/>
          </a:p>
        </p:txBody>
      </p:sp>
    </p:spTree>
    <p:extLst>
      <p:ext uri="{BB962C8B-B14F-4D97-AF65-F5344CB8AC3E}">
        <p14:creationId xmlns:p14="http://schemas.microsoft.com/office/powerpoint/2010/main" val="61625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For federation and chapter officers, the Officers Portal will take you into the</a:t>
            </a:r>
          </a:p>
        </p:txBody>
      </p:sp>
      <p:sp>
        <p:nvSpPr>
          <p:cNvPr id="4" name="Slide Number Placeholder 3"/>
          <p:cNvSpPr>
            <a:spLocks noGrp="1"/>
          </p:cNvSpPr>
          <p:nvPr>
            <p:ph type="sldNum" sz="quarter" idx="5"/>
          </p:nvPr>
        </p:nvSpPr>
        <p:spPr/>
        <p:txBody>
          <a:bodyPr/>
          <a:lstStyle/>
          <a:p>
            <a:fld id="{00EA1FEA-9A1A-40C8-9DEC-8C246B5367D8}" type="slidenum">
              <a:rPr lang="en-US" smtClean="0"/>
              <a:t>14</a:t>
            </a:fld>
            <a:endParaRPr lang="en-US"/>
          </a:p>
        </p:txBody>
      </p:sp>
    </p:spTree>
    <p:extLst>
      <p:ext uri="{BB962C8B-B14F-4D97-AF65-F5344CB8AC3E}">
        <p14:creationId xmlns:p14="http://schemas.microsoft.com/office/powerpoint/2010/main" val="3046395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Federation or chapter dashboard and, from there, you can  retrieve officer reports (M-112 Chapter Activity Report), membership lists, and make changes to your officer roster in the NARFE Association Management system (AMS) using the Dashboard menu buttons. If you are an officer having difficulties with your report, I may be able to help.</a:t>
            </a:r>
          </a:p>
        </p:txBody>
      </p:sp>
      <p:sp>
        <p:nvSpPr>
          <p:cNvPr id="4" name="Slide Number Placeholder 3"/>
          <p:cNvSpPr>
            <a:spLocks noGrp="1"/>
          </p:cNvSpPr>
          <p:nvPr>
            <p:ph type="sldNum" sz="quarter" idx="5"/>
          </p:nvPr>
        </p:nvSpPr>
        <p:spPr/>
        <p:txBody>
          <a:bodyPr/>
          <a:lstStyle/>
          <a:p>
            <a:fld id="{00EA1FEA-9A1A-40C8-9DEC-8C246B5367D8}" type="slidenum">
              <a:rPr lang="en-US" smtClean="0"/>
              <a:t>15</a:t>
            </a:fld>
            <a:endParaRPr lang="en-US"/>
          </a:p>
        </p:txBody>
      </p:sp>
    </p:spTree>
    <p:extLst>
      <p:ext uri="{BB962C8B-B14F-4D97-AF65-F5344CB8AC3E}">
        <p14:creationId xmlns:p14="http://schemas.microsoft.com/office/powerpoint/2010/main" val="295141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These buttons will take you back to the NARFE Home Page.</a:t>
            </a:r>
          </a:p>
        </p:txBody>
      </p:sp>
      <p:sp>
        <p:nvSpPr>
          <p:cNvPr id="4" name="Slide Number Placeholder 3"/>
          <p:cNvSpPr>
            <a:spLocks noGrp="1"/>
          </p:cNvSpPr>
          <p:nvPr>
            <p:ph type="sldNum" sz="quarter" idx="5"/>
          </p:nvPr>
        </p:nvSpPr>
        <p:spPr/>
        <p:txBody>
          <a:bodyPr/>
          <a:lstStyle/>
          <a:p>
            <a:fld id="{00EA1FEA-9A1A-40C8-9DEC-8C246B5367D8}" type="slidenum">
              <a:rPr lang="en-US" smtClean="0"/>
              <a:t>16</a:t>
            </a:fld>
            <a:endParaRPr lang="en-US"/>
          </a:p>
        </p:txBody>
      </p:sp>
    </p:spTree>
    <p:extLst>
      <p:ext uri="{BB962C8B-B14F-4D97-AF65-F5344CB8AC3E}">
        <p14:creationId xmlns:p14="http://schemas.microsoft.com/office/powerpoint/2010/main" val="341168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Support NARFE takes you a page for NARFE-PAC and donations, including  a selection to become a NARFE-PAC Sustainer.</a:t>
            </a:r>
          </a:p>
        </p:txBody>
      </p:sp>
      <p:sp>
        <p:nvSpPr>
          <p:cNvPr id="4" name="Slide Number Placeholder 3"/>
          <p:cNvSpPr>
            <a:spLocks noGrp="1"/>
          </p:cNvSpPr>
          <p:nvPr>
            <p:ph type="sldNum" sz="quarter" idx="5"/>
          </p:nvPr>
        </p:nvSpPr>
        <p:spPr/>
        <p:txBody>
          <a:bodyPr/>
          <a:lstStyle/>
          <a:p>
            <a:fld id="{00EA1FEA-9A1A-40C8-9DEC-8C246B5367D8}" type="slidenum">
              <a:rPr lang="en-US" smtClean="0"/>
              <a:t>17</a:t>
            </a:fld>
            <a:endParaRPr lang="en-US"/>
          </a:p>
        </p:txBody>
      </p:sp>
    </p:spTree>
    <p:extLst>
      <p:ext uri="{BB962C8B-B14F-4D97-AF65-F5344CB8AC3E}">
        <p14:creationId xmlns:p14="http://schemas.microsoft.com/office/powerpoint/2010/main" val="308522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 differently formatted Find A Chapter list by Chapter number. </a:t>
            </a:r>
          </a:p>
        </p:txBody>
      </p:sp>
      <p:sp>
        <p:nvSpPr>
          <p:cNvPr id="4" name="Slide Number Placeholder 3"/>
          <p:cNvSpPr>
            <a:spLocks noGrp="1"/>
          </p:cNvSpPr>
          <p:nvPr>
            <p:ph type="sldNum" sz="quarter" idx="5"/>
          </p:nvPr>
        </p:nvSpPr>
        <p:spPr/>
        <p:txBody>
          <a:bodyPr/>
          <a:lstStyle/>
          <a:p>
            <a:fld id="{00EA1FEA-9A1A-40C8-9DEC-8C246B5367D8}" type="slidenum">
              <a:rPr lang="en-US" smtClean="0"/>
              <a:t>18</a:t>
            </a:fld>
            <a:endParaRPr lang="en-US"/>
          </a:p>
        </p:txBody>
      </p:sp>
    </p:spTree>
    <p:extLst>
      <p:ext uri="{BB962C8B-B14F-4D97-AF65-F5344CB8AC3E}">
        <p14:creationId xmlns:p14="http://schemas.microsoft.com/office/powerpoint/2010/main" val="306561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Events is a list of current and upcoming Federal Benefits Institute webinars – a useful reference for putting on your website or in your chapter newsletters.</a:t>
            </a:r>
          </a:p>
        </p:txBody>
      </p:sp>
      <p:sp>
        <p:nvSpPr>
          <p:cNvPr id="4" name="Slide Number Placeholder 3"/>
          <p:cNvSpPr>
            <a:spLocks noGrp="1"/>
          </p:cNvSpPr>
          <p:nvPr>
            <p:ph type="sldNum" sz="quarter" idx="5"/>
          </p:nvPr>
        </p:nvSpPr>
        <p:spPr/>
        <p:txBody>
          <a:bodyPr/>
          <a:lstStyle/>
          <a:p>
            <a:fld id="{00EA1FEA-9A1A-40C8-9DEC-8C246B5367D8}" type="slidenum">
              <a:rPr lang="en-US" smtClean="0"/>
              <a:t>19</a:t>
            </a:fld>
            <a:endParaRPr lang="en-US"/>
          </a:p>
        </p:txBody>
      </p:sp>
    </p:spTree>
    <p:extLst>
      <p:ext uri="{BB962C8B-B14F-4D97-AF65-F5344CB8AC3E}">
        <p14:creationId xmlns:p14="http://schemas.microsoft.com/office/powerpoint/2010/main" val="51096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You can scroll down the page and find links to the Advocacy Center and to FEDHub, but I’ll let you explore the page. Notice that there are two menus. The top menu</a:t>
            </a:r>
          </a:p>
        </p:txBody>
      </p:sp>
      <p:sp>
        <p:nvSpPr>
          <p:cNvPr id="4" name="Slide Number Placeholder 3"/>
          <p:cNvSpPr>
            <a:spLocks noGrp="1"/>
          </p:cNvSpPr>
          <p:nvPr>
            <p:ph type="sldNum" sz="quarter" idx="5"/>
          </p:nvPr>
        </p:nvSpPr>
        <p:spPr/>
        <p:txBody>
          <a:bodyPr/>
          <a:lstStyle/>
          <a:p>
            <a:fld id="{00EA1FEA-9A1A-40C8-9DEC-8C246B5367D8}" type="slidenum">
              <a:rPr lang="en-US" smtClean="0"/>
              <a:t>2</a:t>
            </a:fld>
            <a:endParaRPr lang="en-US"/>
          </a:p>
        </p:txBody>
      </p:sp>
    </p:spTree>
    <p:extLst>
      <p:ext uri="{BB962C8B-B14F-4D97-AF65-F5344CB8AC3E}">
        <p14:creationId xmlns:p14="http://schemas.microsoft.com/office/powerpoint/2010/main" val="102458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Your Profile contains the personal information you choose to make available to</a:t>
            </a:r>
          </a:p>
        </p:txBody>
      </p:sp>
      <p:sp>
        <p:nvSpPr>
          <p:cNvPr id="4" name="Slide Number Placeholder 3"/>
          <p:cNvSpPr>
            <a:spLocks noGrp="1"/>
          </p:cNvSpPr>
          <p:nvPr>
            <p:ph type="sldNum" sz="quarter" idx="5"/>
          </p:nvPr>
        </p:nvSpPr>
        <p:spPr/>
        <p:txBody>
          <a:bodyPr/>
          <a:lstStyle/>
          <a:p>
            <a:fld id="{00EA1FEA-9A1A-40C8-9DEC-8C246B5367D8}" type="slidenum">
              <a:rPr lang="en-US" smtClean="0"/>
              <a:t>20</a:t>
            </a:fld>
            <a:endParaRPr lang="en-US"/>
          </a:p>
        </p:txBody>
      </p:sp>
    </p:spTree>
    <p:extLst>
      <p:ext uri="{BB962C8B-B14F-4D97-AF65-F5344CB8AC3E}">
        <p14:creationId xmlns:p14="http://schemas.microsoft.com/office/powerpoint/2010/main" val="1580709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NARFE and where you can manage that information.</a:t>
            </a:r>
          </a:p>
        </p:txBody>
      </p:sp>
      <p:sp>
        <p:nvSpPr>
          <p:cNvPr id="4" name="Slide Number Placeholder 3"/>
          <p:cNvSpPr>
            <a:spLocks noGrp="1"/>
          </p:cNvSpPr>
          <p:nvPr>
            <p:ph type="sldNum" sz="quarter" idx="5"/>
          </p:nvPr>
        </p:nvSpPr>
        <p:spPr/>
        <p:txBody>
          <a:bodyPr/>
          <a:lstStyle/>
          <a:p>
            <a:fld id="{00EA1FEA-9A1A-40C8-9DEC-8C246B5367D8}" type="slidenum">
              <a:rPr lang="en-US" smtClean="0"/>
              <a:t>21</a:t>
            </a:fld>
            <a:endParaRPr lang="en-US"/>
          </a:p>
        </p:txBody>
      </p:sp>
    </p:spTree>
    <p:extLst>
      <p:ext uri="{BB962C8B-B14F-4D97-AF65-F5344CB8AC3E}">
        <p14:creationId xmlns:p14="http://schemas.microsoft.com/office/powerpoint/2010/main" val="3777633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400"/>
              </a:spcAft>
            </a:pPr>
            <a:r>
              <a:rPr lang="en-US" sz="1400" b="1" dirty="0">
                <a:solidFill>
                  <a:srgbClr val="000000"/>
                </a:solidFill>
                <a:effectLst/>
                <a:highlight>
                  <a:srgbClr val="FFFFFF"/>
                </a:highlight>
                <a:latin typeface="+mn-lt"/>
                <a:ea typeface="Calibri" panose="020F0502020204030204" pitchFamily="34" charset="0"/>
              </a:rPr>
              <a:t>The NARFE SEARCH function works. When you type in election, you get information on NARFE’s National election, including the candidate statements, information on how to vote, and historical election info. </a:t>
            </a:r>
            <a:endParaRPr lang="en-US" sz="1400" b="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22</a:t>
            </a:fld>
            <a:endParaRPr lang="en-US"/>
          </a:p>
        </p:txBody>
      </p:sp>
    </p:spTree>
    <p:extLst>
      <p:ext uri="{BB962C8B-B14F-4D97-AF65-F5344CB8AC3E}">
        <p14:creationId xmlns:p14="http://schemas.microsoft.com/office/powerpoint/2010/main" val="230108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That concludes this overview. </a:t>
            </a:r>
          </a:p>
        </p:txBody>
      </p:sp>
      <p:sp>
        <p:nvSpPr>
          <p:cNvPr id="4" name="Slide Number Placeholder 3"/>
          <p:cNvSpPr>
            <a:spLocks noGrp="1"/>
          </p:cNvSpPr>
          <p:nvPr>
            <p:ph type="sldNum" sz="quarter" idx="5"/>
          </p:nvPr>
        </p:nvSpPr>
        <p:spPr/>
        <p:txBody>
          <a:bodyPr/>
          <a:lstStyle/>
          <a:p>
            <a:fld id="{00EA1FEA-9A1A-40C8-9DEC-8C246B5367D8}" type="slidenum">
              <a:rPr lang="en-US" smtClean="0"/>
              <a:t>23</a:t>
            </a:fld>
            <a:endParaRPr lang="en-US"/>
          </a:p>
        </p:txBody>
      </p:sp>
    </p:spTree>
    <p:extLst>
      <p:ext uri="{BB962C8B-B14F-4D97-AF65-F5344CB8AC3E}">
        <p14:creationId xmlns:p14="http://schemas.microsoft.com/office/powerpoint/2010/main" val="111934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Or NARFE site navigation menu, at the top right of the page, where you will see the blue LOGIN button on the far right and a JOIN NOW link to its left. Contacts us provides information on how to contact NARFE, either by mail, by phone, or fill in the contact form with your questions. </a:t>
            </a:r>
          </a:p>
          <a:p>
            <a:endParaRPr lang="en-US" sz="1400" b="1" dirty="0"/>
          </a:p>
          <a:p>
            <a:r>
              <a:rPr lang="en-US" sz="1400" b="1" dirty="0"/>
              <a:t>The Member Portal takes you to your ACCOUNT information. We will come back to that  later.</a:t>
            </a:r>
          </a:p>
          <a:p>
            <a:endParaRPr lang="en-US" sz="1400" b="1" dirty="0"/>
          </a:p>
        </p:txBody>
      </p:sp>
      <p:sp>
        <p:nvSpPr>
          <p:cNvPr id="4" name="Slide Number Placeholder 3"/>
          <p:cNvSpPr>
            <a:spLocks noGrp="1"/>
          </p:cNvSpPr>
          <p:nvPr>
            <p:ph type="sldNum" sz="quarter" idx="5"/>
          </p:nvPr>
        </p:nvSpPr>
        <p:spPr/>
        <p:txBody>
          <a:bodyPr/>
          <a:lstStyle/>
          <a:p>
            <a:fld id="{00EA1FEA-9A1A-40C8-9DEC-8C246B5367D8}" type="slidenum">
              <a:rPr lang="en-US" smtClean="0"/>
              <a:t>3</a:t>
            </a:fld>
            <a:endParaRPr lang="en-US"/>
          </a:p>
        </p:txBody>
      </p:sp>
    </p:spTree>
    <p:extLst>
      <p:ext uri="{BB962C8B-B14F-4D97-AF65-F5344CB8AC3E}">
        <p14:creationId xmlns:p14="http://schemas.microsoft.com/office/powerpoint/2010/main" val="144721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Member Quick Links consists of a page of links, by category, with information that members and officers frequently use, all in one place.  Simple and easy to find.</a:t>
            </a:r>
          </a:p>
        </p:txBody>
      </p:sp>
      <p:sp>
        <p:nvSpPr>
          <p:cNvPr id="4" name="Slide Number Placeholder 3"/>
          <p:cNvSpPr>
            <a:spLocks noGrp="1"/>
          </p:cNvSpPr>
          <p:nvPr>
            <p:ph type="sldNum" sz="quarter" idx="5"/>
          </p:nvPr>
        </p:nvSpPr>
        <p:spPr/>
        <p:txBody>
          <a:bodyPr/>
          <a:lstStyle/>
          <a:p>
            <a:fld id="{00EA1FEA-9A1A-40C8-9DEC-8C246B5367D8}" type="slidenum">
              <a:rPr lang="en-US" smtClean="0"/>
              <a:t>4</a:t>
            </a:fld>
            <a:endParaRPr lang="en-US"/>
          </a:p>
        </p:txBody>
      </p:sp>
    </p:spTree>
    <p:extLst>
      <p:ext uri="{BB962C8B-B14F-4D97-AF65-F5344CB8AC3E}">
        <p14:creationId xmlns:p14="http://schemas.microsoft.com/office/powerpoint/2010/main" val="341064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main NARFE menu has categories of information available from six tabs: Membership, Advocacy, Federal Benefits Institute, News &amp; Events, About NARFE, and For Members- each with additional dropdown menu items. We will go over each of these main menu tabs and explain what they contain. </a:t>
            </a:r>
          </a:p>
        </p:txBody>
      </p:sp>
      <p:sp>
        <p:nvSpPr>
          <p:cNvPr id="4" name="Slide Number Placeholder 3"/>
          <p:cNvSpPr>
            <a:spLocks noGrp="1"/>
          </p:cNvSpPr>
          <p:nvPr>
            <p:ph type="sldNum" sz="quarter" idx="5"/>
          </p:nvPr>
        </p:nvSpPr>
        <p:spPr/>
        <p:txBody>
          <a:bodyPr/>
          <a:lstStyle/>
          <a:p>
            <a:fld id="{00EA1FEA-9A1A-40C8-9DEC-8C246B5367D8}" type="slidenum">
              <a:rPr lang="en-US" smtClean="0"/>
              <a:t>5</a:t>
            </a:fld>
            <a:endParaRPr lang="en-US"/>
          </a:p>
        </p:txBody>
      </p:sp>
    </p:spTree>
    <p:extLst>
      <p:ext uri="{BB962C8B-B14F-4D97-AF65-F5344CB8AC3E}">
        <p14:creationId xmlns:p14="http://schemas.microsoft.com/office/powerpoint/2010/main" val="420720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For special events or membership/fund drives, you may see additional tabs such as the FEDCon24 and Donate Now tabs, taking you to pages with information on those options.</a:t>
            </a:r>
          </a:p>
        </p:txBody>
      </p:sp>
      <p:sp>
        <p:nvSpPr>
          <p:cNvPr id="4" name="Slide Number Placeholder 3"/>
          <p:cNvSpPr>
            <a:spLocks noGrp="1"/>
          </p:cNvSpPr>
          <p:nvPr>
            <p:ph type="sldNum" sz="quarter" idx="5"/>
          </p:nvPr>
        </p:nvSpPr>
        <p:spPr/>
        <p:txBody>
          <a:bodyPr/>
          <a:lstStyle/>
          <a:p>
            <a:fld id="{00EA1FEA-9A1A-40C8-9DEC-8C246B5367D8}" type="slidenum">
              <a:rPr lang="en-US" smtClean="0"/>
              <a:t>6</a:t>
            </a:fld>
            <a:endParaRPr lang="en-US"/>
          </a:p>
        </p:txBody>
      </p:sp>
    </p:spTree>
    <p:extLst>
      <p:ext uri="{BB962C8B-B14F-4D97-AF65-F5344CB8AC3E}">
        <p14:creationId xmlns:p14="http://schemas.microsoft.com/office/powerpoint/2010/main" val="14572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b="1" u="sng" dirty="0">
                <a:effectLst/>
                <a:latin typeface="+mn-lt"/>
                <a:ea typeface="Calibri" panose="020F0502020204030204" pitchFamily="34" charset="0"/>
              </a:rPr>
              <a:t>Benefits of Joining NARFE</a:t>
            </a:r>
            <a:r>
              <a:rPr lang="en-US" sz="1400" b="1" dirty="0">
                <a:effectLst/>
                <a:latin typeface="+mn-lt"/>
                <a:ea typeface="Calibri" panose="020F0502020204030204" pitchFamily="34" charset="0"/>
              </a:rPr>
              <a:t> has information on who can join and what members get with their NARFE membership. A </a:t>
            </a:r>
            <a:r>
              <a:rPr lang="en-US" sz="1400" b="1" i="1" dirty="0">
                <a:effectLst/>
                <a:latin typeface="+mn-lt"/>
                <a:ea typeface="Calibri" panose="020F0502020204030204" pitchFamily="34" charset="0"/>
              </a:rPr>
              <a:t>JOIN TODAY</a:t>
            </a:r>
            <a:r>
              <a:rPr lang="en-US" sz="1400" b="1" dirty="0">
                <a:effectLst/>
                <a:latin typeface="+mn-lt"/>
                <a:ea typeface="Calibri" panose="020F0502020204030204" pitchFamily="34" charset="0"/>
              </a:rPr>
              <a:t> button is on the bottom of the page. </a:t>
            </a:r>
          </a:p>
          <a:p>
            <a:pPr marL="0" marR="0">
              <a:lnSpc>
                <a:spcPct val="107000"/>
              </a:lnSpc>
              <a:spcBef>
                <a:spcPts val="0"/>
              </a:spcBef>
              <a:spcAft>
                <a:spcPts val="0"/>
              </a:spcAft>
            </a:pPr>
            <a:br>
              <a:rPr lang="en-US" sz="1400" b="1" u="sng" dirty="0">
                <a:effectLst/>
                <a:latin typeface="+mn-lt"/>
                <a:ea typeface="Calibri" panose="020F0502020204030204" pitchFamily="34" charset="0"/>
              </a:rPr>
            </a:br>
            <a:r>
              <a:rPr lang="en-US" sz="1400" b="1" u="sng" dirty="0">
                <a:effectLst/>
                <a:latin typeface="+mn-lt"/>
                <a:ea typeface="Calibri" panose="020F0502020204030204" pitchFamily="34" charset="0"/>
              </a:rPr>
              <a:t>NARFE Perks</a:t>
            </a:r>
            <a:r>
              <a:rPr lang="en-US" sz="1400" b="1" dirty="0">
                <a:effectLst/>
                <a:latin typeface="+mn-lt"/>
                <a:ea typeface="Calibri" panose="020F0502020204030204" pitchFamily="34" charset="0"/>
              </a:rPr>
              <a:t> consists of a list of Affinity Partners that offer wonderful discounts for NARFE members. From insurance telecommunications, travel, pre-planning, products, moving services, wellness, and NARFE merchandise – members can save money on everyday purchases from NARFE’s Affinity Partners. This page also has a JOIN NOW button. </a:t>
            </a:r>
          </a:p>
          <a:p>
            <a:pPr marL="0" marR="0">
              <a:lnSpc>
                <a:spcPct val="107000"/>
              </a:lnSpc>
              <a:spcBef>
                <a:spcPts val="0"/>
              </a:spcBef>
              <a:spcAft>
                <a:spcPts val="0"/>
              </a:spcAft>
            </a:pPr>
            <a:r>
              <a:rPr lang="en-US" sz="1400" b="1" dirty="0">
                <a:effectLst/>
                <a:latin typeface="+mn-lt"/>
                <a:ea typeface="Calibri" panose="020F0502020204030204" pitchFamily="34" charset="0"/>
              </a:rPr>
              <a:t> </a:t>
            </a:r>
          </a:p>
          <a:p>
            <a:pPr marL="0" marR="0">
              <a:lnSpc>
                <a:spcPct val="107000"/>
              </a:lnSpc>
              <a:spcBef>
                <a:spcPts val="0"/>
              </a:spcBef>
              <a:spcAft>
                <a:spcPts val="0"/>
              </a:spcAft>
            </a:pPr>
            <a:r>
              <a:rPr lang="en-US" sz="1400" b="1" u="sng" dirty="0">
                <a:effectLst/>
                <a:latin typeface="+mn-lt"/>
                <a:ea typeface="Calibri" panose="020F0502020204030204" pitchFamily="34" charset="0"/>
              </a:rPr>
              <a:t>NARFE Chapters</a:t>
            </a:r>
            <a:r>
              <a:rPr lang="en-US" sz="1400" b="1" dirty="0">
                <a:effectLst/>
                <a:latin typeface="+mn-lt"/>
                <a:ea typeface="Calibri" panose="020F0502020204030204" pitchFamily="34" charset="0"/>
              </a:rPr>
              <a:t> will take members and non-members to a page with information about chapters, what they do, and how to find a chapter near you using the </a:t>
            </a:r>
            <a:r>
              <a:rPr lang="en-US" sz="1400" b="1" i="1" dirty="0">
                <a:effectLst/>
                <a:latin typeface="+mn-lt"/>
                <a:ea typeface="Calibri" panose="020F0502020204030204" pitchFamily="34" charset="0"/>
              </a:rPr>
              <a:t>Find a Chapter</a:t>
            </a:r>
            <a:r>
              <a:rPr lang="en-US" sz="1400" b="1" dirty="0">
                <a:effectLst/>
                <a:latin typeface="+mn-lt"/>
                <a:ea typeface="Calibri" panose="020F0502020204030204" pitchFamily="34" charset="0"/>
              </a:rPr>
              <a:t> tool. If you are already in a chapter and want to give your members a spotlight on their activities, at the bottom of this page you can find out how to submit a photo for the Federation or Chapter Spotlight.</a:t>
            </a:r>
          </a:p>
        </p:txBody>
      </p:sp>
      <p:sp>
        <p:nvSpPr>
          <p:cNvPr id="4" name="Slide Number Placeholder 3"/>
          <p:cNvSpPr>
            <a:spLocks noGrp="1"/>
          </p:cNvSpPr>
          <p:nvPr>
            <p:ph type="sldNum" sz="quarter" idx="5"/>
          </p:nvPr>
        </p:nvSpPr>
        <p:spPr/>
        <p:txBody>
          <a:bodyPr/>
          <a:lstStyle/>
          <a:p>
            <a:fld id="{00EA1FEA-9A1A-40C8-9DEC-8C246B5367D8}" type="slidenum">
              <a:rPr lang="en-US" smtClean="0"/>
              <a:t>7</a:t>
            </a:fld>
            <a:endParaRPr lang="en-US"/>
          </a:p>
        </p:txBody>
      </p:sp>
    </p:spTree>
    <p:extLst>
      <p:ext uri="{BB962C8B-B14F-4D97-AF65-F5344CB8AC3E}">
        <p14:creationId xmlns:p14="http://schemas.microsoft.com/office/powerpoint/2010/main" val="380755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b="1" u="sng" dirty="0">
                <a:solidFill>
                  <a:srgbClr val="000000"/>
                </a:solidFill>
                <a:effectLst/>
                <a:latin typeface="+mn-lt"/>
                <a:ea typeface="Calibri" panose="020F0502020204030204" pitchFamily="34" charset="0"/>
              </a:rPr>
              <a:t>NARFE’s Grassroots Advocacy Month</a:t>
            </a:r>
            <a:r>
              <a:rPr lang="en-US" sz="1400" b="1" dirty="0">
                <a:solidFill>
                  <a:srgbClr val="000000"/>
                </a:solidFill>
                <a:effectLst/>
                <a:latin typeface="+mn-lt"/>
                <a:ea typeface="Calibri" panose="020F0502020204030204" pitchFamily="34" charset="0"/>
              </a:rPr>
              <a:t> engages members in advocacy activities when their members of Congress return to the district and state for the long summer congressional recess. The campaign plays an essential role in protecting the earned pay and benefits of the federal community and keeps federal workers’ and retirees’ issues and priorities fresh in lawmakers’ minds as thousands of other constituents are competing for their attention discussing other concerns.</a:t>
            </a:r>
            <a:endParaRPr lang="en-US" sz="1400" b="1" dirty="0">
              <a:effectLst/>
              <a:latin typeface="+mn-lt"/>
              <a:ea typeface="Calibri" panose="020F0502020204030204" pitchFamily="34" charset="0"/>
            </a:endParaRPr>
          </a:p>
          <a:p>
            <a:pPr marL="0" marR="0">
              <a:lnSpc>
                <a:spcPct val="107000"/>
              </a:lnSpc>
              <a:spcBef>
                <a:spcPts val="0"/>
              </a:spcBef>
              <a:spcAft>
                <a:spcPts val="0"/>
              </a:spcAft>
            </a:pPr>
            <a:r>
              <a:rPr lang="en-US" sz="1400" b="1" dirty="0">
                <a:effectLst/>
                <a:latin typeface="+mn-lt"/>
                <a:ea typeface="Calibri" panose="020F0502020204030204" pitchFamily="34" charset="0"/>
              </a:rPr>
              <a:t> </a:t>
            </a:r>
          </a:p>
          <a:p>
            <a:pPr marL="0" marR="0">
              <a:lnSpc>
                <a:spcPct val="107000"/>
              </a:lnSpc>
              <a:spcBef>
                <a:spcPts val="0"/>
              </a:spcBef>
              <a:spcAft>
                <a:spcPts val="800"/>
              </a:spcAft>
            </a:pPr>
            <a:r>
              <a:rPr lang="en-US" sz="1400" b="1" dirty="0">
                <a:effectLst/>
                <a:latin typeface="+mn-lt"/>
                <a:ea typeface="Calibri" panose="020F0502020204030204" pitchFamily="34" charset="0"/>
              </a:rPr>
              <a:t>There are webinars (video and slides) to help members and non-members start and to run a social media campaign and tools to aid the process including a way to submit your own </a:t>
            </a:r>
            <a:r>
              <a:rPr lang="en-US" sz="1400" b="1" i="1" dirty="0">
                <a:effectLst/>
                <a:latin typeface="+mn-lt"/>
                <a:ea typeface="Calibri" panose="020F0502020204030204" pitchFamily="34" charset="0"/>
              </a:rPr>
              <a:t>“Why I became an Advocate”</a:t>
            </a:r>
            <a:r>
              <a:rPr lang="en-US" sz="1400" b="1" dirty="0">
                <a:effectLst/>
                <a:latin typeface="+mn-lt"/>
                <a:ea typeface="Calibri" panose="020F0502020204030204" pitchFamily="34" charset="0"/>
              </a:rPr>
              <a:t> video to NARFE, with a sample script. Further down on the page members and non-members can find information on NARFE’s Legislative Priorities and links to other helpful information and sites.</a:t>
            </a:r>
          </a:p>
          <a:p>
            <a:pPr marL="0" marR="0">
              <a:lnSpc>
                <a:spcPct val="107000"/>
              </a:lnSpc>
              <a:spcBef>
                <a:spcPts val="0"/>
              </a:spcBef>
              <a:spcAft>
                <a:spcPts val="800"/>
              </a:spcAft>
            </a:pPr>
            <a:endParaRPr lang="en-US" sz="1400" b="1"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effectLst/>
                <a:latin typeface="+mn-lt"/>
                <a:ea typeface="Calibri" panose="020F0502020204030204" pitchFamily="34" charset="0"/>
              </a:rPr>
              <a:t>Take Action </a:t>
            </a:r>
            <a:r>
              <a:rPr lang="en-US" sz="1400" b="1" dirty="0">
                <a:effectLst/>
                <a:latin typeface="+mn-lt"/>
                <a:ea typeface="Calibri" panose="020F0502020204030204" pitchFamily="34" charset="0"/>
              </a:rPr>
              <a:t>will take members and non-members to the Legislative Action Center where they can find not only legislative issue information but a way to directly contact their Congresspersons and Senators with prewritten and editable letters and get help in writing a personal letter. You can also sign up for alerts, find legislation, view your member’s Scorecards on key actions, and find your elected officials and candidates. </a:t>
            </a:r>
          </a:p>
          <a:p>
            <a:pPr marL="0" marR="0">
              <a:lnSpc>
                <a:spcPct val="107000"/>
              </a:lnSpc>
              <a:spcBef>
                <a:spcPts val="0"/>
              </a:spcBef>
              <a:spcAft>
                <a:spcPts val="800"/>
              </a:spcAft>
            </a:pPr>
            <a:endParaRPr lang="en-US" sz="1400" b="1"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effectLst/>
                <a:latin typeface="+mn-lt"/>
                <a:ea typeface="Calibri" panose="020F0502020204030204" pitchFamily="34" charset="0"/>
              </a:rPr>
              <a:t>Advocacy Update</a:t>
            </a:r>
            <a:r>
              <a:rPr lang="en-US" sz="1400" b="1" dirty="0">
                <a:effectLst/>
                <a:latin typeface="+mn-lt"/>
                <a:ea typeface="Calibri" panose="020F0502020204030204" pitchFamily="34" charset="0"/>
              </a:rPr>
              <a:t> provides the latest news on where things stand on various issues in front of Congress and the Senate. </a:t>
            </a:r>
          </a:p>
          <a:p>
            <a:pPr marL="0" marR="0">
              <a:lnSpc>
                <a:spcPct val="107000"/>
              </a:lnSpc>
              <a:spcBef>
                <a:spcPts val="0"/>
              </a:spcBef>
              <a:spcAft>
                <a:spcPts val="800"/>
              </a:spcAft>
            </a:pPr>
            <a:endParaRPr lang="en-US" sz="1400" b="1"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effectLst/>
                <a:latin typeface="+mn-lt"/>
                <a:ea typeface="Calibri" panose="020F0502020204030204" pitchFamily="34" charset="0"/>
              </a:rPr>
              <a:t>Issues Briefs and Fact Sheets</a:t>
            </a:r>
            <a:r>
              <a:rPr lang="en-US" sz="1400" b="1" dirty="0">
                <a:effectLst/>
                <a:latin typeface="+mn-lt"/>
                <a:ea typeface="Calibri" panose="020F0502020204030204" pitchFamily="34" charset="0"/>
              </a:rPr>
              <a:t> provide links to issue briefs and fact sheets and useful information on state-by-state advocacy efforts. </a:t>
            </a:r>
          </a:p>
          <a:p>
            <a:pPr marL="0" marR="0">
              <a:lnSpc>
                <a:spcPct val="107000"/>
              </a:lnSpc>
              <a:spcBef>
                <a:spcPts val="0"/>
              </a:spcBef>
              <a:spcAft>
                <a:spcPts val="800"/>
              </a:spcAft>
            </a:pPr>
            <a:endParaRPr lang="en-US" sz="1400" b="1" dirty="0">
              <a:effectLst/>
              <a:latin typeface="+mn-lt"/>
              <a:ea typeface="Calibri" panose="020F0502020204030204" pitchFamily="34" charset="0"/>
            </a:endParaRPr>
          </a:p>
          <a:p>
            <a:pPr marL="0" marR="0">
              <a:lnSpc>
                <a:spcPct val="107000"/>
              </a:lnSpc>
              <a:spcBef>
                <a:spcPts val="0"/>
              </a:spcBef>
              <a:spcAft>
                <a:spcPts val="800"/>
              </a:spcAft>
            </a:pPr>
            <a:r>
              <a:rPr lang="en-US" sz="1400" b="1" u="sng" dirty="0">
                <a:effectLst/>
                <a:latin typeface="+mn-lt"/>
                <a:ea typeface="Calibri" panose="020F0502020204030204" pitchFamily="34" charset="0"/>
              </a:rPr>
              <a:t>NARFE PAC</a:t>
            </a:r>
            <a:r>
              <a:rPr lang="en-US" sz="1400" b="1" dirty="0">
                <a:effectLst/>
                <a:latin typeface="+mn-lt"/>
                <a:ea typeface="Calibri" panose="020F0502020204030204" pitchFamily="34" charset="0"/>
              </a:rPr>
              <a:t> protects</a:t>
            </a:r>
            <a:r>
              <a:rPr lang="en-US" sz="1400" b="1" dirty="0">
                <a:solidFill>
                  <a:srgbClr val="000000"/>
                </a:solidFill>
                <a:effectLst/>
                <a:latin typeface="+mn-lt"/>
                <a:ea typeface="Calibri" panose="020F0502020204030204" pitchFamily="34" charset="0"/>
              </a:rPr>
              <a:t> NARFE members’ pay and benefits by raising and spending money to elect members of Congress who support the federal community. The PAC also helps build strong relationships with lawmakers. NARFE PAC is a Members Only site</a:t>
            </a:r>
            <a:endParaRPr lang="en-US" sz="1400" b="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8</a:t>
            </a:fld>
            <a:endParaRPr lang="en-US"/>
          </a:p>
        </p:txBody>
      </p:sp>
    </p:spTree>
    <p:extLst>
      <p:ext uri="{BB962C8B-B14F-4D97-AF65-F5344CB8AC3E}">
        <p14:creationId xmlns:p14="http://schemas.microsoft.com/office/powerpoint/2010/main" val="403829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About the Federal Benefits Institute </a:t>
            </a:r>
            <a:r>
              <a:rPr lang="en-US" sz="1400" dirty="0">
                <a:solidFill>
                  <a:srgbClr val="000000"/>
                </a:solidFill>
                <a:effectLst/>
                <a:highlight>
                  <a:srgbClr val="FFFFFF"/>
                </a:highlight>
                <a:latin typeface="+mn-lt"/>
                <a:ea typeface="Calibri" panose="020F0502020204030204" pitchFamily="34" charset="0"/>
              </a:rPr>
              <a:t>serves as a gateway to live and recorded learning events and valuable resources for federal employees. There is a </a:t>
            </a:r>
            <a:r>
              <a:rPr lang="en-US" sz="1400" b="1" i="1" dirty="0">
                <a:solidFill>
                  <a:srgbClr val="000000"/>
                </a:solidFill>
                <a:effectLst/>
                <a:highlight>
                  <a:srgbClr val="FFFFFF"/>
                </a:highlight>
                <a:latin typeface="+mn-lt"/>
                <a:ea typeface="Calibri" panose="020F0502020204030204" pitchFamily="34" charset="0"/>
              </a:rPr>
              <a:t>Contact the Institute</a:t>
            </a:r>
            <a:r>
              <a:rPr lang="en-US" sz="1400" dirty="0">
                <a:solidFill>
                  <a:srgbClr val="000000"/>
                </a:solidFill>
                <a:effectLst/>
                <a:highlight>
                  <a:srgbClr val="FFFFFF"/>
                </a:highlight>
                <a:latin typeface="+mn-lt"/>
                <a:ea typeface="Calibri" panose="020F0502020204030204" pitchFamily="34" charset="0"/>
              </a:rPr>
              <a:t> form where members and non-members can submit questions about benefits. The Federal Benefits Institute is a member-only resource; however, the </a:t>
            </a:r>
            <a:r>
              <a:rPr lang="en-US" sz="1400" dirty="0">
                <a:solidFill>
                  <a:srgbClr val="000000"/>
                </a:solidFill>
                <a:effectLst/>
                <a:highlight>
                  <a:srgbClr val="FFFF00"/>
                </a:highlight>
                <a:latin typeface="+mn-lt"/>
                <a:ea typeface="Calibri" panose="020F0502020204030204" pitchFamily="34" charset="0"/>
              </a:rPr>
              <a:t>benefits experts are available to help ALL federal employees</a:t>
            </a:r>
            <a:r>
              <a:rPr lang="en-US" sz="1400" dirty="0">
                <a:solidFill>
                  <a:srgbClr val="000000"/>
                </a:solidFill>
                <a:effectLst/>
                <a:highlight>
                  <a:srgbClr val="FFFFFF"/>
                </a:highlight>
                <a:latin typeface="+mn-lt"/>
                <a:ea typeface="Calibri" panose="020F0502020204030204" pitchFamily="34" charset="0"/>
              </a:rPr>
              <a:t> better understand and make full use of their federal benefits.</a:t>
            </a:r>
            <a:r>
              <a:rPr lang="en-US" sz="1400" dirty="0">
                <a:effectLst/>
                <a:latin typeface="+mn-lt"/>
                <a:ea typeface="Calibri" panose="020F0502020204030204" pitchFamily="34" charset="0"/>
              </a:rPr>
              <a:t> </a:t>
            </a:r>
          </a:p>
          <a:p>
            <a:pPr marL="0" marR="0">
              <a:lnSpc>
                <a:spcPct val="107000"/>
              </a:lnSpc>
              <a:spcBef>
                <a:spcPts val="0"/>
              </a:spcBef>
              <a:spcAft>
                <a:spcPts val="0"/>
              </a:spcAft>
            </a:pPr>
            <a:r>
              <a:rPr lang="en-US" sz="1400" b="1" u="none" strike="noStrike"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NARFE Webinars</a:t>
            </a:r>
            <a:r>
              <a:rPr lang="en-US" sz="1400" dirty="0">
                <a:solidFill>
                  <a:srgbClr val="000000"/>
                </a:solidFill>
                <a:effectLst/>
                <a:highlight>
                  <a:srgbClr val="FFFFFF"/>
                </a:highlight>
                <a:latin typeface="+mn-lt"/>
                <a:ea typeface="Calibri" panose="020F0502020204030204" pitchFamily="34" charset="0"/>
              </a:rPr>
              <a:t> give members and non-members the opportunity to register for the latest offerings from the Federal Benefits Institute. There is normally one new offering every month on a topic of interest to the federal community. Members and non-members need to register for each webinar – for members, it is free; for non-members, the registration fee includes a one-year NARFE membership, which </a:t>
            </a:r>
            <a:r>
              <a:rPr lang="en-US" sz="1400" dirty="0">
                <a:effectLst/>
                <a:highlight>
                  <a:srgbClr val="FFFFFF"/>
                </a:highlight>
                <a:latin typeface="+mn-lt"/>
                <a:ea typeface="Calibri" panose="020F0502020204030204" pitchFamily="34" charset="0"/>
              </a:rPr>
              <a:t>gives them</a:t>
            </a:r>
            <a:r>
              <a:rPr lang="en-US" sz="1400" dirty="0">
                <a:solidFill>
                  <a:srgbClr val="000000"/>
                </a:solidFill>
                <a:effectLst/>
                <a:highlight>
                  <a:srgbClr val="FFFFFF"/>
                </a:highlight>
                <a:latin typeface="+mn-lt"/>
                <a:ea typeface="Calibri" panose="020F0502020204030204" pitchFamily="34" charset="0"/>
              </a:rPr>
              <a:t> access to all previous offerings.</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none" strike="noStrike" dirty="0">
                <a:solidFill>
                  <a:srgbClr val="000000"/>
                </a:solidFill>
                <a:effectLst/>
                <a:highlight>
                  <a:srgbClr val="FFFFFF"/>
                </a:highlight>
                <a:latin typeface="+mn-lt"/>
                <a:ea typeface="Calibri" panose="020F0502020204030204" pitchFamily="34" charset="0"/>
              </a:rPr>
              <a:t> </a:t>
            </a: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Resources and Information</a:t>
            </a:r>
            <a:r>
              <a:rPr lang="en-US" sz="1400" dirty="0">
                <a:solidFill>
                  <a:srgbClr val="000000"/>
                </a:solidFill>
                <a:effectLst/>
                <a:highlight>
                  <a:srgbClr val="FFFFFF"/>
                </a:highlight>
                <a:latin typeface="+mn-lt"/>
                <a:ea typeface="Calibri" panose="020F0502020204030204" pitchFamily="34" charset="0"/>
              </a:rPr>
              <a:t> </a:t>
            </a:r>
            <a:r>
              <a:rPr lang="en-US" sz="1400" dirty="0">
                <a:effectLst/>
                <a:highlight>
                  <a:srgbClr val="FFFFFF"/>
                </a:highlight>
                <a:latin typeface="+mn-lt"/>
                <a:ea typeface="Calibri" panose="020F0502020204030204" pitchFamily="34" charset="0"/>
              </a:rPr>
              <a:t>include</a:t>
            </a:r>
            <a:r>
              <a:rPr lang="en-US" sz="1400" dirty="0">
                <a:solidFill>
                  <a:srgbClr val="000000"/>
                </a:solidFill>
                <a:effectLst/>
                <a:highlight>
                  <a:srgbClr val="FFFFFF"/>
                </a:highlight>
                <a:latin typeface="+mn-lt"/>
                <a:ea typeface="Calibri" panose="020F0502020204030204" pitchFamily="34" charset="0"/>
              </a:rPr>
              <a:t> career resources and information-packed documents to help you navigate the complicated path toward retirement and beyond. </a:t>
            </a:r>
            <a:r>
              <a:rPr lang="en-US" sz="1400" b="1" i="1" dirty="0">
                <a:solidFill>
                  <a:srgbClr val="000000"/>
                </a:solidFill>
                <a:effectLst/>
                <a:highlight>
                  <a:srgbClr val="FFFFFF"/>
                </a:highlight>
                <a:latin typeface="+mn-lt"/>
                <a:ea typeface="Calibri" panose="020F0502020204030204" pitchFamily="34" charset="0"/>
              </a:rPr>
              <a:t>Facts for Feds</a:t>
            </a:r>
            <a:r>
              <a:rPr lang="en-US" sz="1400" dirty="0">
                <a:solidFill>
                  <a:srgbClr val="000000"/>
                </a:solidFill>
                <a:effectLst/>
                <a:highlight>
                  <a:srgbClr val="FFFFFF"/>
                </a:highlight>
                <a:latin typeface="+mn-lt"/>
                <a:ea typeface="Calibri" panose="020F0502020204030204" pitchFamily="34" charset="0"/>
              </a:rPr>
              <a:t> are short articles </a:t>
            </a:r>
            <a:r>
              <a:rPr lang="en-US" sz="1400" dirty="0">
                <a:effectLst/>
                <a:highlight>
                  <a:srgbClr val="FFFFFF"/>
                </a:highlight>
                <a:latin typeface="+mn-lt"/>
                <a:ea typeface="Calibri" panose="020F0502020204030204" pitchFamily="34" charset="0"/>
              </a:rPr>
              <a:t>that</a:t>
            </a:r>
            <a:r>
              <a:rPr lang="en-US" sz="1400" dirty="0">
                <a:solidFill>
                  <a:srgbClr val="000000"/>
                </a:solidFill>
                <a:effectLst/>
                <a:highlight>
                  <a:srgbClr val="FFFFFF"/>
                </a:highlight>
                <a:latin typeface="+mn-lt"/>
                <a:ea typeface="Calibri" panose="020F0502020204030204" pitchFamily="34" charset="0"/>
              </a:rPr>
              <a:t> answer questions about complex processes and regulations and </a:t>
            </a:r>
            <a:r>
              <a:rPr lang="en-US" sz="1400" b="1" i="1" dirty="0">
                <a:solidFill>
                  <a:srgbClr val="000000"/>
                </a:solidFill>
                <a:effectLst/>
                <a:highlight>
                  <a:srgbClr val="FFFFFF"/>
                </a:highlight>
                <a:latin typeface="+mn-lt"/>
                <a:ea typeface="Calibri" panose="020F0502020204030204" pitchFamily="34" charset="0"/>
              </a:rPr>
              <a:t>White Papers</a:t>
            </a:r>
            <a:r>
              <a:rPr lang="en-US" sz="1400" dirty="0">
                <a:solidFill>
                  <a:srgbClr val="000000"/>
                </a:solidFill>
                <a:effectLst/>
                <a:highlight>
                  <a:srgbClr val="FFFFFF"/>
                </a:highlight>
                <a:latin typeface="+mn-lt"/>
                <a:ea typeface="Calibri" panose="020F0502020204030204" pitchFamily="34" charset="0"/>
              </a:rPr>
              <a:t> are previously published articles on bene</a:t>
            </a:r>
            <a:r>
              <a:rPr lang="en-US" sz="1400" dirty="0">
                <a:effectLst/>
                <a:highlight>
                  <a:srgbClr val="FFFFFF"/>
                </a:highlight>
                <a:latin typeface="+mn-lt"/>
                <a:ea typeface="Calibri" panose="020F0502020204030204" pitchFamily="34" charset="0"/>
              </a:rPr>
              <a:t>fits</a:t>
            </a:r>
            <a:r>
              <a:rPr lang="en-US" sz="1400" dirty="0">
                <a:solidFill>
                  <a:srgbClr val="000000"/>
                </a:solidFill>
                <a:effectLst/>
                <a:highlight>
                  <a:srgbClr val="FFFFFF"/>
                </a:highlight>
                <a:latin typeface="+mn-lt"/>
                <a:ea typeface="Calibri" panose="020F0502020204030204" pitchFamily="34" charset="0"/>
              </a:rPr>
              <a:t> from </a:t>
            </a:r>
            <a:r>
              <a:rPr lang="en-US" sz="1400" i="1" dirty="0">
                <a:solidFill>
                  <a:srgbClr val="000000"/>
                </a:solidFill>
                <a:effectLst/>
                <a:highlight>
                  <a:srgbClr val="FFFFFF"/>
                </a:highlight>
                <a:latin typeface="+mn-lt"/>
                <a:ea typeface="Calibri" panose="020F0502020204030204" pitchFamily="34" charset="0"/>
              </a:rPr>
              <a:t>NARFE magazine. </a:t>
            </a:r>
            <a:endParaRPr lang="en-US" sz="1400" dirty="0">
              <a:effectLst/>
              <a:latin typeface="+mn-lt"/>
              <a:ea typeface="Calibri" panose="020F0502020204030204" pitchFamily="34" charset="0"/>
            </a:endParaRPr>
          </a:p>
          <a:p>
            <a:pPr marL="0" marR="0">
              <a:lnSpc>
                <a:spcPct val="107000"/>
              </a:lnSpc>
              <a:spcBef>
                <a:spcPts val="0"/>
              </a:spcBef>
              <a:spcAft>
                <a:spcPts val="0"/>
              </a:spcAft>
            </a:pPr>
            <a:endParaRPr lang="en-US" sz="1400" dirty="0">
              <a:effectLst/>
              <a:latin typeface="+mn-lt"/>
              <a:ea typeface="Calibri" panose="020F0502020204030204" pitchFamily="34" charset="0"/>
            </a:endParaRPr>
          </a:p>
          <a:p>
            <a:pPr marL="0" marR="0">
              <a:lnSpc>
                <a:spcPct val="107000"/>
              </a:lnSpc>
              <a:spcBef>
                <a:spcPts val="0"/>
              </a:spcBef>
              <a:spcAft>
                <a:spcPts val="0"/>
              </a:spcAft>
            </a:pPr>
            <a:r>
              <a:rPr lang="en-US" sz="1400" b="1" u="sng" dirty="0">
                <a:solidFill>
                  <a:srgbClr val="000000"/>
                </a:solidFill>
                <a:effectLst/>
                <a:highlight>
                  <a:srgbClr val="FFFFFF"/>
                </a:highlight>
                <a:latin typeface="+mn-lt"/>
                <a:ea typeface="Calibri" panose="020F0502020204030204" pitchFamily="34" charset="0"/>
              </a:rPr>
              <a:t>COLA Update</a:t>
            </a:r>
            <a:r>
              <a:rPr lang="en-US" sz="1400" dirty="0">
                <a:solidFill>
                  <a:srgbClr val="000000"/>
                </a:solidFill>
                <a:effectLst/>
                <a:highlight>
                  <a:srgbClr val="FFFFFF"/>
                </a:highlight>
                <a:latin typeface="+mn-lt"/>
                <a:ea typeface="Calibri" panose="020F0502020204030204" pitchFamily="34" charset="0"/>
              </a:rPr>
              <a:t> gives members and non-members the latest information on where the COLA for retirees stands for the current year.</a:t>
            </a:r>
            <a:endParaRPr lang="en-US" sz="14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0EA1FEA-9A1A-40C8-9DEC-8C246B5367D8}" type="slidenum">
              <a:rPr lang="en-US" smtClean="0"/>
              <a:t>9</a:t>
            </a:fld>
            <a:endParaRPr lang="en-US"/>
          </a:p>
        </p:txBody>
      </p:sp>
    </p:spTree>
    <p:extLst>
      <p:ext uri="{BB962C8B-B14F-4D97-AF65-F5344CB8AC3E}">
        <p14:creationId xmlns:p14="http://schemas.microsoft.com/office/powerpoint/2010/main" val="106850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3071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05974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0727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4577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57881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2190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3963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6142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19293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26206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10/18/2024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3243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10/18/2024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6162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793" r:id="rId6"/>
    <p:sldLayoutId id="2147483789" r:id="rId7"/>
    <p:sldLayoutId id="2147483790" r:id="rId8"/>
    <p:sldLayoutId id="2147483791" r:id="rId9"/>
    <p:sldLayoutId id="2147483792" r:id="rId10"/>
    <p:sldLayoutId id="2147483794"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686296" y="1674674"/>
            <a:ext cx="7707086" cy="1754326"/>
          </a:xfrm>
          <a:prstGeom prst="rect">
            <a:avLst/>
          </a:prstGeom>
          <a:noFill/>
        </p:spPr>
        <p:txBody>
          <a:bodyPr wrap="square" rtlCol="0">
            <a:spAutoFit/>
          </a:bodyPr>
          <a:lstStyle/>
          <a:p>
            <a:r>
              <a:rPr lang="en-US" sz="5400" b="1" dirty="0">
                <a:latin typeface="Aptos Display" panose="020B0004020202020204" pitchFamily="34" charset="0"/>
              </a:rPr>
              <a:t>Introduction to the NARFE National Website</a:t>
            </a:r>
          </a:p>
        </p:txBody>
      </p:sp>
      <p:sp>
        <p:nvSpPr>
          <p:cNvPr id="85" name="TextBox 84">
            <a:extLst>
              <a:ext uri="{FF2B5EF4-FFF2-40B4-BE49-F238E27FC236}">
                <a16:creationId xmlns:a16="http://schemas.microsoft.com/office/drawing/2014/main" id="{1910E3E9-7EEB-6EB8-6758-E67D80A8AC73}"/>
              </a:ext>
            </a:extLst>
          </p:cNvPr>
          <p:cNvSpPr txBox="1"/>
          <p:nvPr/>
        </p:nvSpPr>
        <p:spPr>
          <a:xfrm>
            <a:off x="8889357" y="5578997"/>
            <a:ext cx="2534856" cy="92333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Linda Wallers</a:t>
            </a:r>
          </a:p>
          <a:p>
            <a:r>
              <a:rPr lang="en-US" dirty="0">
                <a:latin typeface="Calibri" panose="020F0502020204030204" pitchFamily="34" charset="0"/>
                <a:ea typeface="Calibri" panose="020F0502020204030204" pitchFamily="34" charset="0"/>
                <a:cs typeface="Calibri" panose="020F0502020204030204" pitchFamily="34" charset="0"/>
              </a:rPr>
              <a:t>October 25-26, 2024</a:t>
            </a:r>
          </a:p>
          <a:p>
            <a:r>
              <a:rPr lang="en-US" dirty="0">
                <a:latin typeface="Calibri" panose="020F0502020204030204" pitchFamily="34" charset="0"/>
                <a:ea typeface="Calibri" panose="020F0502020204030204" pitchFamily="34" charset="0"/>
                <a:cs typeface="Calibri" panose="020F0502020204030204" pitchFamily="34" charset="0"/>
              </a:rPr>
              <a:t>Region IX Symposium</a:t>
            </a:r>
          </a:p>
        </p:txBody>
      </p:sp>
    </p:spTree>
    <p:extLst>
      <p:ext uri="{BB962C8B-B14F-4D97-AF65-F5344CB8AC3E}">
        <p14:creationId xmlns:p14="http://schemas.microsoft.com/office/powerpoint/2010/main" val="303949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1"/>
            <a:ext cx="12191980" cy="6857989"/>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EAF04FBC-9AAC-DEBF-ECC1-425D0A7812B5}"/>
              </a:ext>
            </a:extLst>
          </p:cNvPr>
          <p:cNvSpPr/>
          <p:nvPr/>
        </p:nvSpPr>
        <p:spPr>
          <a:xfrm>
            <a:off x="7945190" y="2582800"/>
            <a:ext cx="760812" cy="533462"/>
          </a:xfrm>
          <a:prstGeom prst="rect">
            <a:avLst/>
          </a:prstGeom>
          <a:solidFill>
            <a:srgbClr val="FFFFFF"/>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
        <p:nvSpPr>
          <p:cNvPr id="5" name="Rectangle 4">
            <a:extLst>
              <a:ext uri="{FF2B5EF4-FFF2-40B4-BE49-F238E27FC236}">
                <a16:creationId xmlns:a16="http://schemas.microsoft.com/office/drawing/2014/main" id="{C72EE706-A66A-0946-D2DF-3FA64D8EC6C0}"/>
              </a:ext>
            </a:extLst>
          </p:cNvPr>
          <p:cNvSpPr/>
          <p:nvPr/>
        </p:nvSpPr>
        <p:spPr>
          <a:xfrm>
            <a:off x="4793011" y="3089022"/>
            <a:ext cx="2725570" cy="2423142"/>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8" name="Rectangle 7">
            <a:extLst>
              <a:ext uri="{FF2B5EF4-FFF2-40B4-BE49-F238E27FC236}">
                <a16:creationId xmlns:a16="http://schemas.microsoft.com/office/drawing/2014/main" id="{24A4E8F4-33DE-07BE-5EC5-E08AC8CDDB13}"/>
              </a:ext>
            </a:extLst>
          </p:cNvPr>
          <p:cNvSpPr/>
          <p:nvPr/>
        </p:nvSpPr>
        <p:spPr>
          <a:xfrm>
            <a:off x="5030470" y="2265045"/>
            <a:ext cx="2131050" cy="2327900"/>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14" name="Group 13">
            <a:extLst>
              <a:ext uri="{FF2B5EF4-FFF2-40B4-BE49-F238E27FC236}">
                <a16:creationId xmlns:a16="http://schemas.microsoft.com/office/drawing/2014/main" id="{5E50BABC-C069-515F-767E-0857B3E937D4}"/>
              </a:ext>
            </a:extLst>
          </p:cNvPr>
          <p:cNvGrpSpPr/>
          <p:nvPr/>
        </p:nvGrpSpPr>
        <p:grpSpPr>
          <a:xfrm>
            <a:off x="914400" y="1630585"/>
            <a:ext cx="9749790" cy="3655074"/>
            <a:chOff x="914400" y="1630585"/>
            <a:chExt cx="9749790" cy="3655074"/>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10" name="Shape 14" descr="Graphical user interface&#10;&#10;Description automatically generated">
              <a:extLst>
                <a:ext uri="{FF2B5EF4-FFF2-40B4-BE49-F238E27FC236}">
                  <a16:creationId xmlns:a16="http://schemas.microsoft.com/office/drawing/2014/main" id="{E81D91F8-1292-7019-6FEC-5BACD13AA7CE}"/>
                </a:ext>
              </a:extLst>
            </p:cNvPr>
            <p:cNvPicPr preferRelativeResize="0"/>
            <p:nvPr/>
          </p:nvPicPr>
          <p:blipFill rotWithShape="1">
            <a:blip r:embed="rId5">
              <a:alphaModFix/>
            </a:blip>
            <a:srcRect l="1959" t="2594" b="2055"/>
            <a:stretch/>
          </p:blipFill>
          <p:spPr>
            <a:xfrm>
              <a:off x="6185540" y="2417291"/>
              <a:ext cx="2666081" cy="2868368"/>
            </a:xfrm>
            <a:prstGeom prst="rect">
              <a:avLst/>
            </a:prstGeom>
            <a:noFill/>
            <a:ln>
              <a:noFill/>
            </a:ln>
          </p:spPr>
        </p:pic>
        <p:sp>
          <p:nvSpPr>
            <p:cNvPr id="12" name="Rectangle 11">
              <a:extLst>
                <a:ext uri="{FF2B5EF4-FFF2-40B4-BE49-F238E27FC236}">
                  <a16:creationId xmlns:a16="http://schemas.microsoft.com/office/drawing/2014/main" id="{A309A348-368A-EC57-D3F4-03E9C67F5C06}"/>
                </a:ext>
              </a:extLst>
            </p:cNvPr>
            <p:cNvSpPr/>
            <p:nvPr/>
          </p:nvSpPr>
          <p:spPr>
            <a:xfrm>
              <a:off x="8033865" y="2508175"/>
              <a:ext cx="814603" cy="442577"/>
            </a:xfrm>
            <a:prstGeom prst="rect">
              <a:avLst/>
            </a:prstGeom>
            <a:solidFill>
              <a:schemeClr val="lt1"/>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
          <p:nvSpPr>
            <p:cNvPr id="13" name="Arrow: Down 12">
              <a:extLst>
                <a:ext uri="{FF2B5EF4-FFF2-40B4-BE49-F238E27FC236}">
                  <a16:creationId xmlns:a16="http://schemas.microsoft.com/office/drawing/2014/main" id="{CB35F0DF-E1CB-252C-AB9E-52C102987ECB}"/>
                </a:ext>
              </a:extLst>
            </p:cNvPr>
            <p:cNvSpPr/>
            <p:nvPr/>
          </p:nvSpPr>
          <p:spPr>
            <a:xfrm>
              <a:off x="6891687" y="2094941"/>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905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72EE706-A66A-0946-D2DF-3FA64D8EC6C0}"/>
              </a:ext>
            </a:extLst>
          </p:cNvPr>
          <p:cNvSpPr/>
          <p:nvPr/>
        </p:nvSpPr>
        <p:spPr>
          <a:xfrm>
            <a:off x="4793011" y="3089022"/>
            <a:ext cx="2725570" cy="2423142"/>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8" name="Rectangle 7">
            <a:extLst>
              <a:ext uri="{FF2B5EF4-FFF2-40B4-BE49-F238E27FC236}">
                <a16:creationId xmlns:a16="http://schemas.microsoft.com/office/drawing/2014/main" id="{24A4E8F4-33DE-07BE-5EC5-E08AC8CDDB13}"/>
              </a:ext>
            </a:extLst>
          </p:cNvPr>
          <p:cNvSpPr/>
          <p:nvPr/>
        </p:nvSpPr>
        <p:spPr>
          <a:xfrm>
            <a:off x="5030470" y="2265045"/>
            <a:ext cx="2131050" cy="2327900"/>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6" name="Rectangle 5">
            <a:extLst>
              <a:ext uri="{FF2B5EF4-FFF2-40B4-BE49-F238E27FC236}">
                <a16:creationId xmlns:a16="http://schemas.microsoft.com/office/drawing/2014/main" id="{151F9410-598D-1D04-B904-408C718EB01E}"/>
              </a:ext>
            </a:extLst>
          </p:cNvPr>
          <p:cNvSpPr/>
          <p:nvPr/>
        </p:nvSpPr>
        <p:spPr>
          <a:xfrm>
            <a:off x="5021262" y="2259747"/>
            <a:ext cx="2144688" cy="2470368"/>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C0C8E308-1E8F-8087-AAA4-02FDB8B006E7}"/>
              </a:ext>
            </a:extLst>
          </p:cNvPr>
          <p:cNvSpPr/>
          <p:nvPr/>
        </p:nvSpPr>
        <p:spPr>
          <a:xfrm>
            <a:off x="9136834" y="2031123"/>
            <a:ext cx="1100241" cy="204413"/>
          </a:xfrm>
          <a:prstGeom prst="rect">
            <a:avLst/>
          </a:prstGeom>
          <a:solidFill>
            <a:schemeClr val="lt1"/>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16" name="Group 15">
            <a:extLst>
              <a:ext uri="{FF2B5EF4-FFF2-40B4-BE49-F238E27FC236}">
                <a16:creationId xmlns:a16="http://schemas.microsoft.com/office/drawing/2014/main" id="{C12C302D-5C56-1DCA-6730-333D72E9F327}"/>
              </a:ext>
            </a:extLst>
          </p:cNvPr>
          <p:cNvGrpSpPr/>
          <p:nvPr/>
        </p:nvGrpSpPr>
        <p:grpSpPr>
          <a:xfrm>
            <a:off x="914400" y="1630585"/>
            <a:ext cx="9749790" cy="3691823"/>
            <a:chOff x="914400" y="1630585"/>
            <a:chExt cx="9749790" cy="3691823"/>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13" name="Shape 17" descr="Graphical user interface, application&#10;&#10;Description automatically generated">
              <a:extLst>
                <a:ext uri="{FF2B5EF4-FFF2-40B4-BE49-F238E27FC236}">
                  <a16:creationId xmlns:a16="http://schemas.microsoft.com/office/drawing/2014/main" id="{B2C3FDD0-CFFE-80E2-F2AD-05B6399519E2}"/>
                </a:ext>
              </a:extLst>
            </p:cNvPr>
            <p:cNvPicPr preferRelativeResize="0"/>
            <p:nvPr/>
          </p:nvPicPr>
          <p:blipFill rotWithShape="1">
            <a:blip r:embed="rId5">
              <a:alphaModFix/>
            </a:blip>
            <a:srcRect l="2746" t="1517" r="1600"/>
            <a:stretch/>
          </p:blipFill>
          <p:spPr>
            <a:xfrm>
              <a:off x="7821283" y="2449902"/>
              <a:ext cx="2415792" cy="2872506"/>
            </a:xfrm>
            <a:prstGeom prst="rect">
              <a:avLst/>
            </a:prstGeom>
            <a:noFill/>
            <a:ln>
              <a:noFill/>
            </a:ln>
          </p:spPr>
        </p:pic>
        <p:sp>
          <p:nvSpPr>
            <p:cNvPr id="15" name="Arrow: Down 14">
              <a:extLst>
                <a:ext uri="{FF2B5EF4-FFF2-40B4-BE49-F238E27FC236}">
                  <a16:creationId xmlns:a16="http://schemas.microsoft.com/office/drawing/2014/main" id="{B0C8838B-1A47-83F7-9119-F1259956FCBC}"/>
                </a:ext>
              </a:extLst>
            </p:cNvPr>
            <p:cNvSpPr/>
            <p:nvPr/>
          </p:nvSpPr>
          <p:spPr>
            <a:xfrm>
              <a:off x="8377308" y="2096338"/>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F04FBC-9AAC-DEBF-ECC1-425D0A7812B5}"/>
                </a:ext>
              </a:extLst>
            </p:cNvPr>
            <p:cNvSpPr/>
            <p:nvPr/>
          </p:nvSpPr>
          <p:spPr>
            <a:xfrm>
              <a:off x="9343933" y="2462448"/>
              <a:ext cx="882868" cy="533462"/>
            </a:xfrm>
            <a:prstGeom prst="rect">
              <a:avLst/>
            </a:prstGeom>
            <a:solidFill>
              <a:srgbClr val="FFFFFF"/>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grpSp>
    </p:spTree>
    <p:extLst>
      <p:ext uri="{BB962C8B-B14F-4D97-AF65-F5344CB8AC3E}">
        <p14:creationId xmlns:p14="http://schemas.microsoft.com/office/powerpoint/2010/main" val="385122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EAF04FBC-9AAC-DEBF-ECC1-425D0A7812B5}"/>
              </a:ext>
            </a:extLst>
          </p:cNvPr>
          <p:cNvSpPr/>
          <p:nvPr/>
        </p:nvSpPr>
        <p:spPr>
          <a:xfrm>
            <a:off x="4123586" y="1585395"/>
            <a:ext cx="1210968" cy="533462"/>
          </a:xfrm>
          <a:prstGeom prst="rect">
            <a:avLst/>
          </a:prstGeom>
          <a:solidFill>
            <a:srgbClr val="FFFFFF"/>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
        <p:nvSpPr>
          <p:cNvPr id="5" name="Rectangle 4">
            <a:extLst>
              <a:ext uri="{FF2B5EF4-FFF2-40B4-BE49-F238E27FC236}">
                <a16:creationId xmlns:a16="http://schemas.microsoft.com/office/drawing/2014/main" id="{C72EE706-A66A-0946-D2DF-3FA64D8EC6C0}"/>
              </a:ext>
            </a:extLst>
          </p:cNvPr>
          <p:cNvSpPr/>
          <p:nvPr/>
        </p:nvSpPr>
        <p:spPr>
          <a:xfrm>
            <a:off x="4793011" y="3089022"/>
            <a:ext cx="2725570" cy="2423142"/>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8" name="Rectangle 7">
            <a:extLst>
              <a:ext uri="{FF2B5EF4-FFF2-40B4-BE49-F238E27FC236}">
                <a16:creationId xmlns:a16="http://schemas.microsoft.com/office/drawing/2014/main" id="{24A4E8F4-33DE-07BE-5EC5-E08AC8CDDB13}"/>
              </a:ext>
            </a:extLst>
          </p:cNvPr>
          <p:cNvSpPr/>
          <p:nvPr/>
        </p:nvSpPr>
        <p:spPr>
          <a:xfrm>
            <a:off x="5030470" y="2265045"/>
            <a:ext cx="2131050" cy="2327900"/>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6" name="Rectangle 5">
            <a:extLst>
              <a:ext uri="{FF2B5EF4-FFF2-40B4-BE49-F238E27FC236}">
                <a16:creationId xmlns:a16="http://schemas.microsoft.com/office/drawing/2014/main" id="{151F9410-598D-1D04-B904-408C718EB01E}"/>
              </a:ext>
            </a:extLst>
          </p:cNvPr>
          <p:cNvSpPr/>
          <p:nvPr/>
        </p:nvSpPr>
        <p:spPr>
          <a:xfrm>
            <a:off x="5021262" y="2259747"/>
            <a:ext cx="2144688" cy="2470368"/>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C0C8E308-1E8F-8087-AAA4-02FDB8B006E7}"/>
              </a:ext>
            </a:extLst>
          </p:cNvPr>
          <p:cNvSpPr/>
          <p:nvPr/>
        </p:nvSpPr>
        <p:spPr>
          <a:xfrm>
            <a:off x="9136834" y="2031123"/>
            <a:ext cx="1100241" cy="204413"/>
          </a:xfrm>
          <a:prstGeom prst="rect">
            <a:avLst/>
          </a:prstGeom>
          <a:solidFill>
            <a:schemeClr val="lt1"/>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10" name="Rectangle 9">
            <a:extLst>
              <a:ext uri="{FF2B5EF4-FFF2-40B4-BE49-F238E27FC236}">
                <a16:creationId xmlns:a16="http://schemas.microsoft.com/office/drawing/2014/main" id="{16A86D64-4E5D-328D-2AE7-70AA582DC350}"/>
              </a:ext>
            </a:extLst>
          </p:cNvPr>
          <p:cNvSpPr/>
          <p:nvPr/>
        </p:nvSpPr>
        <p:spPr>
          <a:xfrm>
            <a:off x="7929900" y="2437523"/>
            <a:ext cx="2811141" cy="2581425"/>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18" name="Group 17">
            <a:extLst>
              <a:ext uri="{FF2B5EF4-FFF2-40B4-BE49-F238E27FC236}">
                <a16:creationId xmlns:a16="http://schemas.microsoft.com/office/drawing/2014/main" id="{8B5251D8-1E99-8FB7-45F7-AF4F764FD407}"/>
              </a:ext>
            </a:extLst>
          </p:cNvPr>
          <p:cNvGrpSpPr/>
          <p:nvPr/>
        </p:nvGrpSpPr>
        <p:grpSpPr>
          <a:xfrm>
            <a:off x="914400" y="1630585"/>
            <a:ext cx="9826667" cy="3356853"/>
            <a:chOff x="914400" y="1630585"/>
            <a:chExt cx="9826667" cy="3356853"/>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15" name="Shape 23" descr="Graphical user interface, application, website&#10;&#10;Description automatically generated">
              <a:extLst>
                <a:ext uri="{FF2B5EF4-FFF2-40B4-BE49-F238E27FC236}">
                  <a16:creationId xmlns:a16="http://schemas.microsoft.com/office/drawing/2014/main" id="{B099A333-CB91-FC84-A645-7263042391FA}"/>
                </a:ext>
              </a:extLst>
            </p:cNvPr>
            <p:cNvPicPr preferRelativeResize="0"/>
            <p:nvPr/>
          </p:nvPicPr>
          <p:blipFill rotWithShape="1">
            <a:blip r:embed="rId5">
              <a:alphaModFix/>
            </a:blip>
            <a:srcRect l="2653"/>
            <a:stretch/>
          </p:blipFill>
          <p:spPr>
            <a:xfrm>
              <a:off x="8004485" y="2405993"/>
              <a:ext cx="2736582" cy="2581445"/>
            </a:xfrm>
            <a:prstGeom prst="rect">
              <a:avLst/>
            </a:prstGeom>
            <a:noFill/>
            <a:ln>
              <a:noFill/>
            </a:ln>
          </p:spPr>
        </p:pic>
        <p:sp>
          <p:nvSpPr>
            <p:cNvPr id="16" name="Rectangle 15">
              <a:extLst>
                <a:ext uri="{FF2B5EF4-FFF2-40B4-BE49-F238E27FC236}">
                  <a16:creationId xmlns:a16="http://schemas.microsoft.com/office/drawing/2014/main" id="{A3925AD2-721F-03B7-2035-F3C58C2CC766}"/>
                </a:ext>
              </a:extLst>
            </p:cNvPr>
            <p:cNvSpPr/>
            <p:nvPr/>
          </p:nvSpPr>
          <p:spPr>
            <a:xfrm>
              <a:off x="8004485" y="2515596"/>
              <a:ext cx="1055016" cy="372017"/>
            </a:xfrm>
            <a:prstGeom prst="rect">
              <a:avLst/>
            </a:prstGeom>
            <a:solidFill>
              <a:schemeClr val="lt1"/>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17" name="Arrow: Down 16">
              <a:extLst>
                <a:ext uri="{FF2B5EF4-FFF2-40B4-BE49-F238E27FC236}">
                  <a16:creationId xmlns:a16="http://schemas.microsoft.com/office/drawing/2014/main" id="{BC0E06AD-A950-23B4-AECA-3CFD17F154EF}"/>
                </a:ext>
              </a:extLst>
            </p:cNvPr>
            <p:cNvSpPr/>
            <p:nvPr/>
          </p:nvSpPr>
          <p:spPr>
            <a:xfrm>
              <a:off x="9643008" y="2047265"/>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66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sp>
        <p:nvSpPr>
          <p:cNvPr id="4" name="Rectangle 3">
            <a:extLst>
              <a:ext uri="{FF2B5EF4-FFF2-40B4-BE49-F238E27FC236}">
                <a16:creationId xmlns:a16="http://schemas.microsoft.com/office/drawing/2014/main" id="{77141CEF-030B-ED63-53A1-8AF3CB59702A}"/>
              </a:ext>
            </a:extLst>
          </p:cNvPr>
          <p:cNvSpPr/>
          <p:nvPr/>
        </p:nvSpPr>
        <p:spPr>
          <a:xfrm>
            <a:off x="1682496" y="1938984"/>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2" name="Rectangle 1">
            <a:extLst>
              <a:ext uri="{FF2B5EF4-FFF2-40B4-BE49-F238E27FC236}">
                <a16:creationId xmlns:a16="http://schemas.microsoft.com/office/drawing/2014/main" id="{ECC53DD0-7CE5-9A09-3BA2-20D6FA6CBACE}"/>
              </a:ext>
            </a:extLst>
          </p:cNvPr>
          <p:cNvSpPr/>
          <p:nvPr/>
        </p:nvSpPr>
        <p:spPr>
          <a:xfrm>
            <a:off x="9074464" y="1285772"/>
            <a:ext cx="59453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629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2858814" y="1114090"/>
            <a:ext cx="7966595" cy="5195605"/>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2" name="Rectangle 1">
            <a:extLst>
              <a:ext uri="{FF2B5EF4-FFF2-40B4-BE49-F238E27FC236}">
                <a16:creationId xmlns:a16="http://schemas.microsoft.com/office/drawing/2014/main" id="{ECC53DD0-7CE5-9A09-3BA2-20D6FA6CBACE}"/>
              </a:ext>
            </a:extLst>
          </p:cNvPr>
          <p:cNvSpPr/>
          <p:nvPr/>
        </p:nvSpPr>
        <p:spPr>
          <a:xfrm>
            <a:off x="5375341" y="4350352"/>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141CEF-030B-ED63-53A1-8AF3CB59702A}"/>
              </a:ext>
            </a:extLst>
          </p:cNvPr>
          <p:cNvSpPr/>
          <p:nvPr/>
        </p:nvSpPr>
        <p:spPr>
          <a:xfrm>
            <a:off x="6884151" y="1315389"/>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337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2858814" y="1114090"/>
            <a:ext cx="7966595" cy="5195605"/>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2" name="Rectangle 1">
            <a:extLst>
              <a:ext uri="{FF2B5EF4-FFF2-40B4-BE49-F238E27FC236}">
                <a16:creationId xmlns:a16="http://schemas.microsoft.com/office/drawing/2014/main" id="{ECC53DD0-7CE5-9A09-3BA2-20D6FA6CBACE}"/>
              </a:ext>
            </a:extLst>
          </p:cNvPr>
          <p:cNvSpPr/>
          <p:nvPr/>
        </p:nvSpPr>
        <p:spPr>
          <a:xfrm>
            <a:off x="5375341" y="4350352"/>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141CEF-030B-ED63-53A1-8AF3CB59702A}"/>
              </a:ext>
            </a:extLst>
          </p:cNvPr>
          <p:cNvSpPr/>
          <p:nvPr/>
        </p:nvSpPr>
        <p:spPr>
          <a:xfrm>
            <a:off x="6884151" y="1315389"/>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7BF097-5403-6012-694A-BCF5A1F14FA9}"/>
              </a:ext>
            </a:extLst>
          </p:cNvPr>
          <p:cNvPicPr>
            <a:picLocks noChangeAspect="1"/>
          </p:cNvPicPr>
          <p:nvPr/>
        </p:nvPicPr>
        <p:blipFill>
          <a:blip r:embed="rId5"/>
          <a:stretch>
            <a:fillRect/>
          </a:stretch>
        </p:blipFill>
        <p:spPr>
          <a:xfrm>
            <a:off x="2933374" y="332203"/>
            <a:ext cx="7817473" cy="6193593"/>
          </a:xfrm>
          <a:prstGeom prst="rect">
            <a:avLst/>
          </a:prstGeom>
        </p:spPr>
      </p:pic>
    </p:spTree>
    <p:extLst>
      <p:ext uri="{BB962C8B-B14F-4D97-AF65-F5344CB8AC3E}">
        <p14:creationId xmlns:p14="http://schemas.microsoft.com/office/powerpoint/2010/main" val="1705354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2" name="Rectangle 1">
            <a:extLst>
              <a:ext uri="{FF2B5EF4-FFF2-40B4-BE49-F238E27FC236}">
                <a16:creationId xmlns:a16="http://schemas.microsoft.com/office/drawing/2014/main" id="{ECC53DD0-7CE5-9A09-3BA2-20D6FA6CBACE}"/>
              </a:ext>
            </a:extLst>
          </p:cNvPr>
          <p:cNvSpPr/>
          <p:nvPr/>
        </p:nvSpPr>
        <p:spPr>
          <a:xfrm>
            <a:off x="5509698" y="4687584"/>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141CEF-030B-ED63-53A1-8AF3CB59702A}"/>
              </a:ext>
            </a:extLst>
          </p:cNvPr>
          <p:cNvSpPr/>
          <p:nvPr/>
        </p:nvSpPr>
        <p:spPr>
          <a:xfrm>
            <a:off x="5820577" y="101646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52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53DD0-7CE5-9A09-3BA2-20D6FA6CBACE}"/>
              </a:ext>
            </a:extLst>
          </p:cNvPr>
          <p:cNvSpPr/>
          <p:nvPr/>
        </p:nvSpPr>
        <p:spPr>
          <a:xfrm>
            <a:off x="6841778" y="4670898"/>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4" name="Rectangle 3">
            <a:extLst>
              <a:ext uri="{FF2B5EF4-FFF2-40B4-BE49-F238E27FC236}">
                <a16:creationId xmlns:a16="http://schemas.microsoft.com/office/drawing/2014/main" id="{77141CEF-030B-ED63-53A1-8AF3CB59702A}"/>
              </a:ext>
            </a:extLst>
          </p:cNvPr>
          <p:cNvSpPr/>
          <p:nvPr/>
        </p:nvSpPr>
        <p:spPr>
          <a:xfrm>
            <a:off x="7376107" y="101565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384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53DD0-7CE5-9A09-3BA2-20D6FA6CBACE}"/>
              </a:ext>
            </a:extLst>
          </p:cNvPr>
          <p:cNvSpPr/>
          <p:nvPr/>
        </p:nvSpPr>
        <p:spPr>
          <a:xfrm>
            <a:off x="6841778" y="4670898"/>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4" name="Rectangle 3">
            <a:extLst>
              <a:ext uri="{FF2B5EF4-FFF2-40B4-BE49-F238E27FC236}">
                <a16:creationId xmlns:a16="http://schemas.microsoft.com/office/drawing/2014/main" id="{77141CEF-030B-ED63-53A1-8AF3CB59702A}"/>
              </a:ext>
            </a:extLst>
          </p:cNvPr>
          <p:cNvSpPr/>
          <p:nvPr/>
        </p:nvSpPr>
        <p:spPr>
          <a:xfrm>
            <a:off x="7912134" y="101565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1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53DD0-7CE5-9A09-3BA2-20D6FA6CBACE}"/>
              </a:ext>
            </a:extLst>
          </p:cNvPr>
          <p:cNvSpPr/>
          <p:nvPr/>
        </p:nvSpPr>
        <p:spPr>
          <a:xfrm>
            <a:off x="6841778" y="4670898"/>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4" name="Rectangle 3">
            <a:extLst>
              <a:ext uri="{FF2B5EF4-FFF2-40B4-BE49-F238E27FC236}">
                <a16:creationId xmlns:a16="http://schemas.microsoft.com/office/drawing/2014/main" id="{77141CEF-030B-ED63-53A1-8AF3CB59702A}"/>
              </a:ext>
            </a:extLst>
          </p:cNvPr>
          <p:cNvSpPr/>
          <p:nvPr/>
        </p:nvSpPr>
        <p:spPr>
          <a:xfrm>
            <a:off x="7912134" y="101565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3" name="Rectangle 2">
            <a:extLst>
              <a:ext uri="{FF2B5EF4-FFF2-40B4-BE49-F238E27FC236}">
                <a16:creationId xmlns:a16="http://schemas.microsoft.com/office/drawing/2014/main" id="{3CD92664-FBB7-E82C-9934-BC4B8DC164E4}"/>
              </a:ext>
            </a:extLst>
          </p:cNvPr>
          <p:cNvSpPr/>
          <p:nvPr/>
        </p:nvSpPr>
        <p:spPr>
          <a:xfrm>
            <a:off x="6841777" y="4633585"/>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905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Tree>
    <p:extLst>
      <p:ext uri="{BB962C8B-B14F-4D97-AF65-F5344CB8AC3E}">
        <p14:creationId xmlns:p14="http://schemas.microsoft.com/office/powerpoint/2010/main" val="253483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53DD0-7CE5-9A09-3BA2-20D6FA6CBACE}"/>
              </a:ext>
            </a:extLst>
          </p:cNvPr>
          <p:cNvSpPr/>
          <p:nvPr/>
        </p:nvSpPr>
        <p:spPr>
          <a:xfrm>
            <a:off x="6841778" y="4670898"/>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4" name="Rectangle 3">
            <a:extLst>
              <a:ext uri="{FF2B5EF4-FFF2-40B4-BE49-F238E27FC236}">
                <a16:creationId xmlns:a16="http://schemas.microsoft.com/office/drawing/2014/main" id="{77141CEF-030B-ED63-53A1-8AF3CB59702A}"/>
              </a:ext>
            </a:extLst>
          </p:cNvPr>
          <p:cNvSpPr/>
          <p:nvPr/>
        </p:nvSpPr>
        <p:spPr>
          <a:xfrm>
            <a:off x="7912134" y="101565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3" name="Rectangle 2">
            <a:extLst>
              <a:ext uri="{FF2B5EF4-FFF2-40B4-BE49-F238E27FC236}">
                <a16:creationId xmlns:a16="http://schemas.microsoft.com/office/drawing/2014/main" id="{3CD92664-FBB7-E82C-9934-BC4B8DC164E4}"/>
              </a:ext>
            </a:extLst>
          </p:cNvPr>
          <p:cNvSpPr/>
          <p:nvPr/>
        </p:nvSpPr>
        <p:spPr>
          <a:xfrm>
            <a:off x="4177620" y="4670897"/>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700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53DD0-7CE5-9A09-3BA2-20D6FA6CBACE}"/>
              </a:ext>
            </a:extLst>
          </p:cNvPr>
          <p:cNvSpPr/>
          <p:nvPr/>
        </p:nvSpPr>
        <p:spPr>
          <a:xfrm>
            <a:off x="6841778" y="4670898"/>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FEEB204-A994-D1A3-FC1B-614F5072FDFC}"/>
              </a:ext>
            </a:extLst>
          </p:cNvPr>
          <p:cNvSpPr txBox="1"/>
          <p:nvPr/>
        </p:nvSpPr>
        <p:spPr>
          <a:xfrm>
            <a:off x="201517" y="1408574"/>
            <a:ext cx="2657297" cy="2585323"/>
          </a:xfrm>
          <a:prstGeom prst="rect">
            <a:avLst/>
          </a:prstGeom>
          <a:noFill/>
        </p:spPr>
        <p:txBody>
          <a:bodyPr wrap="square" rtlCol="0">
            <a:spAutoFit/>
          </a:bodyPr>
          <a:lstStyle/>
          <a:p>
            <a:r>
              <a:rPr lang="en-US" sz="5400" b="1" dirty="0">
                <a:latin typeface="Aptos Display" panose="020B0004020202020204" pitchFamily="34" charset="0"/>
              </a:rPr>
              <a:t>NARFE</a:t>
            </a:r>
          </a:p>
          <a:p>
            <a:r>
              <a:rPr lang="en-US" sz="5400" b="1" dirty="0">
                <a:latin typeface="Aptos Display" panose="020B0004020202020204" pitchFamily="34" charset="0"/>
              </a:rPr>
              <a:t>Member</a:t>
            </a:r>
          </a:p>
          <a:p>
            <a:r>
              <a:rPr lang="en-US" sz="5400" b="1" dirty="0">
                <a:latin typeface="Aptos Display" panose="020B0004020202020204" pitchFamily="34" charset="0"/>
              </a:rPr>
              <a:t>Portal</a:t>
            </a:r>
          </a:p>
        </p:txBody>
      </p:sp>
      <p:sp>
        <p:nvSpPr>
          <p:cNvPr id="4" name="Rectangle 3">
            <a:extLst>
              <a:ext uri="{FF2B5EF4-FFF2-40B4-BE49-F238E27FC236}">
                <a16:creationId xmlns:a16="http://schemas.microsoft.com/office/drawing/2014/main" id="{77141CEF-030B-ED63-53A1-8AF3CB59702A}"/>
              </a:ext>
            </a:extLst>
          </p:cNvPr>
          <p:cNvSpPr/>
          <p:nvPr/>
        </p:nvSpPr>
        <p:spPr>
          <a:xfrm>
            <a:off x="7912134" y="1015655"/>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pic>
        <p:nvPicPr>
          <p:cNvPr id="6" name="Picture 5">
            <a:extLst>
              <a:ext uri="{FF2B5EF4-FFF2-40B4-BE49-F238E27FC236}">
                <a16:creationId xmlns:a16="http://schemas.microsoft.com/office/drawing/2014/main" id="{535BD761-08B5-A4F1-665A-750E7E0D1E84}"/>
              </a:ext>
            </a:extLst>
          </p:cNvPr>
          <p:cNvPicPr>
            <a:picLocks noChangeAspect="1"/>
          </p:cNvPicPr>
          <p:nvPr/>
        </p:nvPicPr>
        <p:blipFill>
          <a:blip r:embed="rId4"/>
          <a:stretch>
            <a:fillRect/>
          </a:stretch>
        </p:blipFill>
        <p:spPr>
          <a:xfrm>
            <a:off x="3195589" y="830320"/>
            <a:ext cx="7292379" cy="4755899"/>
          </a:xfrm>
          <a:prstGeom prst="rect">
            <a:avLst/>
          </a:prstGeom>
        </p:spPr>
      </p:pic>
      <p:sp>
        <p:nvSpPr>
          <p:cNvPr id="3" name="Rectangle 2">
            <a:extLst>
              <a:ext uri="{FF2B5EF4-FFF2-40B4-BE49-F238E27FC236}">
                <a16:creationId xmlns:a16="http://schemas.microsoft.com/office/drawing/2014/main" id="{3CD92664-FBB7-E82C-9934-BC4B8DC164E4}"/>
              </a:ext>
            </a:extLst>
          </p:cNvPr>
          <p:cNvSpPr/>
          <p:nvPr/>
        </p:nvSpPr>
        <p:spPr>
          <a:xfrm>
            <a:off x="4177620" y="4670897"/>
            <a:ext cx="1172603" cy="610521"/>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08E19C-13A9-8D4E-40AA-FC9800CC5930}"/>
              </a:ext>
            </a:extLst>
          </p:cNvPr>
          <p:cNvPicPr>
            <a:picLocks noChangeAspect="1"/>
          </p:cNvPicPr>
          <p:nvPr/>
        </p:nvPicPr>
        <p:blipFill>
          <a:blip r:embed="rId5"/>
          <a:stretch>
            <a:fillRect/>
          </a:stretch>
        </p:blipFill>
        <p:spPr>
          <a:xfrm>
            <a:off x="3377956" y="548304"/>
            <a:ext cx="6927643" cy="6103588"/>
          </a:xfrm>
          <a:prstGeom prst="rect">
            <a:avLst/>
          </a:prstGeom>
          <a:ln>
            <a:solidFill>
              <a:srgbClr val="0070C0"/>
            </a:solidFill>
          </a:ln>
        </p:spPr>
      </p:pic>
    </p:spTree>
    <p:extLst>
      <p:ext uri="{BB962C8B-B14F-4D97-AF65-F5344CB8AC3E}">
        <p14:creationId xmlns:p14="http://schemas.microsoft.com/office/powerpoint/2010/main" val="192000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2" name="Rectangle 1">
            <a:extLst>
              <a:ext uri="{FF2B5EF4-FFF2-40B4-BE49-F238E27FC236}">
                <a16:creationId xmlns:a16="http://schemas.microsoft.com/office/drawing/2014/main" id="{ECC53DD0-7CE5-9A09-3BA2-20D6FA6CBACE}"/>
              </a:ext>
            </a:extLst>
          </p:cNvPr>
          <p:cNvSpPr/>
          <p:nvPr/>
        </p:nvSpPr>
        <p:spPr>
          <a:xfrm>
            <a:off x="10509503" y="1611462"/>
            <a:ext cx="458353"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2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686296" y="1674674"/>
            <a:ext cx="7707086" cy="2616101"/>
          </a:xfrm>
          <a:prstGeom prst="rect">
            <a:avLst/>
          </a:prstGeom>
          <a:noFill/>
        </p:spPr>
        <p:txBody>
          <a:bodyPr wrap="square" rtlCol="0">
            <a:spAutoFit/>
          </a:bodyPr>
          <a:lstStyle/>
          <a:p>
            <a:r>
              <a:rPr lang="en-US" sz="3600" b="1" dirty="0">
                <a:latin typeface="Aptos Display" panose="020B0004020202020204" pitchFamily="34" charset="0"/>
              </a:rPr>
              <a:t>If you have questions , please ask.</a:t>
            </a:r>
          </a:p>
          <a:p>
            <a:r>
              <a:rPr lang="en-US" sz="3600" b="1" dirty="0">
                <a:latin typeface="Aptos Display" panose="020B0004020202020204" pitchFamily="34" charset="0"/>
              </a:rPr>
              <a:t>If you found this useful, let me know.</a:t>
            </a:r>
          </a:p>
          <a:p>
            <a:endParaRPr lang="en-US" sz="3600" b="1" dirty="0">
              <a:latin typeface="Aptos Display" panose="020B0004020202020204" pitchFamily="34" charset="0"/>
            </a:endParaRPr>
          </a:p>
          <a:p>
            <a:r>
              <a:rPr lang="en-US" sz="2800" b="1" dirty="0">
                <a:latin typeface="Aptos Display" panose="020B0004020202020204" pitchFamily="34" charset="0"/>
              </a:rPr>
              <a:t>You can find other tutorials on the Configuration Advisory board (CAB) website, under Quick Links. </a:t>
            </a:r>
          </a:p>
        </p:txBody>
      </p:sp>
      <p:sp>
        <p:nvSpPr>
          <p:cNvPr id="85" name="TextBox 84">
            <a:extLst>
              <a:ext uri="{FF2B5EF4-FFF2-40B4-BE49-F238E27FC236}">
                <a16:creationId xmlns:a16="http://schemas.microsoft.com/office/drawing/2014/main" id="{1910E3E9-7EEB-6EB8-6758-E67D80A8AC73}"/>
              </a:ext>
            </a:extLst>
          </p:cNvPr>
          <p:cNvSpPr txBox="1"/>
          <p:nvPr/>
        </p:nvSpPr>
        <p:spPr>
          <a:xfrm>
            <a:off x="8794764" y="4838061"/>
            <a:ext cx="2534856" cy="92333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Linda Wallers</a:t>
            </a:r>
          </a:p>
          <a:p>
            <a:r>
              <a:rPr lang="en-US" dirty="0">
                <a:latin typeface="Calibri" panose="020F0502020204030204" pitchFamily="34" charset="0"/>
                <a:ea typeface="Calibri" panose="020F0502020204030204" pitchFamily="34" charset="0"/>
                <a:cs typeface="Calibri" panose="020F0502020204030204" pitchFamily="34" charset="0"/>
              </a:rPr>
              <a:t>October 25-26, 2024</a:t>
            </a:r>
          </a:p>
          <a:p>
            <a:r>
              <a:rPr lang="en-US" dirty="0">
                <a:latin typeface="Calibri" panose="020F0502020204030204" pitchFamily="34" charset="0"/>
                <a:ea typeface="Calibri" panose="020F0502020204030204" pitchFamily="34" charset="0"/>
                <a:cs typeface="Calibri" panose="020F0502020204030204" pitchFamily="34" charset="0"/>
              </a:rPr>
              <a:t>Region IX Symposium</a:t>
            </a:r>
          </a:p>
        </p:txBody>
      </p:sp>
    </p:spTree>
    <p:extLst>
      <p:ext uri="{BB962C8B-B14F-4D97-AF65-F5344CB8AC3E}">
        <p14:creationId xmlns:p14="http://schemas.microsoft.com/office/powerpoint/2010/main" val="15142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sp>
        <p:nvSpPr>
          <p:cNvPr id="4" name="Rectangle 3">
            <a:extLst>
              <a:ext uri="{FF2B5EF4-FFF2-40B4-BE49-F238E27FC236}">
                <a16:creationId xmlns:a16="http://schemas.microsoft.com/office/drawing/2014/main" id="{77141CEF-030B-ED63-53A1-8AF3CB59702A}"/>
              </a:ext>
            </a:extLst>
          </p:cNvPr>
          <p:cNvSpPr/>
          <p:nvPr/>
        </p:nvSpPr>
        <p:spPr>
          <a:xfrm>
            <a:off x="1682496" y="1938984"/>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2" name="Rectangle 1">
            <a:extLst>
              <a:ext uri="{FF2B5EF4-FFF2-40B4-BE49-F238E27FC236}">
                <a16:creationId xmlns:a16="http://schemas.microsoft.com/office/drawing/2014/main" id="{ECC53DD0-7CE5-9A09-3BA2-20D6FA6CBACE}"/>
              </a:ext>
            </a:extLst>
          </p:cNvPr>
          <p:cNvSpPr/>
          <p:nvPr/>
        </p:nvSpPr>
        <p:spPr>
          <a:xfrm>
            <a:off x="8225780" y="1285772"/>
            <a:ext cx="2694468"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4B8706D-29EC-4CFE-74ED-61DBF3A02DE7}"/>
              </a:ext>
            </a:extLst>
          </p:cNvPr>
          <p:cNvSpPr/>
          <p:nvPr/>
        </p:nvSpPr>
        <p:spPr>
          <a:xfrm rot="3569993">
            <a:off x="6594070" y="883400"/>
            <a:ext cx="484632" cy="3100167"/>
          </a:xfrm>
          <a:prstGeom prst="upArrow">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7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sp>
        <p:nvSpPr>
          <p:cNvPr id="4" name="Rectangle 3">
            <a:extLst>
              <a:ext uri="{FF2B5EF4-FFF2-40B4-BE49-F238E27FC236}">
                <a16:creationId xmlns:a16="http://schemas.microsoft.com/office/drawing/2014/main" id="{77141CEF-030B-ED63-53A1-8AF3CB59702A}"/>
              </a:ext>
            </a:extLst>
          </p:cNvPr>
          <p:cNvSpPr/>
          <p:nvPr/>
        </p:nvSpPr>
        <p:spPr>
          <a:xfrm>
            <a:off x="1682496" y="1938984"/>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2" name="Rectangle 1">
            <a:extLst>
              <a:ext uri="{FF2B5EF4-FFF2-40B4-BE49-F238E27FC236}">
                <a16:creationId xmlns:a16="http://schemas.microsoft.com/office/drawing/2014/main" id="{ECC53DD0-7CE5-9A09-3BA2-20D6FA6CBACE}"/>
              </a:ext>
            </a:extLst>
          </p:cNvPr>
          <p:cNvSpPr/>
          <p:nvPr/>
        </p:nvSpPr>
        <p:spPr>
          <a:xfrm>
            <a:off x="8225780" y="1285772"/>
            <a:ext cx="2694468"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12DB818-0B1B-5916-F7F5-5484CF86F1FA}"/>
              </a:ext>
            </a:extLst>
          </p:cNvPr>
          <p:cNvPicPr>
            <a:picLocks noChangeAspect="1"/>
          </p:cNvPicPr>
          <p:nvPr/>
        </p:nvPicPr>
        <p:blipFill>
          <a:blip r:embed="rId5"/>
          <a:srcRect b="49374"/>
          <a:stretch/>
        </p:blipFill>
        <p:spPr>
          <a:xfrm>
            <a:off x="2257888" y="1673706"/>
            <a:ext cx="3416940" cy="3471947"/>
          </a:xfrm>
          <a:prstGeom prst="rect">
            <a:avLst/>
          </a:prstGeom>
        </p:spPr>
      </p:pic>
      <p:pic>
        <p:nvPicPr>
          <p:cNvPr id="10" name="Picture 9">
            <a:extLst>
              <a:ext uri="{FF2B5EF4-FFF2-40B4-BE49-F238E27FC236}">
                <a16:creationId xmlns:a16="http://schemas.microsoft.com/office/drawing/2014/main" id="{811973D5-34E6-F0EA-4AD3-E5DC723ACC1D}"/>
              </a:ext>
            </a:extLst>
          </p:cNvPr>
          <p:cNvPicPr>
            <a:picLocks noChangeAspect="1"/>
          </p:cNvPicPr>
          <p:nvPr/>
        </p:nvPicPr>
        <p:blipFill>
          <a:blip r:embed="rId5"/>
          <a:srcRect t="50487"/>
          <a:stretch/>
        </p:blipFill>
        <p:spPr>
          <a:xfrm>
            <a:off x="5967911" y="1699203"/>
            <a:ext cx="3416940" cy="3395633"/>
          </a:xfrm>
          <a:prstGeom prst="rect">
            <a:avLst/>
          </a:prstGeom>
        </p:spPr>
      </p:pic>
    </p:spTree>
    <p:extLst>
      <p:ext uri="{BB962C8B-B14F-4D97-AF65-F5344CB8AC3E}">
        <p14:creationId xmlns:p14="http://schemas.microsoft.com/office/powerpoint/2010/main" val="193092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4" name="Rectangle 3">
            <a:extLst>
              <a:ext uri="{FF2B5EF4-FFF2-40B4-BE49-F238E27FC236}">
                <a16:creationId xmlns:a16="http://schemas.microsoft.com/office/drawing/2014/main" id="{77141CEF-030B-ED63-53A1-8AF3CB59702A}"/>
              </a:ext>
            </a:extLst>
          </p:cNvPr>
          <p:cNvSpPr/>
          <p:nvPr/>
        </p:nvSpPr>
        <p:spPr>
          <a:xfrm>
            <a:off x="5112913" y="1602049"/>
            <a:ext cx="4791108" cy="452342"/>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00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5153891" cy="923330"/>
          </a:xfrm>
          <a:prstGeom prst="rect">
            <a:avLst/>
          </a:prstGeom>
          <a:noFill/>
        </p:spPr>
        <p:txBody>
          <a:bodyPr wrap="square" rtlCol="0">
            <a:spAutoFit/>
          </a:bodyPr>
          <a:lstStyle/>
          <a:p>
            <a:r>
              <a:rPr lang="en-US" sz="5400" b="1" dirty="0">
                <a:latin typeface="Aptos Display" panose="020B0004020202020204" pitchFamily="34" charset="0"/>
              </a:rPr>
              <a:t>NARFE website</a:t>
            </a:r>
          </a:p>
        </p:txBody>
      </p:sp>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tretch>
            <a:fillRect/>
          </a:stretch>
        </p:blipFill>
        <p:spPr>
          <a:xfrm>
            <a:off x="1682496" y="1357429"/>
            <a:ext cx="9347200" cy="5346915"/>
          </a:xfrm>
          <a:prstGeom prst="rect">
            <a:avLst/>
          </a:prstGeom>
        </p:spPr>
      </p:pic>
      <p:sp>
        <p:nvSpPr>
          <p:cNvPr id="4" name="Rectangle 3">
            <a:extLst>
              <a:ext uri="{FF2B5EF4-FFF2-40B4-BE49-F238E27FC236}">
                <a16:creationId xmlns:a16="http://schemas.microsoft.com/office/drawing/2014/main" id="{77141CEF-030B-ED63-53A1-8AF3CB59702A}"/>
              </a:ext>
            </a:extLst>
          </p:cNvPr>
          <p:cNvSpPr/>
          <p:nvPr/>
        </p:nvSpPr>
        <p:spPr>
          <a:xfrm>
            <a:off x="4549966" y="1591032"/>
            <a:ext cx="550844"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CC53DD0-7CE5-9A09-3BA2-20D6FA6CBACE}"/>
              </a:ext>
            </a:extLst>
          </p:cNvPr>
          <p:cNvSpPr/>
          <p:nvPr/>
        </p:nvSpPr>
        <p:spPr>
          <a:xfrm>
            <a:off x="9915390" y="1591032"/>
            <a:ext cx="642516" cy="341774"/>
          </a:xfrm>
          <a:prstGeom prst="rect">
            <a:avLst/>
          </a:prstGeom>
          <a:noFill/>
          <a:ln w="50800">
            <a:solidFill>
              <a:srgbClr val="FF0000"/>
            </a:solidFill>
          </a:ln>
          <a:effectLst>
            <a:glow rad="101600">
              <a:srgbClr val="FFFF00">
                <a:alpha val="40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29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144319D2-9DB1-F36E-EF4C-C998DFABFB12}"/>
              </a:ext>
            </a:extLst>
          </p:cNvPr>
          <p:cNvGrpSpPr/>
          <p:nvPr/>
        </p:nvGrpSpPr>
        <p:grpSpPr>
          <a:xfrm>
            <a:off x="914400" y="1630585"/>
            <a:ext cx="9749790" cy="2928974"/>
            <a:chOff x="914400" y="1630585"/>
            <a:chExt cx="9749790" cy="2928974"/>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10" name="Shape 4" descr="Graphical user interface&#10;&#10;Description automatically generated with medium confidence">
              <a:extLst>
                <a:ext uri="{FF2B5EF4-FFF2-40B4-BE49-F238E27FC236}">
                  <a16:creationId xmlns:a16="http://schemas.microsoft.com/office/drawing/2014/main" id="{05D27FCD-E094-EB2A-5F20-06F5D6AF440B}"/>
                </a:ext>
              </a:extLst>
            </p:cNvPr>
            <p:cNvPicPr preferRelativeResize="0"/>
            <p:nvPr/>
          </p:nvPicPr>
          <p:blipFill rotWithShape="1">
            <a:blip r:embed="rId5">
              <a:alphaModFix/>
            </a:blip>
            <a:srcRect l="1865" t="5763" b="4048"/>
            <a:stretch/>
          </p:blipFill>
          <p:spPr>
            <a:xfrm>
              <a:off x="964162" y="2481943"/>
              <a:ext cx="2619689" cy="2077616"/>
            </a:xfrm>
            <a:prstGeom prst="rect">
              <a:avLst/>
            </a:prstGeom>
            <a:noFill/>
            <a:ln>
              <a:noFill/>
            </a:ln>
          </p:spPr>
        </p:pic>
        <p:sp>
          <p:nvSpPr>
            <p:cNvPr id="11" name="Rectangle 10">
              <a:extLst>
                <a:ext uri="{FF2B5EF4-FFF2-40B4-BE49-F238E27FC236}">
                  <a16:creationId xmlns:a16="http://schemas.microsoft.com/office/drawing/2014/main" id="{EAF04FBC-9AAC-DEBF-ECC1-425D0A7812B5}"/>
                </a:ext>
              </a:extLst>
            </p:cNvPr>
            <p:cNvSpPr/>
            <p:nvPr/>
          </p:nvSpPr>
          <p:spPr>
            <a:xfrm>
              <a:off x="2551539" y="2429946"/>
              <a:ext cx="937896" cy="533462"/>
            </a:xfrm>
            <a:prstGeom prst="rect">
              <a:avLst/>
            </a:prstGeom>
            <a:solidFill>
              <a:srgbClr val="FFFFFF"/>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12" name="Arrow: Down 11">
              <a:extLst>
                <a:ext uri="{FF2B5EF4-FFF2-40B4-BE49-F238E27FC236}">
                  <a16:creationId xmlns:a16="http://schemas.microsoft.com/office/drawing/2014/main" id="{75FF2DEA-D142-8936-70A5-28EB16F01B13}"/>
                </a:ext>
              </a:extLst>
            </p:cNvPr>
            <p:cNvSpPr/>
            <p:nvPr/>
          </p:nvSpPr>
          <p:spPr>
            <a:xfrm>
              <a:off x="1527810" y="2047265"/>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65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72EE706-A66A-0946-D2DF-3FA64D8EC6C0}"/>
              </a:ext>
            </a:extLst>
          </p:cNvPr>
          <p:cNvSpPr/>
          <p:nvPr/>
        </p:nvSpPr>
        <p:spPr>
          <a:xfrm>
            <a:off x="4793011" y="3089022"/>
            <a:ext cx="2725570" cy="2423142"/>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12" name="Group 11">
            <a:extLst>
              <a:ext uri="{FF2B5EF4-FFF2-40B4-BE49-F238E27FC236}">
                <a16:creationId xmlns:a16="http://schemas.microsoft.com/office/drawing/2014/main" id="{DADDFDD6-F5DD-41C3-C131-C40EE8F0F6C1}"/>
              </a:ext>
            </a:extLst>
          </p:cNvPr>
          <p:cNvGrpSpPr/>
          <p:nvPr/>
        </p:nvGrpSpPr>
        <p:grpSpPr>
          <a:xfrm>
            <a:off x="914400" y="1630585"/>
            <a:ext cx="9749790" cy="3561868"/>
            <a:chOff x="914400" y="1630585"/>
            <a:chExt cx="9749790" cy="3561868"/>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6" name="Shape 11" descr="Graphical user interface, application&#10;&#10;Description automatically generated">
              <a:extLst>
                <a:ext uri="{FF2B5EF4-FFF2-40B4-BE49-F238E27FC236}">
                  <a16:creationId xmlns:a16="http://schemas.microsoft.com/office/drawing/2014/main" id="{D3A29D10-5F9B-B164-FF8E-4D2221C629B3}"/>
                </a:ext>
              </a:extLst>
            </p:cNvPr>
            <p:cNvPicPr preferRelativeResize="0"/>
            <p:nvPr/>
          </p:nvPicPr>
          <p:blipFill rotWithShape="1">
            <a:blip r:embed="rId5">
              <a:alphaModFix/>
            </a:blip>
            <a:srcRect/>
            <a:stretch/>
          </p:blipFill>
          <p:spPr>
            <a:xfrm>
              <a:off x="2145977" y="2433105"/>
              <a:ext cx="2725570" cy="2759348"/>
            </a:xfrm>
            <a:prstGeom prst="rect">
              <a:avLst/>
            </a:prstGeom>
            <a:noFill/>
            <a:ln>
              <a:noFill/>
            </a:ln>
          </p:spPr>
        </p:pic>
        <p:sp>
          <p:nvSpPr>
            <p:cNvPr id="7" name="Rectangle 6">
              <a:extLst>
                <a:ext uri="{FF2B5EF4-FFF2-40B4-BE49-F238E27FC236}">
                  <a16:creationId xmlns:a16="http://schemas.microsoft.com/office/drawing/2014/main" id="{E7E46112-1C49-3A50-7C1D-2F6AE532A421}"/>
                </a:ext>
              </a:extLst>
            </p:cNvPr>
            <p:cNvSpPr/>
            <p:nvPr/>
          </p:nvSpPr>
          <p:spPr>
            <a:xfrm>
              <a:off x="3652325" y="2505832"/>
              <a:ext cx="1191952" cy="482580"/>
            </a:xfrm>
            <a:prstGeom prst="rect">
              <a:avLst/>
            </a:prstGeom>
            <a:solidFill>
              <a:srgbClr val="FFFFFF"/>
            </a:solid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sp>
          <p:nvSpPr>
            <p:cNvPr id="8" name="Arrow: Down 7">
              <a:extLst>
                <a:ext uri="{FF2B5EF4-FFF2-40B4-BE49-F238E27FC236}">
                  <a16:creationId xmlns:a16="http://schemas.microsoft.com/office/drawing/2014/main" id="{468156B7-40BD-2C82-0C2E-CD81AD125EED}"/>
                </a:ext>
              </a:extLst>
            </p:cNvPr>
            <p:cNvSpPr/>
            <p:nvPr/>
          </p:nvSpPr>
          <p:spPr>
            <a:xfrm>
              <a:off x="2657373" y="2159462"/>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71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B00A26AB-E1BA-4180-829A-BF134BA8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Abstract smoke background">
            <a:extLst>
              <a:ext uri="{FF2B5EF4-FFF2-40B4-BE49-F238E27FC236}">
                <a16:creationId xmlns:a16="http://schemas.microsoft.com/office/drawing/2014/main" id="{1AB971A8-34D1-E181-6387-05C665AACAD9}"/>
              </a:ext>
            </a:extLst>
          </p:cNvPr>
          <p:cNvPicPr>
            <a:picLocks noChangeAspect="1"/>
          </p:cNvPicPr>
          <p:nvPr/>
        </p:nvPicPr>
        <p:blipFill>
          <a:blip r:embed="rId3">
            <a:alphaModFix amt="20000"/>
          </a:blip>
          <a:srcRect t="6492" b="8922"/>
          <a:stretch/>
        </p:blipFill>
        <p:spPr>
          <a:xfrm>
            <a:off x="20" y="10"/>
            <a:ext cx="12191980" cy="6857990"/>
          </a:xfrm>
          <a:prstGeom prst="rect">
            <a:avLst/>
          </a:prstGeom>
        </p:spPr>
      </p:pic>
      <p:sp>
        <p:nvSpPr>
          <p:cNvPr id="82" name="TextBox 81">
            <a:extLst>
              <a:ext uri="{FF2B5EF4-FFF2-40B4-BE49-F238E27FC236}">
                <a16:creationId xmlns:a16="http://schemas.microsoft.com/office/drawing/2014/main" id="{FFEEB204-A994-D1A3-FC1B-614F5072FDFC}"/>
              </a:ext>
            </a:extLst>
          </p:cNvPr>
          <p:cNvSpPr txBox="1"/>
          <p:nvPr/>
        </p:nvSpPr>
        <p:spPr>
          <a:xfrm>
            <a:off x="1389413" y="678719"/>
            <a:ext cx="6382987" cy="923330"/>
          </a:xfrm>
          <a:prstGeom prst="rect">
            <a:avLst/>
          </a:prstGeom>
          <a:noFill/>
        </p:spPr>
        <p:txBody>
          <a:bodyPr wrap="square" rtlCol="0">
            <a:spAutoFit/>
          </a:bodyPr>
          <a:lstStyle/>
          <a:p>
            <a:r>
              <a:rPr lang="en-US" sz="5400" b="1" dirty="0">
                <a:latin typeface="Aptos Display" panose="020B0004020202020204" pitchFamily="34" charset="0"/>
              </a:rPr>
              <a:t>NARFE main menu</a:t>
            </a:r>
          </a:p>
        </p:txBody>
      </p:sp>
      <p:sp>
        <p:nvSpPr>
          <p:cNvPr id="9" name="Rectangle 8">
            <a:extLst>
              <a:ext uri="{FF2B5EF4-FFF2-40B4-BE49-F238E27FC236}">
                <a16:creationId xmlns:a16="http://schemas.microsoft.com/office/drawing/2014/main" id="{050723AB-E145-5B00-AA0F-D21CD8BE8F78}"/>
              </a:ext>
            </a:extLst>
          </p:cNvPr>
          <p:cNvSpPr/>
          <p:nvPr/>
        </p:nvSpPr>
        <p:spPr>
          <a:xfrm>
            <a:off x="914400" y="2287382"/>
            <a:ext cx="2983223" cy="2427253"/>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72EE706-A66A-0946-D2DF-3FA64D8EC6C0}"/>
              </a:ext>
            </a:extLst>
          </p:cNvPr>
          <p:cNvSpPr/>
          <p:nvPr/>
        </p:nvSpPr>
        <p:spPr>
          <a:xfrm>
            <a:off x="4793011" y="3089022"/>
            <a:ext cx="2725570" cy="2423142"/>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grpSp>
        <p:nvGrpSpPr>
          <p:cNvPr id="8" name="Group 7">
            <a:extLst>
              <a:ext uri="{FF2B5EF4-FFF2-40B4-BE49-F238E27FC236}">
                <a16:creationId xmlns:a16="http://schemas.microsoft.com/office/drawing/2014/main" id="{913D027C-F9BE-2F9F-3E91-BE2C795FC151}"/>
              </a:ext>
            </a:extLst>
          </p:cNvPr>
          <p:cNvGrpSpPr/>
          <p:nvPr/>
        </p:nvGrpSpPr>
        <p:grpSpPr>
          <a:xfrm>
            <a:off x="914400" y="1630585"/>
            <a:ext cx="9749790" cy="3209866"/>
            <a:chOff x="914400" y="1630585"/>
            <a:chExt cx="9749790" cy="3209866"/>
          </a:xfrm>
        </p:grpSpPr>
        <p:pic>
          <p:nvPicPr>
            <p:cNvPr id="3" name="Picture 2">
              <a:extLst>
                <a:ext uri="{FF2B5EF4-FFF2-40B4-BE49-F238E27FC236}">
                  <a16:creationId xmlns:a16="http://schemas.microsoft.com/office/drawing/2014/main" id="{082EAEB1-4A40-04DE-8E2A-F538D5FBA7DB}"/>
                </a:ext>
              </a:extLst>
            </p:cNvPr>
            <p:cNvPicPr>
              <a:picLocks noChangeAspect="1"/>
            </p:cNvPicPr>
            <p:nvPr/>
          </p:nvPicPr>
          <p:blipFill>
            <a:blip r:embed="rId4"/>
            <a:srcRect l="37019" t="5329" r="12269" b="90008"/>
            <a:stretch/>
          </p:blipFill>
          <p:spPr>
            <a:xfrm>
              <a:off x="914400" y="1630585"/>
              <a:ext cx="9749790" cy="643195"/>
            </a:xfrm>
            <a:prstGeom prst="rect">
              <a:avLst/>
            </a:prstGeom>
          </p:spPr>
        </p:pic>
        <p:pic>
          <p:nvPicPr>
            <p:cNvPr id="2" name="image19.png" descr="Graphical user interface, application, website&#10;&#10;Description automatically generated">
              <a:extLst>
                <a:ext uri="{FF2B5EF4-FFF2-40B4-BE49-F238E27FC236}">
                  <a16:creationId xmlns:a16="http://schemas.microsoft.com/office/drawing/2014/main" id="{FCCA1EE6-E674-C54A-B452-8A47C5BF039C}"/>
                </a:ext>
              </a:extLst>
            </p:cNvPr>
            <p:cNvPicPr/>
            <p:nvPr/>
          </p:nvPicPr>
          <p:blipFill>
            <a:blip r:embed="rId5"/>
            <a:srcRect/>
            <a:stretch>
              <a:fillRect/>
            </a:stretch>
          </p:blipFill>
          <p:spPr>
            <a:xfrm>
              <a:off x="3466384" y="2417291"/>
              <a:ext cx="2866284" cy="2423160"/>
            </a:xfrm>
            <a:prstGeom prst="rect">
              <a:avLst/>
            </a:prstGeom>
            <a:ln/>
          </p:spPr>
        </p:pic>
        <p:sp>
          <p:nvSpPr>
            <p:cNvPr id="4" name="Arrow: Down 3">
              <a:extLst>
                <a:ext uri="{FF2B5EF4-FFF2-40B4-BE49-F238E27FC236}">
                  <a16:creationId xmlns:a16="http://schemas.microsoft.com/office/drawing/2014/main" id="{93CCD4BC-DA27-8A20-F18D-109665E72E03}"/>
                </a:ext>
              </a:extLst>
            </p:cNvPr>
            <p:cNvSpPr/>
            <p:nvPr/>
          </p:nvSpPr>
          <p:spPr>
            <a:xfrm>
              <a:off x="4710073" y="2129403"/>
              <a:ext cx="358508" cy="480233"/>
            </a:xfrm>
            <a:prstGeom prst="downArrow">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6829432"/>
      </p:ext>
    </p:extLst>
  </p:cSld>
  <p:clrMapOvr>
    <a:masterClrMapping/>
  </p:clrMapOvr>
</p:sld>
</file>

<file path=ppt/theme/theme1.xml><?xml version="1.0" encoding="utf-8"?>
<a:theme xmlns:a="http://schemas.openxmlformats.org/drawingml/2006/main" name="TribuneVTI">
  <a:themeElements>
    <a:clrScheme name="amasis">
      <a:dk1>
        <a:sysClr val="windowText" lastClr="000000"/>
      </a:dk1>
      <a:lt1>
        <a:sysClr val="window" lastClr="FFFFFF"/>
      </a:lt1>
      <a:dk2>
        <a:srgbClr val="470401"/>
      </a:dk2>
      <a:lt2>
        <a:srgbClr val="EBE2E2"/>
      </a:lt2>
      <a:accent1>
        <a:srgbClr val="BD1209"/>
      </a:accent1>
      <a:accent2>
        <a:srgbClr val="F40600"/>
      </a:accent2>
      <a:accent3>
        <a:srgbClr val="F26216"/>
      </a:accent3>
      <a:accent4>
        <a:srgbClr val="F0800D"/>
      </a:accent4>
      <a:accent5>
        <a:srgbClr val="3EA8B6"/>
      </a:accent5>
      <a:accent6>
        <a:srgbClr val="005B6B"/>
      </a:accent6>
      <a:hlink>
        <a:srgbClr val="F40600"/>
      </a:hlink>
      <a:folHlink>
        <a:srgbClr val="1C7E8E"/>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TM02892315[[fn=Wisp]]</Template>
  <TotalTime>7455</TotalTime>
  <Words>2283</Words>
  <Application>Microsoft Office PowerPoint</Application>
  <PresentationFormat>Widescreen</PresentationFormat>
  <Paragraphs>165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Calibri Light</vt:lpstr>
      <vt:lpstr>TribuneVTI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Wallers</dc:creator>
  <cp:lastModifiedBy>Linda Wallers</cp:lastModifiedBy>
  <cp:revision>7</cp:revision>
  <dcterms:created xsi:type="dcterms:W3CDTF">2024-10-04T20:37:05Z</dcterms:created>
  <dcterms:modified xsi:type="dcterms:W3CDTF">2024-10-18T23:27:08Z</dcterms:modified>
</cp:coreProperties>
</file>