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56" r:id="rId5"/>
    <p:sldId id="304" r:id="rId6"/>
    <p:sldId id="305" r:id="rId7"/>
    <p:sldId id="261" r:id="rId8"/>
    <p:sldId id="299" r:id="rId9"/>
    <p:sldId id="262" r:id="rId10"/>
    <p:sldId id="306" r:id="rId11"/>
    <p:sldId id="307" r:id="rId12"/>
    <p:sldId id="282" r:id="rId13"/>
    <p:sldId id="308" r:id="rId14"/>
    <p:sldId id="314" r:id="rId15"/>
    <p:sldId id="309" r:id="rId16"/>
    <p:sldId id="324" r:id="rId17"/>
    <p:sldId id="323" r:id="rId18"/>
    <p:sldId id="316" r:id="rId19"/>
    <p:sldId id="325" r:id="rId20"/>
    <p:sldId id="311" r:id="rId21"/>
    <p:sldId id="312" r:id="rId22"/>
    <p:sldId id="318" r:id="rId23"/>
    <p:sldId id="259" r:id="rId24"/>
    <p:sldId id="320" r:id="rId25"/>
    <p:sldId id="321" r:id="rId26"/>
    <p:sldId id="319" r:id="rId27"/>
    <p:sldId id="291" r:id="rId28"/>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DC3E38"/>
    <a:srgbClr val="EBECDF"/>
    <a:srgbClr val="0064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5998" autoAdjust="0"/>
  </p:normalViewPr>
  <p:slideViewPr>
    <p:cSldViewPr snapToGrid="0" snapToObjects="1">
      <p:cViewPr varScale="1">
        <p:scale>
          <a:sx n="121" d="100"/>
          <a:sy n="121" d="100"/>
        </p:scale>
        <p:origin x="896" y="168"/>
      </p:cViewPr>
      <p:guideLst>
        <p:guide orient="horz" pos="2160"/>
        <p:guide pos="2880"/>
      </p:guideLst>
    </p:cSldViewPr>
  </p:slideViewPr>
  <p:outlineViewPr>
    <p:cViewPr>
      <p:scale>
        <a:sx n="33" d="100"/>
        <a:sy n="33" d="100"/>
      </p:scale>
      <p:origin x="0" y="-459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2" d="100"/>
          <a:sy n="82" d="100"/>
        </p:scale>
        <p:origin x="319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er Fire" userId="c97386afcf060cb5" providerId="LiveId" clId="{32DAE4E1-E561-44AD-B6E0-1DF6347819C9}"/>
    <pc:docChg chg="delSld">
      <pc:chgData name="Silver Fire" userId="c97386afcf060cb5" providerId="LiveId" clId="{32DAE4E1-E561-44AD-B6E0-1DF6347819C9}" dt="2024-10-26T17:41:28.469" v="0" actId="47"/>
      <pc:docMkLst>
        <pc:docMk/>
      </pc:docMkLst>
      <pc:sldChg chg="del">
        <pc:chgData name="Silver Fire" userId="c97386afcf060cb5" providerId="LiveId" clId="{32DAE4E1-E561-44AD-B6E0-1DF6347819C9}" dt="2024-10-26T17:41:28.469" v="0" actId="47"/>
        <pc:sldMkLst>
          <pc:docMk/>
          <pc:sldMk cId="519420749" sldId="3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2" tIns="47108" rIns="94212" bIns="47108" rtlCol="0"/>
          <a:lstStyle>
            <a:lvl1pPr algn="l">
              <a:defRPr sz="1200"/>
            </a:lvl1pPr>
          </a:lstStyle>
          <a:p>
            <a:endParaRPr lang="en-US"/>
          </a:p>
        </p:txBody>
      </p:sp>
      <p:sp>
        <p:nvSpPr>
          <p:cNvPr id="3" name="Date Placeholder 2"/>
          <p:cNvSpPr>
            <a:spLocks noGrp="1"/>
          </p:cNvSpPr>
          <p:nvPr>
            <p:ph type="dt" sz="quarter" idx="1"/>
          </p:nvPr>
        </p:nvSpPr>
        <p:spPr>
          <a:xfrm>
            <a:off x="4023093" y="1"/>
            <a:ext cx="3077739" cy="469424"/>
          </a:xfrm>
          <a:prstGeom prst="rect">
            <a:avLst/>
          </a:prstGeom>
        </p:spPr>
        <p:txBody>
          <a:bodyPr vert="horz" lIns="94212" tIns="47108" rIns="94212" bIns="47108" rtlCol="0"/>
          <a:lstStyle>
            <a:lvl1pPr algn="r">
              <a:defRPr sz="1200"/>
            </a:lvl1pPr>
          </a:lstStyle>
          <a:p>
            <a:fld id="{27C0BD7A-3B7E-BA4C-8633-332707BE5848}" type="datetimeFigureOut">
              <a:rPr lang="en-US" smtClean="0"/>
              <a:t>10/28/24</a:t>
            </a:fld>
            <a:endParaRPr lang="en-US"/>
          </a:p>
        </p:txBody>
      </p:sp>
      <p:sp>
        <p:nvSpPr>
          <p:cNvPr id="4" name="Footer Placeholder 3"/>
          <p:cNvSpPr>
            <a:spLocks noGrp="1"/>
          </p:cNvSpPr>
          <p:nvPr>
            <p:ph type="ftr" sz="quarter" idx="2"/>
          </p:nvPr>
        </p:nvSpPr>
        <p:spPr>
          <a:xfrm>
            <a:off x="1" y="8917422"/>
            <a:ext cx="3077739" cy="469424"/>
          </a:xfrm>
          <a:prstGeom prst="rect">
            <a:avLst/>
          </a:prstGeom>
        </p:spPr>
        <p:txBody>
          <a:bodyPr vert="horz" lIns="94212" tIns="47108" rIns="94212" bIns="47108"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12" tIns="47108" rIns="94212" bIns="47108" rtlCol="0" anchor="b"/>
          <a:lstStyle>
            <a:lvl1pPr algn="r">
              <a:defRPr sz="1200"/>
            </a:lvl1pPr>
          </a:lstStyle>
          <a:p>
            <a:fld id="{FE149231-B891-FC43-917C-0C15EEEF79C0}" type="slidenum">
              <a:rPr lang="en-US" smtClean="0"/>
              <a:t>‹#›</a:t>
            </a:fld>
            <a:endParaRPr lang="en-US"/>
          </a:p>
        </p:txBody>
      </p:sp>
    </p:spTree>
    <p:extLst>
      <p:ext uri="{BB962C8B-B14F-4D97-AF65-F5344CB8AC3E}">
        <p14:creationId xmlns:p14="http://schemas.microsoft.com/office/powerpoint/2010/main" val="3399715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2" tIns="47108" rIns="94212" bIns="47108" rtlCol="0"/>
          <a:lstStyle>
            <a:lvl1pPr algn="l">
              <a:defRPr sz="1200"/>
            </a:lvl1pPr>
          </a:lstStyle>
          <a:p>
            <a:endParaRPr lang="en-US"/>
          </a:p>
        </p:txBody>
      </p:sp>
      <p:sp>
        <p:nvSpPr>
          <p:cNvPr id="3" name="Date Placeholder 2"/>
          <p:cNvSpPr>
            <a:spLocks noGrp="1"/>
          </p:cNvSpPr>
          <p:nvPr>
            <p:ph type="dt" idx="1"/>
          </p:nvPr>
        </p:nvSpPr>
        <p:spPr>
          <a:xfrm>
            <a:off x="4023093" y="1"/>
            <a:ext cx="3077739" cy="469424"/>
          </a:xfrm>
          <a:prstGeom prst="rect">
            <a:avLst/>
          </a:prstGeom>
        </p:spPr>
        <p:txBody>
          <a:bodyPr vert="horz" lIns="94212" tIns="47108" rIns="94212" bIns="47108" rtlCol="0"/>
          <a:lstStyle>
            <a:lvl1pPr algn="r">
              <a:defRPr sz="1200"/>
            </a:lvl1pPr>
          </a:lstStyle>
          <a:p>
            <a:fld id="{661256D8-ABCC-7540-80FE-3C3CB22D7608}" type="datetimeFigureOut">
              <a:rPr lang="en-US" smtClean="0"/>
              <a:t>10/28/24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12" tIns="47108" rIns="94212" bIns="47108" rtlCol="0" anchor="ctr"/>
          <a:lstStyle/>
          <a:p>
            <a:endParaRPr lang="en-US"/>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12" tIns="47108" rIns="94212" bIns="471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69424"/>
          </a:xfrm>
          <a:prstGeom prst="rect">
            <a:avLst/>
          </a:prstGeom>
        </p:spPr>
        <p:txBody>
          <a:bodyPr vert="horz" lIns="94212" tIns="47108" rIns="94212" bIns="47108"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12" tIns="47108" rIns="94212" bIns="47108" rtlCol="0" anchor="b"/>
          <a:lstStyle>
            <a:lvl1pPr algn="r">
              <a:defRPr sz="1200"/>
            </a:lvl1pPr>
          </a:lstStyle>
          <a:p>
            <a:fld id="{5D1D6134-14B5-BE4F-8909-9278DB4B27FD}" type="slidenum">
              <a:rPr lang="en-US" smtClean="0"/>
              <a:t>‹#›</a:t>
            </a:fld>
            <a:endParaRPr lang="en-US"/>
          </a:p>
        </p:txBody>
      </p:sp>
    </p:spTree>
    <p:extLst>
      <p:ext uri="{BB962C8B-B14F-4D97-AF65-F5344CB8AC3E}">
        <p14:creationId xmlns:p14="http://schemas.microsoft.com/office/powerpoint/2010/main" val="37012501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1</a:t>
            </a:fld>
            <a:endParaRPr lang="en-US"/>
          </a:p>
        </p:txBody>
      </p:sp>
    </p:spTree>
    <p:extLst>
      <p:ext uri="{BB962C8B-B14F-4D97-AF65-F5344CB8AC3E}">
        <p14:creationId xmlns:p14="http://schemas.microsoft.com/office/powerpoint/2010/main" val="136300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7BE40-A938-CA1B-2719-A39C1223B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819DB-E219-AD78-0339-7CC9C3884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6EAE2-EB19-C099-D7F1-C1129F1E3E9B}"/>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4C3F3B60-DE20-212B-6451-0598D7A4C285}"/>
              </a:ext>
            </a:extLst>
          </p:cNvPr>
          <p:cNvSpPr>
            <a:spLocks noGrp="1"/>
          </p:cNvSpPr>
          <p:nvPr>
            <p:ph type="sldNum" sz="quarter" idx="5"/>
          </p:nvPr>
        </p:nvSpPr>
        <p:spPr/>
        <p:txBody>
          <a:bodyPr/>
          <a:lstStyle/>
          <a:p>
            <a:pPr defTabSz="458386">
              <a:defRPr/>
            </a:pPr>
            <a:fld id="{5D1D6134-14B5-BE4F-8909-9278DB4B27FD}" type="slidenum">
              <a:rPr lang="en-US">
                <a:solidFill>
                  <a:prstClr val="black"/>
                </a:solidFill>
                <a:latin typeface="Calibri"/>
              </a:rPr>
              <a:pPr defTabSz="458386">
                <a:defRPr/>
              </a:pPr>
              <a:t>16</a:t>
            </a:fld>
            <a:endParaRPr lang="en-US">
              <a:solidFill>
                <a:prstClr val="black"/>
              </a:solidFill>
              <a:latin typeface="Calibri"/>
            </a:endParaRPr>
          </a:p>
        </p:txBody>
      </p:sp>
    </p:spTree>
    <p:extLst>
      <p:ext uri="{BB962C8B-B14F-4D97-AF65-F5344CB8AC3E}">
        <p14:creationId xmlns:p14="http://schemas.microsoft.com/office/powerpoint/2010/main" val="360093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defTabSz="458386">
              <a:defRPr/>
            </a:pPr>
            <a:fld id="{5D1D6134-14B5-BE4F-8909-9278DB4B27FD}" type="slidenum">
              <a:rPr lang="en-US">
                <a:solidFill>
                  <a:prstClr val="black"/>
                </a:solidFill>
                <a:latin typeface="Calibri"/>
              </a:rPr>
              <a:pPr defTabSz="458386">
                <a:defRPr/>
              </a:pPr>
              <a:t>17</a:t>
            </a:fld>
            <a:endParaRPr lang="en-US">
              <a:solidFill>
                <a:prstClr val="black"/>
              </a:solidFill>
              <a:latin typeface="Calibri"/>
            </a:endParaRPr>
          </a:p>
        </p:txBody>
      </p:sp>
    </p:spTree>
    <p:extLst>
      <p:ext uri="{BB962C8B-B14F-4D97-AF65-F5344CB8AC3E}">
        <p14:creationId xmlns:p14="http://schemas.microsoft.com/office/powerpoint/2010/main" val="2199437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defTabSz="458386">
              <a:defRPr/>
            </a:pPr>
            <a:fld id="{5D1D6134-14B5-BE4F-8909-9278DB4B27FD}" type="slidenum">
              <a:rPr lang="en-US">
                <a:solidFill>
                  <a:prstClr val="black"/>
                </a:solidFill>
                <a:latin typeface="Calibri"/>
              </a:rPr>
              <a:pPr defTabSz="458386">
                <a:defRPr/>
              </a:pPr>
              <a:t>18</a:t>
            </a:fld>
            <a:endParaRPr lang="en-US">
              <a:solidFill>
                <a:prstClr val="black"/>
              </a:solidFill>
              <a:latin typeface="Calibri"/>
            </a:endParaRPr>
          </a:p>
        </p:txBody>
      </p:sp>
    </p:spTree>
    <p:extLst>
      <p:ext uri="{BB962C8B-B14F-4D97-AF65-F5344CB8AC3E}">
        <p14:creationId xmlns:p14="http://schemas.microsoft.com/office/powerpoint/2010/main" val="4248733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20</a:t>
            </a:fld>
            <a:endParaRPr lang="en-US"/>
          </a:p>
        </p:txBody>
      </p:sp>
    </p:spTree>
    <p:extLst>
      <p:ext uri="{BB962C8B-B14F-4D97-AF65-F5344CB8AC3E}">
        <p14:creationId xmlns:p14="http://schemas.microsoft.com/office/powerpoint/2010/main" val="3517828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21</a:t>
            </a:fld>
            <a:endParaRPr lang="en-US"/>
          </a:p>
        </p:txBody>
      </p:sp>
    </p:spTree>
    <p:extLst>
      <p:ext uri="{BB962C8B-B14F-4D97-AF65-F5344CB8AC3E}">
        <p14:creationId xmlns:p14="http://schemas.microsoft.com/office/powerpoint/2010/main" val="2617536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D6134-14B5-BE4F-8909-9278DB4B27FD}" type="slidenum">
              <a:rPr lang="en-US" smtClean="0"/>
              <a:t>22</a:t>
            </a:fld>
            <a:endParaRPr lang="en-US"/>
          </a:p>
        </p:txBody>
      </p:sp>
    </p:spTree>
    <p:extLst>
      <p:ext uri="{BB962C8B-B14F-4D97-AF65-F5344CB8AC3E}">
        <p14:creationId xmlns:p14="http://schemas.microsoft.com/office/powerpoint/2010/main" val="380662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24</a:t>
            </a:fld>
            <a:endParaRPr lang="en-US"/>
          </a:p>
        </p:txBody>
      </p:sp>
    </p:spTree>
    <p:extLst>
      <p:ext uri="{BB962C8B-B14F-4D97-AF65-F5344CB8AC3E}">
        <p14:creationId xmlns:p14="http://schemas.microsoft.com/office/powerpoint/2010/main" val="415040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2</a:t>
            </a:fld>
            <a:endParaRPr lang="en-US"/>
          </a:p>
        </p:txBody>
      </p:sp>
    </p:spTree>
    <p:extLst>
      <p:ext uri="{BB962C8B-B14F-4D97-AF65-F5344CB8AC3E}">
        <p14:creationId xmlns:p14="http://schemas.microsoft.com/office/powerpoint/2010/main" val="81899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3</a:t>
            </a:fld>
            <a:endParaRPr lang="en-US"/>
          </a:p>
        </p:txBody>
      </p:sp>
    </p:spTree>
    <p:extLst>
      <p:ext uri="{BB962C8B-B14F-4D97-AF65-F5344CB8AC3E}">
        <p14:creationId xmlns:p14="http://schemas.microsoft.com/office/powerpoint/2010/main" val="316083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4</a:t>
            </a:fld>
            <a:endParaRPr lang="en-US"/>
          </a:p>
        </p:txBody>
      </p:sp>
    </p:spTree>
    <p:extLst>
      <p:ext uri="{BB962C8B-B14F-4D97-AF65-F5344CB8AC3E}">
        <p14:creationId xmlns:p14="http://schemas.microsoft.com/office/powerpoint/2010/main" val="137387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5</a:t>
            </a:fld>
            <a:endParaRPr lang="en-US"/>
          </a:p>
        </p:txBody>
      </p:sp>
    </p:spTree>
    <p:extLst>
      <p:ext uri="{BB962C8B-B14F-4D97-AF65-F5344CB8AC3E}">
        <p14:creationId xmlns:p14="http://schemas.microsoft.com/office/powerpoint/2010/main" val="399852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9</a:t>
            </a:fld>
            <a:endParaRPr lang="en-US"/>
          </a:p>
        </p:txBody>
      </p:sp>
    </p:spTree>
    <p:extLst>
      <p:ext uri="{BB962C8B-B14F-4D97-AF65-F5344CB8AC3E}">
        <p14:creationId xmlns:p14="http://schemas.microsoft.com/office/powerpoint/2010/main" val="375936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1D6134-14B5-BE4F-8909-9278DB4B27FD}" type="slidenum">
              <a:rPr lang="en-US" smtClean="0"/>
              <a:t>10</a:t>
            </a:fld>
            <a:endParaRPr lang="en-US"/>
          </a:p>
        </p:txBody>
      </p:sp>
    </p:spTree>
    <p:extLst>
      <p:ext uri="{BB962C8B-B14F-4D97-AF65-F5344CB8AC3E}">
        <p14:creationId xmlns:p14="http://schemas.microsoft.com/office/powerpoint/2010/main" val="1728939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defTabSz="458386">
              <a:defRPr/>
            </a:pPr>
            <a:fld id="{5D1D6134-14B5-BE4F-8909-9278DB4B27FD}" type="slidenum">
              <a:rPr lang="en-US">
                <a:solidFill>
                  <a:prstClr val="black"/>
                </a:solidFill>
                <a:latin typeface="Calibri"/>
              </a:rPr>
              <a:pPr defTabSz="458386">
                <a:defRPr/>
              </a:pPr>
              <a:t>12</a:t>
            </a:fld>
            <a:endParaRPr lang="en-US">
              <a:solidFill>
                <a:prstClr val="black"/>
              </a:solidFill>
              <a:latin typeface="Calibri"/>
            </a:endParaRPr>
          </a:p>
        </p:txBody>
      </p:sp>
    </p:spTree>
    <p:extLst>
      <p:ext uri="{BB962C8B-B14F-4D97-AF65-F5344CB8AC3E}">
        <p14:creationId xmlns:p14="http://schemas.microsoft.com/office/powerpoint/2010/main" val="654298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94093-028D-001B-C61B-999117FF8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45A2E8-5A1D-23B1-E5F1-14E4FE68D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77E2D-9964-0BE1-BBA1-A554CC54156E}"/>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55EB2CD3-EA6C-61C7-5694-59B95177E873}"/>
              </a:ext>
            </a:extLst>
          </p:cNvPr>
          <p:cNvSpPr>
            <a:spLocks noGrp="1"/>
          </p:cNvSpPr>
          <p:nvPr>
            <p:ph type="sldNum" sz="quarter" idx="5"/>
          </p:nvPr>
        </p:nvSpPr>
        <p:spPr/>
        <p:txBody>
          <a:bodyPr/>
          <a:lstStyle/>
          <a:p>
            <a:pPr defTabSz="458386">
              <a:defRPr/>
            </a:pPr>
            <a:fld id="{5D1D6134-14B5-BE4F-8909-9278DB4B27FD}" type="slidenum">
              <a:rPr lang="en-US">
                <a:solidFill>
                  <a:prstClr val="black"/>
                </a:solidFill>
                <a:latin typeface="Calibri"/>
              </a:rPr>
              <a:pPr defTabSz="458386">
                <a:defRPr/>
              </a:pPr>
              <a:t>14</a:t>
            </a:fld>
            <a:endParaRPr lang="en-US">
              <a:solidFill>
                <a:prstClr val="black"/>
              </a:solidFill>
              <a:latin typeface="Calibri"/>
            </a:endParaRPr>
          </a:p>
        </p:txBody>
      </p:sp>
    </p:spTree>
    <p:extLst>
      <p:ext uri="{BB962C8B-B14F-4D97-AF65-F5344CB8AC3E}">
        <p14:creationId xmlns:p14="http://schemas.microsoft.com/office/powerpoint/2010/main" val="2581490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FD746-C83E-674B-879B-87F8B074A1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629175" y="2959100"/>
            <a:ext cx="4626389" cy="1162050"/>
          </a:xfrm>
        </p:spPr>
        <p:txBody>
          <a:bodyPr anchor="b">
            <a:normAutofit/>
          </a:bodyPr>
          <a:lstStyle>
            <a:lvl1pPr algn="l">
              <a:lnSpc>
                <a:spcPts val="3600"/>
              </a:lnSpc>
              <a:defRPr sz="3600" b="1">
                <a:solidFill>
                  <a:srgbClr val="EBECDF"/>
                </a:solidFill>
              </a:defRPr>
            </a:lvl1pPr>
          </a:lstStyle>
          <a:p>
            <a:r>
              <a:rPr lang="en-US" dirty="0"/>
              <a:t>Click to edit Master title style</a:t>
            </a:r>
          </a:p>
        </p:txBody>
      </p:sp>
      <p:sp>
        <p:nvSpPr>
          <p:cNvPr id="3" name="Subtitle 2"/>
          <p:cNvSpPr>
            <a:spLocks noGrp="1"/>
          </p:cNvSpPr>
          <p:nvPr>
            <p:ph type="subTitle" idx="1"/>
          </p:nvPr>
        </p:nvSpPr>
        <p:spPr>
          <a:xfrm>
            <a:off x="2629175" y="4241800"/>
            <a:ext cx="4626389" cy="1397000"/>
          </a:xfrm>
        </p:spPr>
        <p:txBody>
          <a:bodyPr>
            <a:normAutofit/>
          </a:bodyPr>
          <a:lstStyle>
            <a:lvl1pPr marL="0" indent="0" algn="l">
              <a:lnSpc>
                <a:spcPts val="20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171450" y="6356350"/>
            <a:ext cx="2133600" cy="365125"/>
          </a:xfrm>
        </p:spPr>
        <p:txBody>
          <a:bodyPr/>
          <a:lstStyle>
            <a:lvl1pPr>
              <a:defRPr>
                <a:solidFill>
                  <a:schemeClr val="bg1"/>
                </a:solidFill>
              </a:defRPr>
            </a:lvl1pPr>
          </a:lstStyle>
          <a:p>
            <a:fld id="{7ACF991B-DB16-497B-B160-9D9F69AA93B3}" type="datetime1">
              <a:rPr lang="en-US" smtClean="0"/>
              <a:pPr/>
              <a:t>10/28/24</a:t>
            </a:fld>
            <a:endParaRPr lang="en-US" dirty="0"/>
          </a:p>
        </p:txBody>
      </p:sp>
      <p:sp>
        <p:nvSpPr>
          <p:cNvPr id="6" name="Slide Number Placeholder 5"/>
          <p:cNvSpPr>
            <a:spLocks noGrp="1"/>
          </p:cNvSpPr>
          <p:nvPr>
            <p:ph type="sldNum" sz="quarter" idx="12"/>
          </p:nvPr>
        </p:nvSpPr>
        <p:spPr>
          <a:xfrm>
            <a:off x="6838950" y="6356350"/>
            <a:ext cx="2133600" cy="365125"/>
          </a:xfrm>
        </p:spPr>
        <p:txBody>
          <a:bodyPr/>
          <a:lstStyle>
            <a:lvl1pPr>
              <a:defRPr>
                <a:solidFill>
                  <a:schemeClr val="bg1"/>
                </a:solidFill>
              </a:defRPr>
            </a:lvl1pPr>
          </a:lstStyle>
          <a:p>
            <a:fld id="{32221A3B-3924-B04A-A496-7CB8DC41F6D4}" type="slidenum">
              <a:rPr lang="en-US" smtClean="0"/>
              <a:pPr/>
              <a:t>‹#›</a:t>
            </a:fld>
            <a:endParaRPr lang="en-US" dirty="0"/>
          </a:p>
        </p:txBody>
      </p:sp>
    </p:spTree>
    <p:extLst>
      <p:ext uri="{BB962C8B-B14F-4D97-AF65-F5344CB8AC3E}">
        <p14:creationId xmlns:p14="http://schemas.microsoft.com/office/powerpoint/2010/main" val="325451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D780A1-6BE7-4540-A521-AABAA8BFD413}" type="datetime1">
              <a:rPr lang="en-US" smtClean="0"/>
              <a:t>10/28/24</a:t>
            </a:fld>
            <a:endParaRPr lang="en-US"/>
          </a:p>
        </p:txBody>
      </p:sp>
      <p:sp>
        <p:nvSpPr>
          <p:cNvPr id="6" name="Slide Number Placeholder 5"/>
          <p:cNvSpPr>
            <a:spLocks noGrp="1"/>
          </p:cNvSpPr>
          <p:nvPr>
            <p:ph type="sldNum" sz="quarter" idx="12"/>
          </p:nvPr>
        </p:nvSpPr>
        <p:spPr/>
        <p:txBody>
          <a:bodyPr/>
          <a:lstStyle/>
          <a:p>
            <a:fld id="{32221A3B-3924-B04A-A496-7CB8DC41F6D4}" type="slidenum">
              <a:rPr lang="en-US" smtClean="0"/>
              <a:t>‹#›</a:t>
            </a:fld>
            <a:endParaRPr lang="en-US"/>
          </a:p>
        </p:txBody>
      </p:sp>
      <p:sp>
        <p:nvSpPr>
          <p:cNvPr id="7" name="Footer Placeholder 4">
            <a:extLst>
              <a:ext uri="{FF2B5EF4-FFF2-40B4-BE49-F238E27FC236}">
                <a16:creationId xmlns:a16="http://schemas.microsoft.com/office/drawing/2014/main" id="{F0437101-3E68-7647-9E74-A0113595DA6A}"/>
              </a:ext>
            </a:extLst>
          </p:cNvPr>
          <p:cNvSpPr>
            <a:spLocks noGrp="1"/>
          </p:cNvSpPr>
          <p:nvPr>
            <p:ph type="ftr" sz="quarter" idx="11"/>
          </p:nvPr>
        </p:nvSpPr>
        <p:spPr>
          <a:xfrm>
            <a:off x="2679937" y="6356350"/>
            <a:ext cx="3873263"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220449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52550"/>
            <a:ext cx="2317750" cy="4773613"/>
          </a:xfrm>
        </p:spPr>
        <p:txBody>
          <a:bodyPr vert="eaVert"/>
          <a:lstStyle>
            <a:lvl1pPr>
              <a:lnSpc>
                <a:spcPts val="3200"/>
              </a:lnSpc>
              <a:defRPr>
                <a:solidFill>
                  <a:srgbClr val="006491"/>
                </a:solidFill>
              </a:defRPr>
            </a:lvl1pPr>
          </a:lstStyle>
          <a:p>
            <a:r>
              <a:rPr lang="en-US" dirty="0"/>
              <a:t>Click to edit Master title style</a:t>
            </a:r>
          </a:p>
        </p:txBody>
      </p:sp>
      <p:sp>
        <p:nvSpPr>
          <p:cNvPr id="3" name="Vertical Text Placeholder 2"/>
          <p:cNvSpPr>
            <a:spLocks noGrp="1"/>
          </p:cNvSpPr>
          <p:nvPr>
            <p:ph type="body" orient="vert" idx="1"/>
          </p:nvPr>
        </p:nvSpPr>
        <p:spPr>
          <a:xfrm>
            <a:off x="349250" y="1352550"/>
            <a:ext cx="6127750" cy="477361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900"/>
            </a:lvl1pPr>
          </a:lstStyle>
          <a:p>
            <a:fld id="{04E20834-5D09-9741-812C-24EE37489303}" type="datetime1">
              <a:rPr lang="en-US" smtClean="0"/>
              <a:pPr/>
              <a:t>10/28/24</a:t>
            </a:fld>
            <a:endParaRPr lang="en-US" dirty="0"/>
          </a:p>
        </p:txBody>
      </p:sp>
      <p:sp>
        <p:nvSpPr>
          <p:cNvPr id="6" name="Slide Number Placeholder 5"/>
          <p:cNvSpPr>
            <a:spLocks noGrp="1"/>
          </p:cNvSpPr>
          <p:nvPr>
            <p:ph type="sldNum" sz="quarter" idx="12"/>
          </p:nvPr>
        </p:nvSpPr>
        <p:spPr/>
        <p:txBody>
          <a:bodyPr/>
          <a:lstStyle>
            <a:lvl1pPr>
              <a:defRPr sz="900"/>
            </a:lvl1pPr>
          </a:lstStyle>
          <a:p>
            <a:fld id="{32221A3B-3924-B04A-A496-7CB8DC41F6D4}" type="slidenum">
              <a:rPr lang="en-US" smtClean="0"/>
              <a:pPr/>
              <a:t>‹#›</a:t>
            </a:fld>
            <a:endParaRPr lang="en-US"/>
          </a:p>
        </p:txBody>
      </p:sp>
      <p:sp>
        <p:nvSpPr>
          <p:cNvPr id="7" name="Footer Placeholder 4">
            <a:extLst>
              <a:ext uri="{FF2B5EF4-FFF2-40B4-BE49-F238E27FC236}">
                <a16:creationId xmlns:a16="http://schemas.microsoft.com/office/drawing/2014/main" id="{7BBE3F9F-15D6-6C44-90D9-AA2FE1E1A684}"/>
              </a:ext>
            </a:extLst>
          </p:cNvPr>
          <p:cNvSpPr>
            <a:spLocks noGrp="1"/>
          </p:cNvSpPr>
          <p:nvPr>
            <p:ph type="ftr" sz="quarter" idx="11"/>
          </p:nvPr>
        </p:nvSpPr>
        <p:spPr>
          <a:xfrm>
            <a:off x="2679937" y="6356350"/>
            <a:ext cx="3873263" cy="365125"/>
          </a:xfrm>
          <a:prstGeom prst="rect">
            <a:avLst/>
          </a:prstGeom>
        </p:spPr>
        <p:txBody>
          <a:bodyPr/>
          <a:lstStyle>
            <a:lvl1pPr>
              <a:defRPr sz="900" spc="100" baseline="0"/>
            </a:lvl1pPr>
          </a:lstStyle>
          <a:p>
            <a:r>
              <a:rPr lang="en-US" dirty="0"/>
              <a:t>FEDERAL BENEFITS EXPERTS</a:t>
            </a:r>
          </a:p>
        </p:txBody>
      </p:sp>
    </p:spTree>
    <p:extLst>
      <p:ext uri="{BB962C8B-B14F-4D97-AF65-F5344CB8AC3E}">
        <p14:creationId xmlns:p14="http://schemas.microsoft.com/office/powerpoint/2010/main" val="2176030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FD746-C83E-674B-879B-87F8B074A1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9144000" cy="6856214"/>
          </a:xfrm>
          <a:prstGeom prst="rect">
            <a:avLst/>
          </a:prstGeom>
        </p:spPr>
      </p:pic>
      <p:sp>
        <p:nvSpPr>
          <p:cNvPr id="3" name="Subtitle 2"/>
          <p:cNvSpPr>
            <a:spLocks noGrp="1"/>
          </p:cNvSpPr>
          <p:nvPr>
            <p:ph type="subTitle" idx="1"/>
          </p:nvPr>
        </p:nvSpPr>
        <p:spPr>
          <a:xfrm>
            <a:off x="2629176" y="4241800"/>
            <a:ext cx="4626389" cy="1397000"/>
          </a:xfrm>
        </p:spPr>
        <p:txBody>
          <a:bodyPr>
            <a:normAutofit/>
          </a:bodyPr>
          <a:lstStyle>
            <a:lvl1pPr marL="0" indent="0" algn="l">
              <a:lnSpc>
                <a:spcPts val="1500"/>
              </a:lnSpc>
              <a:buNone/>
              <a:defRPr sz="1500">
                <a:solidFill>
                  <a:schemeClr val="bg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171451" y="6356352"/>
            <a:ext cx="2133600" cy="365125"/>
          </a:xfrm>
        </p:spPr>
        <p:txBody>
          <a:bodyPr/>
          <a:lstStyle>
            <a:lvl1pPr>
              <a:defRPr>
                <a:solidFill>
                  <a:schemeClr val="bg1"/>
                </a:solidFill>
              </a:defRPr>
            </a:lvl1pPr>
          </a:lstStyle>
          <a:p>
            <a:fld id="{F0E523EC-FBE9-F944-A21C-1D24C6307F6F}" type="datetime1">
              <a:rPr lang="en-US" smtClean="0"/>
              <a:pPr/>
              <a:t>10/28/24</a:t>
            </a:fld>
            <a:endParaRPr lang="en-US" dirty="0"/>
          </a:p>
        </p:txBody>
      </p:sp>
      <p:sp>
        <p:nvSpPr>
          <p:cNvPr id="6" name="Slide Number Placeholder 5"/>
          <p:cNvSpPr>
            <a:spLocks noGrp="1"/>
          </p:cNvSpPr>
          <p:nvPr>
            <p:ph type="sldNum" sz="quarter" idx="12"/>
          </p:nvPr>
        </p:nvSpPr>
        <p:spPr>
          <a:xfrm>
            <a:off x="6838950" y="6356352"/>
            <a:ext cx="2133600" cy="365125"/>
          </a:xfrm>
        </p:spPr>
        <p:txBody>
          <a:bodyPr/>
          <a:lstStyle>
            <a:lvl1pPr>
              <a:defRPr>
                <a:solidFill>
                  <a:schemeClr val="bg1"/>
                </a:solidFill>
              </a:defRPr>
            </a:lvl1pPr>
          </a:lstStyle>
          <a:p>
            <a:fld id="{32221A3B-3924-B04A-A496-7CB8DC41F6D4}" type="slidenum">
              <a:rPr lang="en-US" smtClean="0"/>
              <a:pPr/>
              <a:t>‹#›</a:t>
            </a:fld>
            <a:endParaRPr lang="en-US" dirty="0"/>
          </a:p>
        </p:txBody>
      </p:sp>
    </p:spTree>
    <p:extLst>
      <p:ext uri="{BB962C8B-B14F-4D97-AF65-F5344CB8AC3E}">
        <p14:creationId xmlns:p14="http://schemas.microsoft.com/office/powerpoint/2010/main" val="360578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0"/>
            <a:ext cx="7423150" cy="1219200"/>
          </a:xfrm>
        </p:spPr>
        <p:txBody>
          <a:bodyPr>
            <a:normAutofit/>
          </a:bodyPr>
          <a:lstStyle>
            <a:lvl1pPr>
              <a:lnSpc>
                <a:spcPts val="3200"/>
              </a:lnSpc>
              <a:defRPr sz="3200" b="1"/>
            </a:lvl1pPr>
          </a:lstStyle>
          <a:p>
            <a:r>
              <a:rPr lang="en-US" dirty="0"/>
              <a:t>Click to edit Master title style</a:t>
            </a:r>
          </a:p>
        </p:txBody>
      </p:sp>
      <p:sp>
        <p:nvSpPr>
          <p:cNvPr id="3" name="Content Placeholder 2"/>
          <p:cNvSpPr>
            <a:spLocks noGrp="1"/>
          </p:cNvSpPr>
          <p:nvPr>
            <p:ph idx="1"/>
          </p:nvPr>
        </p:nvSpPr>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49250" y="6356350"/>
            <a:ext cx="2241550" cy="365125"/>
          </a:xfrm>
        </p:spPr>
        <p:txBody>
          <a:bodyPr/>
          <a:lstStyle>
            <a:lvl1pPr>
              <a:defRPr>
                <a:solidFill>
                  <a:srgbClr val="006491"/>
                </a:solidFill>
              </a:defRPr>
            </a:lvl1pPr>
          </a:lstStyle>
          <a:p>
            <a:fld id="{74EC077F-1822-9B4D-B466-2AEAFFB9F37D}" type="datetime1">
              <a:rPr lang="en-US" smtClean="0"/>
              <a:pPr/>
              <a:t>10/28/24</a:t>
            </a:fld>
            <a:endParaRPr lang="en-US" dirty="0"/>
          </a:p>
        </p:txBody>
      </p:sp>
      <p:sp>
        <p:nvSpPr>
          <p:cNvPr id="6" name="Slide Number Placeholder 5"/>
          <p:cNvSpPr>
            <a:spLocks noGrp="1"/>
          </p:cNvSpPr>
          <p:nvPr>
            <p:ph type="sldNum" sz="quarter" idx="12"/>
          </p:nvPr>
        </p:nvSpPr>
        <p:spPr>
          <a:xfrm>
            <a:off x="6553200" y="6356350"/>
            <a:ext cx="2406650" cy="365125"/>
          </a:xfrm>
        </p:spPr>
        <p:txBody>
          <a:bodyPr/>
          <a:lstStyle>
            <a:lvl1pPr>
              <a:defRPr>
                <a:solidFill>
                  <a:srgbClr val="006491"/>
                </a:solidFill>
              </a:defRPr>
            </a:lvl1pPr>
          </a:lstStyle>
          <a:p>
            <a:fld id="{32221A3B-3924-B04A-A496-7CB8DC41F6D4}" type="slidenum">
              <a:rPr lang="en-US" smtClean="0"/>
              <a:pPr/>
              <a:t>‹#›</a:t>
            </a:fld>
            <a:endParaRPr lang="en-US" dirty="0"/>
          </a:p>
        </p:txBody>
      </p:sp>
      <p:sp>
        <p:nvSpPr>
          <p:cNvPr id="7" name="Footer Placeholder 4">
            <a:extLst>
              <a:ext uri="{FF2B5EF4-FFF2-40B4-BE49-F238E27FC236}">
                <a16:creationId xmlns:a16="http://schemas.microsoft.com/office/drawing/2014/main" id="{80AD3DE8-1951-F847-91D5-A293A573BD58}"/>
              </a:ext>
            </a:extLst>
          </p:cNvPr>
          <p:cNvSpPr>
            <a:spLocks noGrp="1"/>
          </p:cNvSpPr>
          <p:nvPr>
            <p:ph type="ftr" sz="quarter" idx="3"/>
          </p:nvPr>
        </p:nvSpPr>
        <p:spPr>
          <a:xfrm>
            <a:off x="2679937" y="6356350"/>
            <a:ext cx="3873263" cy="365125"/>
          </a:xfrm>
          <a:prstGeom prst="rect">
            <a:avLst/>
          </a:prstGeom>
        </p:spPr>
        <p:txBody>
          <a:bodyPr anchor="ctr"/>
          <a:lstStyle>
            <a:lvl1pPr algn="ctr">
              <a:defRPr sz="900" b="1" spc="100" baseline="0">
                <a:solidFill>
                  <a:srgbClr val="006491"/>
                </a:solidFill>
                <a:latin typeface="Calibri" panose="020F0502020204030204" pitchFamily="34" charset="0"/>
                <a:cs typeface="Calibri" panose="020F0502020204030204" pitchFamily="34" charset="0"/>
              </a:defRPr>
            </a:lvl1pPr>
          </a:lstStyle>
          <a:p>
            <a:r>
              <a:rPr lang="en-US" dirty="0"/>
              <a:t>FEDERAL BENEFITS EXPERTS</a:t>
            </a:r>
          </a:p>
        </p:txBody>
      </p:sp>
    </p:spTree>
    <p:extLst>
      <p:ext uri="{BB962C8B-B14F-4D97-AF65-F5344CB8AC3E}">
        <p14:creationId xmlns:p14="http://schemas.microsoft.com/office/powerpoint/2010/main" val="5925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DC68DE-499D-EA43-9601-F2FC89419E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722313" y="3133726"/>
            <a:ext cx="7772400" cy="1571624"/>
          </a:xfrm>
        </p:spPr>
        <p:txBody>
          <a:bodyPr anchor="t"/>
          <a:lstStyle>
            <a:lvl1pPr algn="ctr">
              <a:defRPr sz="4000" b="1" cap="none">
                <a:solidFill>
                  <a:srgbClr val="EBECDF"/>
                </a:solidFill>
              </a:defRPr>
            </a:lvl1pPr>
          </a:lstStyle>
          <a:p>
            <a:r>
              <a:rPr lang="en-US" dirty="0"/>
              <a:t>Click To Edit Master Title Style</a:t>
            </a:r>
          </a:p>
        </p:txBody>
      </p:sp>
      <p:sp>
        <p:nvSpPr>
          <p:cNvPr id="3" name="Text Placeholder 2"/>
          <p:cNvSpPr>
            <a:spLocks noGrp="1"/>
          </p:cNvSpPr>
          <p:nvPr>
            <p:ph type="body" idx="1"/>
          </p:nvPr>
        </p:nvSpPr>
        <p:spPr>
          <a:xfrm>
            <a:off x="722313" y="2190750"/>
            <a:ext cx="7772400" cy="942975"/>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rgbClr val="EBECDF"/>
                </a:solidFill>
              </a:defRPr>
            </a:lvl1pPr>
          </a:lstStyle>
          <a:p>
            <a:fld id="{0B5C6CAF-2E10-9443-B2EA-6B605012E3CF}" type="datetime1">
              <a:rPr lang="en-US" smtClean="0"/>
              <a:pPr/>
              <a:t>10/28/24</a:t>
            </a:fld>
            <a:endParaRPr lang="en-US"/>
          </a:p>
        </p:txBody>
      </p:sp>
      <p:sp>
        <p:nvSpPr>
          <p:cNvPr id="6" name="Slide Number Placeholder 5"/>
          <p:cNvSpPr>
            <a:spLocks noGrp="1"/>
          </p:cNvSpPr>
          <p:nvPr>
            <p:ph type="sldNum" sz="quarter" idx="12"/>
          </p:nvPr>
        </p:nvSpPr>
        <p:spPr/>
        <p:txBody>
          <a:bodyPr/>
          <a:lstStyle>
            <a:lvl1pPr>
              <a:defRPr>
                <a:solidFill>
                  <a:srgbClr val="EBECDF"/>
                </a:solidFill>
              </a:defRPr>
            </a:lvl1pPr>
          </a:lstStyle>
          <a:p>
            <a:fld id="{32221A3B-3924-B04A-A496-7CB8DC41F6D4}" type="slidenum">
              <a:rPr lang="en-US" smtClean="0"/>
              <a:pPr/>
              <a:t>‹#›</a:t>
            </a:fld>
            <a:endParaRPr lang="en-US"/>
          </a:p>
        </p:txBody>
      </p:sp>
      <p:sp>
        <p:nvSpPr>
          <p:cNvPr id="10" name="Footer Placeholder 4">
            <a:extLst>
              <a:ext uri="{FF2B5EF4-FFF2-40B4-BE49-F238E27FC236}">
                <a16:creationId xmlns:a16="http://schemas.microsoft.com/office/drawing/2014/main" id="{4A0EDB8C-E2A5-AA45-A327-1A20BB4BCB96}"/>
              </a:ext>
            </a:extLst>
          </p:cNvPr>
          <p:cNvSpPr>
            <a:spLocks noGrp="1"/>
          </p:cNvSpPr>
          <p:nvPr>
            <p:ph type="ftr" sz="quarter" idx="3"/>
          </p:nvPr>
        </p:nvSpPr>
        <p:spPr>
          <a:xfrm>
            <a:off x="2679937" y="6356350"/>
            <a:ext cx="3873263" cy="365125"/>
          </a:xfrm>
          <a:prstGeom prst="rect">
            <a:avLst/>
          </a:prstGeom>
        </p:spPr>
        <p:txBody>
          <a:bodyPr anchor="ctr"/>
          <a:lstStyle>
            <a:lvl1pPr algn="ctr">
              <a:defRPr sz="900" b="1" spc="100" baseline="0">
                <a:solidFill>
                  <a:srgbClr val="EBECDF"/>
                </a:solidFill>
                <a:latin typeface="Calibri" panose="020F0502020204030204" pitchFamily="34" charset="0"/>
                <a:cs typeface="Calibri" panose="020F0502020204030204" pitchFamily="34" charset="0"/>
              </a:defRPr>
            </a:lvl1pPr>
          </a:lstStyle>
          <a:p>
            <a:r>
              <a:rPr lang="en-US"/>
              <a:t>FEDERAL BENEFITS EXPERTS</a:t>
            </a:r>
            <a:endParaRPr lang="en-US" dirty="0"/>
          </a:p>
        </p:txBody>
      </p:sp>
    </p:spTree>
    <p:extLst>
      <p:ext uri="{BB962C8B-B14F-4D97-AF65-F5344CB8AC3E}">
        <p14:creationId xmlns:p14="http://schemas.microsoft.com/office/powerpoint/2010/main" val="259200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1"/>
            <a:ext cx="7353300" cy="121285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49250" y="1574800"/>
            <a:ext cx="4146550" cy="4551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74800"/>
            <a:ext cx="4038600" cy="4551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5/11/2021</a:t>
            </a:r>
          </a:p>
        </p:txBody>
      </p:sp>
      <p:sp>
        <p:nvSpPr>
          <p:cNvPr id="7" name="Slide Number Placeholder 6"/>
          <p:cNvSpPr>
            <a:spLocks noGrp="1"/>
          </p:cNvSpPr>
          <p:nvPr>
            <p:ph type="sldNum" sz="quarter" idx="12"/>
          </p:nvPr>
        </p:nvSpPr>
        <p:spPr/>
        <p:txBody>
          <a:bodyPr/>
          <a:lstStyle/>
          <a:p>
            <a:fld id="{32221A3B-3924-B04A-A496-7CB8DC41F6D4}" type="slidenum">
              <a:rPr lang="en-US" smtClean="0"/>
              <a:t>‹#›</a:t>
            </a:fld>
            <a:endParaRPr lang="en-US"/>
          </a:p>
        </p:txBody>
      </p:sp>
      <p:sp>
        <p:nvSpPr>
          <p:cNvPr id="8" name="Footer Placeholder 4">
            <a:extLst>
              <a:ext uri="{FF2B5EF4-FFF2-40B4-BE49-F238E27FC236}">
                <a16:creationId xmlns:a16="http://schemas.microsoft.com/office/drawing/2014/main" id="{4869DE16-BF1C-AA46-A6EB-731D79615748}"/>
              </a:ext>
            </a:extLst>
          </p:cNvPr>
          <p:cNvSpPr>
            <a:spLocks noGrp="1"/>
          </p:cNvSpPr>
          <p:nvPr>
            <p:ph type="ftr" sz="quarter" idx="11"/>
          </p:nvPr>
        </p:nvSpPr>
        <p:spPr>
          <a:xfrm>
            <a:off x="2679937" y="6356350"/>
            <a:ext cx="3873263"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194756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9250" y="1"/>
            <a:ext cx="7410450" cy="1212849"/>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49250" y="1492174"/>
            <a:ext cx="41481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9250" y="2131936"/>
            <a:ext cx="4148138" cy="3994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49217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31936"/>
            <a:ext cx="4041775" cy="3994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E5E03A-F419-8746-AB7D-AF1A1AEE378A}" type="datetime1">
              <a:rPr lang="en-US" smtClean="0"/>
              <a:t>10/28/24</a:t>
            </a:fld>
            <a:endParaRPr lang="en-US"/>
          </a:p>
        </p:txBody>
      </p:sp>
      <p:sp>
        <p:nvSpPr>
          <p:cNvPr id="9" name="Slide Number Placeholder 8"/>
          <p:cNvSpPr>
            <a:spLocks noGrp="1"/>
          </p:cNvSpPr>
          <p:nvPr>
            <p:ph type="sldNum" sz="quarter" idx="12"/>
          </p:nvPr>
        </p:nvSpPr>
        <p:spPr/>
        <p:txBody>
          <a:bodyPr/>
          <a:lstStyle/>
          <a:p>
            <a:fld id="{32221A3B-3924-B04A-A496-7CB8DC41F6D4}" type="slidenum">
              <a:rPr lang="en-US" smtClean="0"/>
              <a:t>‹#›</a:t>
            </a:fld>
            <a:endParaRPr lang="en-US"/>
          </a:p>
        </p:txBody>
      </p:sp>
      <p:sp>
        <p:nvSpPr>
          <p:cNvPr id="10" name="Footer Placeholder 4">
            <a:extLst>
              <a:ext uri="{FF2B5EF4-FFF2-40B4-BE49-F238E27FC236}">
                <a16:creationId xmlns:a16="http://schemas.microsoft.com/office/drawing/2014/main" id="{27778B78-2A02-7742-B1EB-D84991712D5A}"/>
              </a:ext>
            </a:extLst>
          </p:cNvPr>
          <p:cNvSpPr>
            <a:spLocks noGrp="1"/>
          </p:cNvSpPr>
          <p:nvPr>
            <p:ph type="ftr" sz="quarter" idx="11"/>
          </p:nvPr>
        </p:nvSpPr>
        <p:spPr>
          <a:xfrm>
            <a:off x="2679937" y="6356350"/>
            <a:ext cx="3873263"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115768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994B97-2EDC-A045-AE30-91F808D20E6D}" type="datetime1">
              <a:rPr lang="en-US" smtClean="0"/>
              <a:t>10/28/24</a:t>
            </a:fld>
            <a:endParaRPr lang="en-US"/>
          </a:p>
        </p:txBody>
      </p:sp>
      <p:sp>
        <p:nvSpPr>
          <p:cNvPr id="5" name="Slide Number Placeholder 4"/>
          <p:cNvSpPr>
            <a:spLocks noGrp="1"/>
          </p:cNvSpPr>
          <p:nvPr>
            <p:ph type="sldNum" sz="quarter" idx="12"/>
          </p:nvPr>
        </p:nvSpPr>
        <p:spPr/>
        <p:txBody>
          <a:bodyPr/>
          <a:lstStyle/>
          <a:p>
            <a:fld id="{32221A3B-3924-B04A-A496-7CB8DC41F6D4}" type="slidenum">
              <a:rPr lang="en-US" smtClean="0"/>
              <a:t>‹#›</a:t>
            </a:fld>
            <a:endParaRPr lang="en-US"/>
          </a:p>
        </p:txBody>
      </p:sp>
      <p:sp>
        <p:nvSpPr>
          <p:cNvPr id="6" name="Footer Placeholder 4">
            <a:extLst>
              <a:ext uri="{FF2B5EF4-FFF2-40B4-BE49-F238E27FC236}">
                <a16:creationId xmlns:a16="http://schemas.microsoft.com/office/drawing/2014/main" id="{05D4C042-3A8D-874C-89FD-E9142B51CAED}"/>
              </a:ext>
            </a:extLst>
          </p:cNvPr>
          <p:cNvSpPr>
            <a:spLocks noGrp="1"/>
          </p:cNvSpPr>
          <p:nvPr>
            <p:ph type="ftr" sz="quarter" idx="11"/>
          </p:nvPr>
        </p:nvSpPr>
        <p:spPr>
          <a:xfrm>
            <a:off x="2679937" y="6356350"/>
            <a:ext cx="3873263"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402312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BE3BB-3CD5-5F49-B315-16A4FC60C567}" type="datetime1">
              <a:rPr lang="en-US" smtClean="0"/>
              <a:t>10/28/24</a:t>
            </a:fld>
            <a:endParaRPr lang="en-US"/>
          </a:p>
        </p:txBody>
      </p:sp>
      <p:sp>
        <p:nvSpPr>
          <p:cNvPr id="4" name="Slide Number Placeholder 3"/>
          <p:cNvSpPr>
            <a:spLocks noGrp="1"/>
          </p:cNvSpPr>
          <p:nvPr>
            <p:ph type="sldNum" sz="quarter" idx="12"/>
          </p:nvPr>
        </p:nvSpPr>
        <p:spPr/>
        <p:txBody>
          <a:bodyPr/>
          <a:lstStyle/>
          <a:p>
            <a:fld id="{32221A3B-3924-B04A-A496-7CB8DC41F6D4}" type="slidenum">
              <a:rPr lang="en-US" smtClean="0"/>
              <a:t>‹#›</a:t>
            </a:fld>
            <a:endParaRPr lang="en-US"/>
          </a:p>
        </p:txBody>
      </p:sp>
      <p:sp>
        <p:nvSpPr>
          <p:cNvPr id="5" name="Footer Placeholder 4">
            <a:extLst>
              <a:ext uri="{FF2B5EF4-FFF2-40B4-BE49-F238E27FC236}">
                <a16:creationId xmlns:a16="http://schemas.microsoft.com/office/drawing/2014/main" id="{18E4A08C-E07D-D943-B9DA-83428D9264C3}"/>
              </a:ext>
            </a:extLst>
          </p:cNvPr>
          <p:cNvSpPr>
            <a:spLocks noGrp="1"/>
          </p:cNvSpPr>
          <p:nvPr>
            <p:ph type="ftr" sz="quarter" idx="11"/>
          </p:nvPr>
        </p:nvSpPr>
        <p:spPr>
          <a:xfrm>
            <a:off x="2679937" y="6356350"/>
            <a:ext cx="3873263"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325595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250" y="0"/>
            <a:ext cx="7385050" cy="1219200"/>
          </a:xfrm>
        </p:spPr>
        <p:txBody>
          <a:bodyPr anchor="ctr">
            <a:normAutofit/>
          </a:bodyPr>
          <a:lstStyle>
            <a:lvl1pPr algn="l">
              <a:defRPr sz="3200" b="0"/>
            </a:lvl1pPr>
          </a:lstStyle>
          <a:p>
            <a:r>
              <a:rPr lang="en-US" dirty="0"/>
              <a:t>Click To Edit Master Title Style</a:t>
            </a:r>
          </a:p>
        </p:txBody>
      </p:sp>
      <p:sp>
        <p:nvSpPr>
          <p:cNvPr id="3" name="Content Placeholder 2"/>
          <p:cNvSpPr>
            <a:spLocks noGrp="1"/>
          </p:cNvSpPr>
          <p:nvPr>
            <p:ph idx="1"/>
          </p:nvPr>
        </p:nvSpPr>
        <p:spPr>
          <a:xfrm>
            <a:off x="3575050" y="1473200"/>
            <a:ext cx="5111750" cy="47736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9250" y="1473200"/>
            <a:ext cx="3116263" cy="47736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93DE605-DDB5-FA4F-8254-9ADC92CA5E61}" type="datetime1">
              <a:rPr lang="en-US" smtClean="0"/>
              <a:t>10/28/24</a:t>
            </a:fld>
            <a:endParaRPr lang="en-US"/>
          </a:p>
        </p:txBody>
      </p:sp>
      <p:sp>
        <p:nvSpPr>
          <p:cNvPr id="7" name="Slide Number Placeholder 6"/>
          <p:cNvSpPr>
            <a:spLocks noGrp="1"/>
          </p:cNvSpPr>
          <p:nvPr>
            <p:ph type="sldNum" sz="quarter" idx="12"/>
          </p:nvPr>
        </p:nvSpPr>
        <p:spPr/>
        <p:txBody>
          <a:bodyPr/>
          <a:lstStyle/>
          <a:p>
            <a:fld id="{32221A3B-3924-B04A-A496-7CB8DC41F6D4}" type="slidenum">
              <a:rPr lang="en-US" smtClean="0"/>
              <a:t>‹#›</a:t>
            </a:fld>
            <a:endParaRPr lang="en-US"/>
          </a:p>
        </p:txBody>
      </p:sp>
      <p:sp>
        <p:nvSpPr>
          <p:cNvPr id="8" name="Footer Placeholder 4">
            <a:extLst>
              <a:ext uri="{FF2B5EF4-FFF2-40B4-BE49-F238E27FC236}">
                <a16:creationId xmlns:a16="http://schemas.microsoft.com/office/drawing/2014/main" id="{5DF0C440-D4FC-054A-A499-B40DF0AE9BC9}"/>
              </a:ext>
            </a:extLst>
          </p:cNvPr>
          <p:cNvSpPr>
            <a:spLocks noGrp="1"/>
          </p:cNvSpPr>
          <p:nvPr>
            <p:ph type="ftr" sz="quarter" idx="11"/>
          </p:nvPr>
        </p:nvSpPr>
        <p:spPr>
          <a:xfrm>
            <a:off x="2679937" y="6356350"/>
            <a:ext cx="3873263"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283002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DC3E38"/>
                </a:solidFill>
              </a:defRPr>
            </a:lvl1pPr>
          </a:lstStyle>
          <a:p>
            <a:r>
              <a:rPr lang="en-US" dirty="0"/>
              <a:t>Click to edit Master title style</a:t>
            </a:r>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64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D7CFD75-198B-BC42-BEDC-3470232CBD8E}" type="datetime1">
              <a:rPr lang="en-US" smtClean="0"/>
              <a:t>10/28/24</a:t>
            </a:fld>
            <a:endParaRPr lang="en-US"/>
          </a:p>
        </p:txBody>
      </p:sp>
      <p:sp>
        <p:nvSpPr>
          <p:cNvPr id="7" name="Slide Number Placeholder 6"/>
          <p:cNvSpPr>
            <a:spLocks noGrp="1"/>
          </p:cNvSpPr>
          <p:nvPr>
            <p:ph type="sldNum" sz="quarter" idx="12"/>
          </p:nvPr>
        </p:nvSpPr>
        <p:spPr/>
        <p:txBody>
          <a:bodyPr/>
          <a:lstStyle/>
          <a:p>
            <a:fld id="{32221A3B-3924-B04A-A496-7CB8DC41F6D4}" type="slidenum">
              <a:rPr lang="en-US" smtClean="0"/>
              <a:t>‹#›</a:t>
            </a:fld>
            <a:endParaRPr lang="en-US"/>
          </a:p>
        </p:txBody>
      </p:sp>
      <p:sp>
        <p:nvSpPr>
          <p:cNvPr id="8" name="Footer Placeholder 4">
            <a:extLst>
              <a:ext uri="{FF2B5EF4-FFF2-40B4-BE49-F238E27FC236}">
                <a16:creationId xmlns:a16="http://schemas.microsoft.com/office/drawing/2014/main" id="{7421D97C-6E74-7D4B-8B17-A434C9A53A36}"/>
              </a:ext>
            </a:extLst>
          </p:cNvPr>
          <p:cNvSpPr>
            <a:spLocks noGrp="1"/>
          </p:cNvSpPr>
          <p:nvPr>
            <p:ph type="ftr" sz="quarter" idx="11"/>
          </p:nvPr>
        </p:nvSpPr>
        <p:spPr>
          <a:xfrm>
            <a:off x="2679937" y="6356350"/>
            <a:ext cx="3873263" cy="365125"/>
          </a:xfrm>
          <a:prstGeom prst="rect">
            <a:avLst/>
          </a:prstGeom>
        </p:spPr>
        <p:txBody>
          <a:bodyPr/>
          <a:lstStyle/>
          <a:p>
            <a:r>
              <a:rPr lang="en-US" dirty="0"/>
              <a:t>FEDERAL BENEFITS EXPERTS</a:t>
            </a:r>
          </a:p>
        </p:txBody>
      </p:sp>
    </p:spTree>
    <p:extLst>
      <p:ext uri="{BB962C8B-B14F-4D97-AF65-F5344CB8AC3E}">
        <p14:creationId xmlns:p14="http://schemas.microsoft.com/office/powerpoint/2010/main" val="85177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9A11B2-4F67-1B4F-B6E1-1A31B401A781}"/>
              </a:ext>
            </a:extLst>
          </p:cNvPr>
          <p:cNvPicPr>
            <a:picLocks/>
          </p:cNvPicPr>
          <p:nvPr userDrawn="1"/>
        </p:nvPicPr>
        <p:blipFill>
          <a:blip r:embed="rId14">
            <a:extLst>
              <a:ext uri="{28A0092B-C50C-407E-A947-70E740481C1C}">
                <a14:useLocalDpi xmlns:a14="http://schemas.microsoft.com/office/drawing/2010/main"/>
              </a:ext>
            </a:extLst>
          </a:blip>
          <a:stretch>
            <a:fillRect/>
          </a:stretch>
        </p:blipFill>
        <p:spPr>
          <a:xfrm>
            <a:off x="0" y="0"/>
            <a:ext cx="9144000" cy="1219200"/>
          </a:xfrm>
          <a:prstGeom prst="rect">
            <a:avLst/>
          </a:prstGeom>
        </p:spPr>
      </p:pic>
      <p:sp>
        <p:nvSpPr>
          <p:cNvPr id="2" name="Title Placeholder 1"/>
          <p:cNvSpPr>
            <a:spLocks noGrp="1"/>
          </p:cNvSpPr>
          <p:nvPr>
            <p:ph type="title"/>
          </p:nvPr>
        </p:nvSpPr>
        <p:spPr>
          <a:xfrm>
            <a:off x="349250" y="0"/>
            <a:ext cx="7581900" cy="1219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9250" y="1511300"/>
            <a:ext cx="8337550" cy="46148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9250" y="6356350"/>
            <a:ext cx="2241550" cy="365125"/>
          </a:xfrm>
          <a:prstGeom prst="rect">
            <a:avLst/>
          </a:prstGeom>
        </p:spPr>
        <p:txBody>
          <a:bodyPr vert="horz" lIns="91440" tIns="45720" rIns="91440" bIns="45720" rtlCol="0" anchor="ctr"/>
          <a:lstStyle>
            <a:lvl1pPr algn="l">
              <a:defRPr sz="900">
                <a:solidFill>
                  <a:srgbClr val="006491"/>
                </a:solidFill>
              </a:defRPr>
            </a:lvl1pPr>
          </a:lstStyle>
          <a:p>
            <a:fld id="{63E6FB5B-CC64-314D-95FD-88B60606DB48}" type="datetime1">
              <a:rPr lang="en-US" smtClean="0"/>
              <a:pPr/>
              <a:t>10/28/24</a:t>
            </a:fld>
            <a:endParaRPr lang="en-US" dirty="0"/>
          </a:p>
        </p:txBody>
      </p:sp>
      <p:sp>
        <p:nvSpPr>
          <p:cNvPr id="6" name="Slide Number Placeholder 5"/>
          <p:cNvSpPr>
            <a:spLocks noGrp="1"/>
          </p:cNvSpPr>
          <p:nvPr>
            <p:ph type="sldNum" sz="quarter" idx="4"/>
          </p:nvPr>
        </p:nvSpPr>
        <p:spPr>
          <a:xfrm>
            <a:off x="6553200" y="6356350"/>
            <a:ext cx="2393950" cy="365125"/>
          </a:xfrm>
          <a:prstGeom prst="rect">
            <a:avLst/>
          </a:prstGeom>
        </p:spPr>
        <p:txBody>
          <a:bodyPr vert="horz" lIns="91440" tIns="45720" rIns="91440" bIns="45720" rtlCol="0" anchor="ctr"/>
          <a:lstStyle>
            <a:lvl1pPr algn="r">
              <a:defRPr sz="900">
                <a:solidFill>
                  <a:srgbClr val="006491"/>
                </a:solidFill>
              </a:defRPr>
            </a:lvl1pPr>
          </a:lstStyle>
          <a:p>
            <a:fld id="{32221A3B-3924-B04A-A496-7CB8DC41F6D4}" type="slidenum">
              <a:rPr lang="en-US" smtClean="0"/>
              <a:pPr/>
              <a:t>‹#›</a:t>
            </a:fld>
            <a:endParaRPr lang="en-US" dirty="0"/>
          </a:p>
        </p:txBody>
      </p:sp>
      <p:sp>
        <p:nvSpPr>
          <p:cNvPr id="11" name="Footer Placeholder 4">
            <a:extLst>
              <a:ext uri="{FF2B5EF4-FFF2-40B4-BE49-F238E27FC236}">
                <a16:creationId xmlns:a16="http://schemas.microsoft.com/office/drawing/2014/main" id="{50D318DE-E513-5A41-8EC2-1A32AD5BE904}"/>
              </a:ext>
            </a:extLst>
          </p:cNvPr>
          <p:cNvSpPr>
            <a:spLocks noGrp="1"/>
          </p:cNvSpPr>
          <p:nvPr>
            <p:ph type="ftr" sz="quarter" idx="3"/>
          </p:nvPr>
        </p:nvSpPr>
        <p:spPr>
          <a:xfrm>
            <a:off x="2679937" y="6356350"/>
            <a:ext cx="3873263" cy="365125"/>
          </a:xfrm>
          <a:prstGeom prst="rect">
            <a:avLst/>
          </a:prstGeom>
        </p:spPr>
        <p:txBody>
          <a:bodyPr anchor="ctr"/>
          <a:lstStyle>
            <a:lvl1pPr algn="ctr">
              <a:defRPr sz="900" b="1" spc="100" baseline="0">
                <a:solidFill>
                  <a:srgbClr val="006491"/>
                </a:solidFill>
                <a:latin typeface="Calibri" panose="020F0502020204030204" pitchFamily="34" charset="0"/>
                <a:cs typeface="Calibri" panose="020F0502020204030204" pitchFamily="34" charset="0"/>
              </a:defRPr>
            </a:lvl1pPr>
          </a:lstStyle>
          <a:p>
            <a:r>
              <a:rPr lang="en-US" dirty="0"/>
              <a:t>FEDERAL BENEFITS EXPERTS</a:t>
            </a:r>
          </a:p>
        </p:txBody>
      </p:sp>
    </p:spTree>
    <p:extLst>
      <p:ext uri="{BB962C8B-B14F-4D97-AF65-F5344CB8AC3E}">
        <p14:creationId xmlns:p14="http://schemas.microsoft.com/office/powerpoint/2010/main" val="579924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457200" rtl="0" eaLnBrk="1" latinLnBrk="0" hangingPunct="1">
        <a:spcBef>
          <a:spcPct val="0"/>
        </a:spcBef>
        <a:buNone/>
        <a:defRPr sz="3200" b="0" kern="1200">
          <a:solidFill>
            <a:schemeClr val="bg1"/>
          </a:solidFill>
          <a:latin typeface="Calibri" panose="020F0502020204030204" pitchFamily="34" charset="0"/>
          <a:ea typeface="+mj-ea"/>
          <a:cs typeface="Calibri" panose="020F0502020204030204" pitchFamily="34" charset="0"/>
        </a:defRPr>
      </a:lvl1pPr>
    </p:titleStyle>
    <p:bodyStyle>
      <a:lvl1pPr marL="0" indent="0" algn="l" defTabSz="457200" rtl="0" eaLnBrk="1" latinLnBrk="0" hangingPunct="1">
        <a:spcBef>
          <a:spcPct val="20000"/>
        </a:spcBef>
        <a:buFont typeface="Arial"/>
        <a:buNone/>
        <a:defRPr sz="32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wshackelford@narfe.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2221A3B-3924-B04A-A496-7CB8DC41F6D4}" type="slidenum">
              <a:rPr lang="en-US" smtClean="0"/>
              <a:pPr/>
              <a:t>1</a:t>
            </a:fld>
            <a:endParaRPr lang="en-US" dirty="0"/>
          </a:p>
        </p:txBody>
      </p:sp>
      <p:sp>
        <p:nvSpPr>
          <p:cNvPr id="6" name="Subtitle 5">
            <a:extLst>
              <a:ext uri="{FF2B5EF4-FFF2-40B4-BE49-F238E27FC236}">
                <a16:creationId xmlns:a16="http://schemas.microsoft.com/office/drawing/2014/main" id="{F5C3EF89-0AE3-16BD-9BA8-291E2DAD6AA8}"/>
              </a:ext>
            </a:extLst>
          </p:cNvPr>
          <p:cNvSpPr>
            <a:spLocks noGrp="1"/>
          </p:cNvSpPr>
          <p:nvPr>
            <p:ph type="subTitle" idx="1"/>
          </p:nvPr>
        </p:nvSpPr>
        <p:spPr>
          <a:xfrm>
            <a:off x="0" y="4034074"/>
            <a:ext cx="9143999" cy="622030"/>
          </a:xfrm>
        </p:spPr>
        <p:txBody>
          <a:bodyPr>
            <a:noAutofit/>
          </a:bodyPr>
          <a:lstStyle/>
          <a:p>
            <a:pPr algn="ctr"/>
            <a:r>
              <a:rPr lang="en-US" dirty="0">
                <a:latin typeface="Aptos" panose="020B0004020202020204" pitchFamily="34" charset="0"/>
              </a:rPr>
              <a:t>2024 Federation Conferences</a:t>
            </a:r>
          </a:p>
          <a:p>
            <a:pPr algn="ctr"/>
            <a:endParaRPr lang="en-US" dirty="0">
              <a:latin typeface="Aptos" panose="020B0004020202020204" pitchFamily="34" charset="0"/>
            </a:endParaRPr>
          </a:p>
          <a:p>
            <a:pPr algn="ctr"/>
            <a:endParaRPr lang="en-US" dirty="0">
              <a:latin typeface="Aptos" panose="020B0004020202020204" pitchFamily="34" charset="0"/>
            </a:endParaRPr>
          </a:p>
          <a:p>
            <a:pPr algn="ctr"/>
            <a:r>
              <a:rPr lang="en-US" dirty="0">
                <a:latin typeface="Aptos" panose="020B0004020202020204" pitchFamily="34" charset="0"/>
              </a:rPr>
              <a:t>Presented By:</a:t>
            </a:r>
          </a:p>
          <a:p>
            <a:pPr algn="ctr"/>
            <a:r>
              <a:rPr lang="en-US" dirty="0">
                <a:latin typeface="Aptos" panose="020B0004020202020204" pitchFamily="34" charset="0"/>
              </a:rPr>
              <a:t>William Shackelford</a:t>
            </a:r>
          </a:p>
          <a:p>
            <a:pPr algn="ctr"/>
            <a:r>
              <a:rPr lang="en-US" dirty="0">
                <a:latin typeface="Aptos" panose="020B0004020202020204" pitchFamily="34" charset="0"/>
              </a:rPr>
              <a:t>NARFE National President</a:t>
            </a:r>
          </a:p>
        </p:txBody>
      </p:sp>
      <p:sp>
        <p:nvSpPr>
          <p:cNvPr id="8" name="Title 7">
            <a:extLst>
              <a:ext uri="{FF2B5EF4-FFF2-40B4-BE49-F238E27FC236}">
                <a16:creationId xmlns:a16="http://schemas.microsoft.com/office/drawing/2014/main" id="{EAEF166E-8720-9E7C-0D62-E9E6580442C2}"/>
              </a:ext>
            </a:extLst>
          </p:cNvPr>
          <p:cNvSpPr>
            <a:spLocks noGrp="1"/>
          </p:cNvSpPr>
          <p:nvPr>
            <p:ph type="ctrTitle"/>
          </p:nvPr>
        </p:nvSpPr>
        <p:spPr>
          <a:xfrm>
            <a:off x="1" y="2959100"/>
            <a:ext cx="9144000" cy="795777"/>
          </a:xfrm>
        </p:spPr>
        <p:txBody>
          <a:bodyPr/>
          <a:lstStyle/>
          <a:p>
            <a:pPr algn="ctr"/>
            <a:r>
              <a:rPr lang="en-US" dirty="0">
                <a:latin typeface="Aptos" panose="020B0004020202020204" pitchFamily="34" charset="0"/>
              </a:rPr>
              <a:t>NARFE National Update</a:t>
            </a:r>
          </a:p>
        </p:txBody>
      </p:sp>
    </p:spTree>
    <p:extLst>
      <p:ext uri="{BB962C8B-B14F-4D97-AF65-F5344CB8AC3E}">
        <p14:creationId xmlns:p14="http://schemas.microsoft.com/office/powerpoint/2010/main" val="354678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	</a:t>
            </a:r>
          </a:p>
        </p:txBody>
      </p:sp>
      <p:sp>
        <p:nvSpPr>
          <p:cNvPr id="5" name="Slide Number Placeholder 4"/>
          <p:cNvSpPr>
            <a:spLocks noGrp="1"/>
          </p:cNvSpPr>
          <p:nvPr>
            <p:ph type="sldNum" sz="quarter" idx="12"/>
          </p:nvPr>
        </p:nvSpPr>
        <p:spPr/>
        <p:txBody>
          <a:bodyPr/>
          <a:lstStyle/>
          <a:p>
            <a:fld id="{32221A3B-3924-B04A-A496-7CB8DC41F6D4}" type="slidenum">
              <a:rPr lang="en-US" smtClean="0"/>
              <a:pPr/>
              <a:t>10</a:t>
            </a:fld>
            <a:endParaRPr lang="en-US" dirty="0"/>
          </a:p>
        </p:txBody>
      </p:sp>
      <p:sp>
        <p:nvSpPr>
          <p:cNvPr id="6" name="Footer Placeholder 5"/>
          <p:cNvSpPr>
            <a:spLocks noGrp="1"/>
          </p:cNvSpPr>
          <p:nvPr>
            <p:ph type="ftr" sz="quarter" idx="3"/>
          </p:nvPr>
        </p:nvSpPr>
        <p:spPr/>
        <p:txBody>
          <a:bodyPr/>
          <a:lstStyle/>
          <a:p>
            <a:r>
              <a:rPr lang="en-US" dirty="0"/>
              <a:t>FEDERAL BENEFITS EXPERTS</a:t>
            </a:r>
          </a:p>
        </p:txBody>
      </p:sp>
      <p:sp>
        <p:nvSpPr>
          <p:cNvPr id="10" name="Title 9">
            <a:extLst>
              <a:ext uri="{FF2B5EF4-FFF2-40B4-BE49-F238E27FC236}">
                <a16:creationId xmlns:a16="http://schemas.microsoft.com/office/drawing/2014/main" id="{6D1B7E6B-F7FE-363A-04E3-BC3F3CFA2682}"/>
              </a:ext>
            </a:extLst>
          </p:cNvPr>
          <p:cNvSpPr>
            <a:spLocks noGrp="1"/>
          </p:cNvSpPr>
          <p:nvPr>
            <p:ph type="title"/>
          </p:nvPr>
        </p:nvSpPr>
        <p:spPr/>
        <p:txBody>
          <a:bodyPr>
            <a:normAutofit/>
          </a:bodyPr>
          <a:lstStyle/>
          <a:p>
            <a:r>
              <a:rPr lang="en-US" sz="3600" dirty="0">
                <a:latin typeface="Aptos" panose="020B0004020202020204" pitchFamily="34" charset="0"/>
              </a:rPr>
              <a:t>AMS Upgrade</a:t>
            </a:r>
          </a:p>
        </p:txBody>
      </p:sp>
      <p:sp>
        <p:nvSpPr>
          <p:cNvPr id="2" name="TextBox 1">
            <a:extLst>
              <a:ext uri="{FF2B5EF4-FFF2-40B4-BE49-F238E27FC236}">
                <a16:creationId xmlns:a16="http://schemas.microsoft.com/office/drawing/2014/main" id="{A2E04278-AB97-9BB6-A1F6-06EE99AB7166}"/>
              </a:ext>
            </a:extLst>
          </p:cNvPr>
          <p:cNvSpPr txBox="1"/>
          <p:nvPr/>
        </p:nvSpPr>
        <p:spPr>
          <a:xfrm>
            <a:off x="349250" y="1653702"/>
            <a:ext cx="8249055" cy="3816429"/>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Ø"/>
            </a:pPr>
            <a:r>
              <a:rPr lang="en-US" sz="2800" dirty="0">
                <a:effectLst/>
                <a:latin typeface="Aptos" panose="020B0004020202020204" pitchFamily="34" charset="0"/>
                <a:ea typeface="Arial" panose="020B0604020202020204" pitchFamily="34" charset="0"/>
              </a:rPr>
              <a:t>Database vendor and staff currently working on upgrade of AMS database</a:t>
            </a:r>
          </a:p>
          <a:p>
            <a:pPr marL="457200" marR="0" indent="-457200" algn="just">
              <a:spcBef>
                <a:spcPts val="0"/>
              </a:spcBef>
              <a:spcAft>
                <a:spcPts val="0"/>
              </a:spcAft>
              <a:buFont typeface="Wingdings" panose="05000000000000000000" pitchFamily="2" charset="2"/>
              <a:buChar char="Ø"/>
            </a:pPr>
            <a:r>
              <a:rPr lang="en-US" sz="2800" dirty="0">
                <a:effectLst/>
                <a:latin typeface="Aptos" panose="020B0004020202020204" pitchFamily="34" charset="0"/>
                <a:ea typeface="Arial" panose="020B0604020202020204" pitchFamily="34" charset="0"/>
              </a:rPr>
              <a:t>Microsoft Dynamics - Similar to currently version</a:t>
            </a:r>
          </a:p>
          <a:p>
            <a:pPr marL="457200" marR="0" indent="-457200" algn="just">
              <a:spcBef>
                <a:spcPts val="0"/>
              </a:spcBef>
              <a:spcAft>
                <a:spcPts val="0"/>
              </a:spcAft>
              <a:buFont typeface="Wingdings" panose="05000000000000000000" pitchFamily="2" charset="2"/>
              <a:buChar char="Ø"/>
            </a:pPr>
            <a:r>
              <a:rPr lang="en-US" sz="2800" dirty="0">
                <a:effectLst/>
                <a:latin typeface="Aptos" panose="020B0004020202020204" pitchFamily="34" charset="0"/>
                <a:ea typeface="Arial" panose="020B0604020202020204" pitchFamily="34" charset="0"/>
              </a:rPr>
              <a:t>Update will allow for quicker fixes</a:t>
            </a:r>
          </a:p>
          <a:p>
            <a:pPr marL="457200" marR="0" indent="-457200" algn="just">
              <a:spcBef>
                <a:spcPts val="0"/>
              </a:spcBef>
              <a:spcAft>
                <a:spcPts val="0"/>
              </a:spcAft>
              <a:buFont typeface="Wingdings" panose="05000000000000000000" pitchFamily="2" charset="2"/>
              <a:buChar char="Ø"/>
            </a:pPr>
            <a:r>
              <a:rPr lang="en-US" sz="2800" dirty="0">
                <a:effectLst/>
                <a:latin typeface="Aptos" panose="020B0004020202020204" pitchFamily="34" charset="0"/>
                <a:ea typeface="Arial" panose="020B0604020202020204" pitchFamily="34" charset="0"/>
              </a:rPr>
              <a:t>More control over how data is presented</a:t>
            </a:r>
          </a:p>
          <a:p>
            <a:pPr marL="457200" marR="0" indent="-457200" algn="just">
              <a:spcBef>
                <a:spcPts val="0"/>
              </a:spcBef>
              <a:spcAft>
                <a:spcPts val="0"/>
              </a:spcAft>
              <a:buFont typeface="Wingdings" panose="05000000000000000000" pitchFamily="2" charset="2"/>
              <a:buChar char="Ø"/>
            </a:pPr>
            <a:r>
              <a:rPr lang="en-US" sz="2800" dirty="0">
                <a:effectLst/>
                <a:latin typeface="Aptos" panose="020B0004020202020204" pitchFamily="34" charset="0"/>
                <a:ea typeface="Arial" panose="020B0604020202020204" pitchFamily="34" charset="0"/>
              </a:rPr>
              <a:t>Better system for both staff and members</a:t>
            </a:r>
          </a:p>
          <a:p>
            <a:pPr marL="457200" marR="0" indent="-457200" algn="just">
              <a:spcBef>
                <a:spcPts val="0"/>
              </a:spcBef>
              <a:spcAft>
                <a:spcPts val="0"/>
              </a:spcAft>
              <a:buFont typeface="Wingdings" panose="05000000000000000000" pitchFamily="2" charset="2"/>
              <a:buChar char="Ø"/>
            </a:pPr>
            <a:r>
              <a:rPr lang="en-US" sz="2800" dirty="0">
                <a:effectLst/>
                <a:latin typeface="Aptos" panose="020B0004020202020204" pitchFamily="34" charset="0"/>
                <a:ea typeface="Arial" panose="020B0604020202020204" pitchFamily="34" charset="0"/>
              </a:rPr>
              <a:t>Updated system expected will go live in October 2024</a:t>
            </a:r>
          </a:p>
          <a:p>
            <a:endParaRPr lang="en-US" dirty="0"/>
          </a:p>
        </p:txBody>
      </p:sp>
    </p:spTree>
    <p:extLst>
      <p:ext uri="{BB962C8B-B14F-4D97-AF65-F5344CB8AC3E}">
        <p14:creationId xmlns:p14="http://schemas.microsoft.com/office/powerpoint/2010/main" val="388890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37A529-3862-434B-B1D2-6C4F54820340}"/>
              </a:ext>
            </a:extLst>
          </p:cNvPr>
          <p:cNvSpPr>
            <a:spLocks noGrp="1"/>
          </p:cNvSpPr>
          <p:nvPr>
            <p:ph type="sldNum" sz="quarter" idx="12"/>
          </p:nvPr>
        </p:nvSpPr>
        <p:spPr/>
        <p:txBody>
          <a:bodyPr/>
          <a:lstStyle/>
          <a:p>
            <a:fld id="{32221A3B-3924-B04A-A496-7CB8DC41F6D4}" type="slidenum">
              <a:rPr lang="en-US" smtClean="0"/>
              <a:pPr/>
              <a:t>11</a:t>
            </a:fld>
            <a:endParaRPr lang="en-US"/>
          </a:p>
        </p:txBody>
      </p:sp>
      <p:sp>
        <p:nvSpPr>
          <p:cNvPr id="2" name="Title 1">
            <a:extLst>
              <a:ext uri="{FF2B5EF4-FFF2-40B4-BE49-F238E27FC236}">
                <a16:creationId xmlns:a16="http://schemas.microsoft.com/office/drawing/2014/main" id="{64D7A347-976E-9741-90FF-377939384047}"/>
              </a:ext>
            </a:extLst>
          </p:cNvPr>
          <p:cNvSpPr>
            <a:spLocks noGrp="1"/>
          </p:cNvSpPr>
          <p:nvPr>
            <p:ph type="ctrTitle" idx="4294967295"/>
          </p:nvPr>
        </p:nvSpPr>
        <p:spPr>
          <a:xfrm>
            <a:off x="0" y="3970390"/>
            <a:ext cx="9144000" cy="655014"/>
          </a:xfrm>
        </p:spPr>
        <p:txBody>
          <a:bodyPr>
            <a:normAutofit fontScale="90000"/>
          </a:bodyPr>
          <a:lstStyle/>
          <a:p>
            <a:pPr algn="ctr"/>
            <a:r>
              <a:rPr lang="en-US" sz="3600" b="1" dirty="0">
                <a:latin typeface="Aptos" panose="020B0004020202020204" pitchFamily="34" charset="0"/>
              </a:rPr>
              <a:t>Policy and Programs</a:t>
            </a:r>
            <a:br>
              <a:rPr lang="en-US" sz="3600" b="1" dirty="0">
                <a:latin typeface="Aptos" panose="020B0004020202020204" pitchFamily="34" charset="0"/>
              </a:rPr>
            </a:br>
            <a:r>
              <a:rPr lang="en-US" sz="3600" b="1" dirty="0">
                <a:latin typeface="Aptos" panose="020B0004020202020204" pitchFamily="34" charset="0"/>
              </a:rPr>
              <a:t>Advocacy</a:t>
            </a:r>
            <a:br>
              <a:rPr lang="en-US" sz="3600" b="1" dirty="0">
                <a:latin typeface="Aptos" panose="020B0004020202020204" pitchFamily="34" charset="0"/>
              </a:rPr>
            </a:br>
            <a:r>
              <a:rPr lang="en-US" sz="3600" b="1" dirty="0">
                <a:latin typeface="Aptos" panose="020B0004020202020204" pitchFamily="34" charset="0"/>
              </a:rPr>
              <a:t>Federal Benefits</a:t>
            </a:r>
          </a:p>
        </p:txBody>
      </p:sp>
    </p:spTree>
    <p:extLst>
      <p:ext uri="{BB962C8B-B14F-4D97-AF65-F5344CB8AC3E}">
        <p14:creationId xmlns:p14="http://schemas.microsoft.com/office/powerpoint/2010/main" val="1614665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21A3B-3924-B04A-A496-7CB8DC41F6D4}" type="slidenum">
              <a:rPr kumimoji="0" lang="en-US" sz="900" b="0" i="0" u="none" strike="noStrike" kern="1200" cap="none" spc="0" normalizeH="0" baseline="0" noProof="0" smtClean="0">
                <a:ln>
                  <a:noFill/>
                </a:ln>
                <a:solidFill>
                  <a:srgbClr val="00649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006491"/>
              </a:solidFill>
              <a:effectLst/>
              <a:uLnTx/>
              <a:uFillTx/>
              <a:latin typeface="Calibri"/>
              <a:ea typeface="+mn-ea"/>
              <a:cs typeface="+mn-cs"/>
            </a:endParaRPr>
          </a:p>
        </p:txBody>
      </p:sp>
      <p:sp>
        <p:nvSpPr>
          <p:cNvPr id="6" name="Footer Placeholder 5"/>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100" normalizeH="0" baseline="0" noProof="0" dirty="0">
                <a:ln>
                  <a:noFill/>
                </a:ln>
                <a:solidFill>
                  <a:srgbClr val="006491"/>
                </a:solidFill>
                <a:effectLst/>
                <a:uLnTx/>
                <a:uFillTx/>
                <a:latin typeface="Calibri" panose="020F0502020204030204" pitchFamily="34" charset="0"/>
                <a:ea typeface="+mn-ea"/>
                <a:cs typeface="Calibri" panose="020F0502020204030204" pitchFamily="34" charset="0"/>
              </a:rPr>
              <a:t>FEDERAL BENEFITS EXPERTS</a:t>
            </a:r>
          </a:p>
        </p:txBody>
      </p:sp>
      <p:sp>
        <p:nvSpPr>
          <p:cNvPr id="8" name="Title 7">
            <a:extLst>
              <a:ext uri="{FF2B5EF4-FFF2-40B4-BE49-F238E27FC236}">
                <a16:creationId xmlns:a16="http://schemas.microsoft.com/office/drawing/2014/main" id="{FD9F5C08-CD80-2535-82BE-B5D96CA75372}"/>
              </a:ext>
            </a:extLst>
          </p:cNvPr>
          <p:cNvSpPr>
            <a:spLocks noGrp="1"/>
          </p:cNvSpPr>
          <p:nvPr>
            <p:ph type="title"/>
          </p:nvPr>
        </p:nvSpPr>
        <p:spPr/>
        <p:txBody>
          <a:bodyPr/>
          <a:lstStyle/>
          <a:p>
            <a:r>
              <a:rPr lang="en-US" sz="3200" b="1" dirty="0">
                <a:latin typeface="Aptos" panose="020B0004020202020204" pitchFamily="34" charset="0"/>
              </a:rPr>
              <a:t>Policy and Programs</a:t>
            </a:r>
            <a:endParaRPr lang="en-US" dirty="0"/>
          </a:p>
        </p:txBody>
      </p:sp>
      <p:sp>
        <p:nvSpPr>
          <p:cNvPr id="2" name="TextBox 1">
            <a:extLst>
              <a:ext uri="{FF2B5EF4-FFF2-40B4-BE49-F238E27FC236}">
                <a16:creationId xmlns:a16="http://schemas.microsoft.com/office/drawing/2014/main" id="{47EE5A9E-AE6F-AE37-A4F9-CED577B2A0EB}"/>
              </a:ext>
            </a:extLst>
          </p:cNvPr>
          <p:cNvSpPr txBox="1"/>
          <p:nvPr/>
        </p:nvSpPr>
        <p:spPr>
          <a:xfrm>
            <a:off x="349250" y="1605064"/>
            <a:ext cx="8610599" cy="3693319"/>
          </a:xfrm>
          <a:prstGeom prst="rect">
            <a:avLst/>
          </a:prstGeom>
          <a:noFill/>
        </p:spPr>
        <p:txBody>
          <a:bodyPr wrap="square" rtlCol="0">
            <a:spAutoFit/>
          </a:bodyPr>
          <a:lstStyle/>
          <a:p>
            <a:pPr algn="ctr">
              <a:lnSpc>
                <a:spcPct val="200000"/>
              </a:lnSpc>
            </a:pPr>
            <a:r>
              <a:rPr lang="en-US" sz="3600" b="1" dirty="0">
                <a:solidFill>
                  <a:srgbClr val="FF0000"/>
                </a:solidFill>
                <a:effectLst/>
                <a:latin typeface="Aptos" panose="020B0004020202020204" pitchFamily="34" charset="0"/>
                <a:ea typeface="Arial" panose="020B0604020202020204" pitchFamily="34" charset="0"/>
              </a:rPr>
              <a:t>COMING ATTRACTION</a:t>
            </a:r>
          </a:p>
          <a:p>
            <a:pPr algn="ctr">
              <a:lnSpc>
                <a:spcPct val="200000"/>
              </a:lnSpc>
            </a:pPr>
            <a:r>
              <a:rPr lang="en-US" sz="2400" b="1" dirty="0">
                <a:effectLst/>
                <a:latin typeface="Aptos" panose="020B0004020202020204" pitchFamily="34" charset="0"/>
                <a:ea typeface="Arial" panose="020B0604020202020204" pitchFamily="34" charset="0"/>
              </a:rPr>
              <a:t>John Hatton</a:t>
            </a:r>
          </a:p>
          <a:p>
            <a:pPr algn="ctr">
              <a:lnSpc>
                <a:spcPct val="200000"/>
              </a:lnSpc>
            </a:pPr>
            <a:r>
              <a:rPr lang="en-US" sz="2400" b="1" dirty="0">
                <a:effectLst/>
                <a:latin typeface="Aptos" panose="020B0004020202020204" pitchFamily="34" charset="0"/>
                <a:ea typeface="Arial" panose="020B0604020202020204" pitchFamily="34" charset="0"/>
              </a:rPr>
              <a:t>NARFE Staff Vice President</a:t>
            </a:r>
          </a:p>
          <a:p>
            <a:pPr algn="ctr">
              <a:lnSpc>
                <a:spcPct val="200000"/>
              </a:lnSpc>
            </a:pPr>
            <a:r>
              <a:rPr lang="en-US" sz="2400" b="1" dirty="0">
                <a:effectLst/>
                <a:latin typeface="Aptos" panose="020B0004020202020204" pitchFamily="34" charset="0"/>
                <a:ea typeface="Arial" panose="020B0604020202020204" pitchFamily="34" charset="0"/>
              </a:rPr>
              <a:t>Policy and Programs</a:t>
            </a:r>
            <a:endParaRPr lang="en-US" sz="2400" dirty="0">
              <a:effectLst/>
              <a:latin typeface="Aptos" panose="020B00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87113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EA926-BFF1-CD40-3A66-1F126E3DEB5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61AFA4-3524-B96B-A327-36EDAAB8F355}"/>
              </a:ext>
            </a:extLst>
          </p:cNvPr>
          <p:cNvSpPr>
            <a:spLocks noGrp="1"/>
          </p:cNvSpPr>
          <p:nvPr>
            <p:ph type="sldNum" sz="quarter" idx="12"/>
          </p:nvPr>
        </p:nvSpPr>
        <p:spPr/>
        <p:txBody>
          <a:bodyPr/>
          <a:lstStyle/>
          <a:p>
            <a:fld id="{32221A3B-3924-B04A-A496-7CB8DC41F6D4}" type="slidenum">
              <a:rPr lang="en-US" smtClean="0"/>
              <a:pPr/>
              <a:t>13</a:t>
            </a:fld>
            <a:endParaRPr lang="en-US"/>
          </a:p>
        </p:txBody>
      </p:sp>
      <p:sp>
        <p:nvSpPr>
          <p:cNvPr id="2" name="Title 1">
            <a:extLst>
              <a:ext uri="{FF2B5EF4-FFF2-40B4-BE49-F238E27FC236}">
                <a16:creationId xmlns:a16="http://schemas.microsoft.com/office/drawing/2014/main" id="{4FAB0046-10BE-9238-55A8-25F48EDA58FD}"/>
              </a:ext>
            </a:extLst>
          </p:cNvPr>
          <p:cNvSpPr>
            <a:spLocks noGrp="1"/>
          </p:cNvSpPr>
          <p:nvPr>
            <p:ph type="ctrTitle" idx="4294967295"/>
          </p:nvPr>
        </p:nvSpPr>
        <p:spPr>
          <a:xfrm>
            <a:off x="0" y="3970390"/>
            <a:ext cx="9144000" cy="655014"/>
          </a:xfrm>
        </p:spPr>
        <p:txBody>
          <a:bodyPr>
            <a:normAutofit/>
          </a:bodyPr>
          <a:lstStyle/>
          <a:p>
            <a:pPr algn="ctr"/>
            <a:r>
              <a:rPr lang="en-US" sz="3600" b="1" dirty="0">
                <a:latin typeface="Aptos" panose="020B0004020202020204" pitchFamily="34" charset="0"/>
              </a:rPr>
              <a:t>Communication &amp; Marketing</a:t>
            </a:r>
          </a:p>
        </p:txBody>
      </p:sp>
    </p:spTree>
    <p:extLst>
      <p:ext uri="{BB962C8B-B14F-4D97-AF65-F5344CB8AC3E}">
        <p14:creationId xmlns:p14="http://schemas.microsoft.com/office/powerpoint/2010/main" val="100743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F626F-01B1-26D3-2E43-953991BD32B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6981A5-FC65-4C31-7932-B0BDF6C3FA4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21A3B-3924-B04A-A496-7CB8DC41F6D4}" type="slidenum">
              <a:rPr kumimoji="0" lang="en-US" sz="900" b="0" i="0" u="none" strike="noStrike" kern="1200" cap="none" spc="0" normalizeH="0" baseline="0" noProof="0" smtClean="0">
                <a:ln>
                  <a:noFill/>
                </a:ln>
                <a:solidFill>
                  <a:srgbClr val="00649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006491"/>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62BE7F17-06C4-769B-FFC0-6576E742C198}"/>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100" normalizeH="0" baseline="0" noProof="0" dirty="0">
                <a:ln>
                  <a:noFill/>
                </a:ln>
                <a:solidFill>
                  <a:srgbClr val="006491"/>
                </a:solidFill>
                <a:effectLst/>
                <a:uLnTx/>
                <a:uFillTx/>
                <a:latin typeface="Calibri" panose="020F0502020204030204" pitchFamily="34" charset="0"/>
                <a:ea typeface="+mn-ea"/>
                <a:cs typeface="Calibri" panose="020F0502020204030204" pitchFamily="34" charset="0"/>
              </a:rPr>
              <a:t>FEDERAL BENEFITS EXPERTS</a:t>
            </a:r>
          </a:p>
        </p:txBody>
      </p:sp>
      <p:sp>
        <p:nvSpPr>
          <p:cNvPr id="8" name="Title 7">
            <a:extLst>
              <a:ext uri="{FF2B5EF4-FFF2-40B4-BE49-F238E27FC236}">
                <a16:creationId xmlns:a16="http://schemas.microsoft.com/office/drawing/2014/main" id="{35DDED57-D3CF-E28F-E926-231510193EFA}"/>
              </a:ext>
            </a:extLst>
          </p:cNvPr>
          <p:cNvSpPr>
            <a:spLocks noGrp="1"/>
          </p:cNvSpPr>
          <p:nvPr>
            <p:ph type="title"/>
          </p:nvPr>
        </p:nvSpPr>
        <p:spPr/>
        <p:txBody>
          <a:bodyPr/>
          <a:lstStyle/>
          <a:p>
            <a:r>
              <a:rPr lang="en-US" sz="3200" b="1" dirty="0">
                <a:latin typeface="Aptos" panose="020B0004020202020204" pitchFamily="34" charset="0"/>
              </a:rPr>
              <a:t>Communications and Marketing</a:t>
            </a:r>
            <a:endParaRPr lang="en-US" dirty="0"/>
          </a:p>
        </p:txBody>
      </p:sp>
      <p:sp>
        <p:nvSpPr>
          <p:cNvPr id="2" name="TextBox 1">
            <a:extLst>
              <a:ext uri="{FF2B5EF4-FFF2-40B4-BE49-F238E27FC236}">
                <a16:creationId xmlns:a16="http://schemas.microsoft.com/office/drawing/2014/main" id="{02FCA701-1CCF-4D04-1007-9A9436A38CE5}"/>
              </a:ext>
            </a:extLst>
          </p:cNvPr>
          <p:cNvSpPr txBox="1"/>
          <p:nvPr/>
        </p:nvSpPr>
        <p:spPr>
          <a:xfrm>
            <a:off x="349250" y="1605064"/>
            <a:ext cx="8610599" cy="3693319"/>
          </a:xfrm>
          <a:prstGeom prst="rect">
            <a:avLst/>
          </a:prstGeom>
          <a:noFill/>
        </p:spPr>
        <p:txBody>
          <a:bodyPr wrap="square" rtlCol="0">
            <a:spAutoFit/>
          </a:bodyPr>
          <a:lstStyle/>
          <a:p>
            <a:pPr algn="ctr">
              <a:lnSpc>
                <a:spcPct val="200000"/>
              </a:lnSpc>
            </a:pPr>
            <a:r>
              <a:rPr lang="en-US" sz="3600" b="1" dirty="0">
                <a:solidFill>
                  <a:srgbClr val="FF0000"/>
                </a:solidFill>
                <a:effectLst/>
                <a:latin typeface="Aptos" panose="020B0004020202020204" pitchFamily="34" charset="0"/>
                <a:ea typeface="Arial" panose="020B0604020202020204" pitchFamily="34" charset="0"/>
              </a:rPr>
              <a:t>COMING ATTRACTION</a:t>
            </a:r>
          </a:p>
          <a:p>
            <a:pPr algn="ctr">
              <a:lnSpc>
                <a:spcPct val="200000"/>
              </a:lnSpc>
            </a:pPr>
            <a:r>
              <a:rPr lang="en-US" sz="2400" b="1" dirty="0">
                <a:effectLst/>
                <a:latin typeface="Aptos" panose="020B0004020202020204" pitchFamily="34" charset="0"/>
                <a:ea typeface="Arial" panose="020B0604020202020204" pitchFamily="34" charset="0"/>
              </a:rPr>
              <a:t>Jennifer Rafael</a:t>
            </a:r>
          </a:p>
          <a:p>
            <a:pPr algn="ctr">
              <a:lnSpc>
                <a:spcPct val="200000"/>
              </a:lnSpc>
            </a:pPr>
            <a:r>
              <a:rPr lang="en-US" sz="2400" b="1" dirty="0">
                <a:effectLst/>
                <a:latin typeface="Aptos" panose="020B0004020202020204" pitchFamily="34" charset="0"/>
                <a:ea typeface="Arial" panose="020B0604020202020204" pitchFamily="34" charset="0"/>
              </a:rPr>
              <a:t>NARFE Senior Director</a:t>
            </a:r>
          </a:p>
          <a:p>
            <a:pPr algn="ctr">
              <a:lnSpc>
                <a:spcPct val="200000"/>
              </a:lnSpc>
            </a:pPr>
            <a:r>
              <a:rPr lang="en-US" sz="2400" b="1" dirty="0">
                <a:effectLst/>
                <a:latin typeface="Aptos" panose="020B0004020202020204" pitchFamily="34" charset="0"/>
                <a:ea typeface="Arial" panose="020B0604020202020204" pitchFamily="34" charset="0"/>
              </a:rPr>
              <a:t>Communications and Marketing</a:t>
            </a:r>
            <a:endParaRPr lang="en-US" sz="2400" dirty="0">
              <a:effectLst/>
              <a:latin typeface="Aptos" panose="020B00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63927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37A529-3862-434B-B1D2-6C4F54820340}"/>
              </a:ext>
            </a:extLst>
          </p:cNvPr>
          <p:cNvSpPr>
            <a:spLocks noGrp="1"/>
          </p:cNvSpPr>
          <p:nvPr>
            <p:ph type="sldNum" sz="quarter" idx="12"/>
          </p:nvPr>
        </p:nvSpPr>
        <p:spPr/>
        <p:txBody>
          <a:bodyPr/>
          <a:lstStyle/>
          <a:p>
            <a:fld id="{32221A3B-3924-B04A-A496-7CB8DC41F6D4}" type="slidenum">
              <a:rPr lang="en-US" smtClean="0"/>
              <a:pPr/>
              <a:t>15</a:t>
            </a:fld>
            <a:endParaRPr lang="en-US"/>
          </a:p>
        </p:txBody>
      </p:sp>
      <p:sp>
        <p:nvSpPr>
          <p:cNvPr id="2" name="Title 1">
            <a:extLst>
              <a:ext uri="{FF2B5EF4-FFF2-40B4-BE49-F238E27FC236}">
                <a16:creationId xmlns:a16="http://schemas.microsoft.com/office/drawing/2014/main" id="{64D7A347-976E-9741-90FF-377939384047}"/>
              </a:ext>
            </a:extLst>
          </p:cNvPr>
          <p:cNvSpPr>
            <a:spLocks noGrp="1"/>
          </p:cNvSpPr>
          <p:nvPr>
            <p:ph type="ctrTitle" idx="4294967295"/>
          </p:nvPr>
        </p:nvSpPr>
        <p:spPr>
          <a:xfrm>
            <a:off x="0" y="3970390"/>
            <a:ext cx="9144000" cy="655014"/>
          </a:xfrm>
        </p:spPr>
        <p:txBody>
          <a:bodyPr>
            <a:normAutofit/>
          </a:bodyPr>
          <a:lstStyle/>
          <a:p>
            <a:pPr algn="ctr"/>
            <a:r>
              <a:rPr lang="en-US" sz="3600" b="1" dirty="0">
                <a:latin typeface="Aptos" panose="020B0004020202020204" pitchFamily="34" charset="0"/>
              </a:rPr>
              <a:t>Membership Engagement</a:t>
            </a:r>
          </a:p>
        </p:txBody>
      </p:sp>
    </p:spTree>
    <p:extLst>
      <p:ext uri="{BB962C8B-B14F-4D97-AF65-F5344CB8AC3E}">
        <p14:creationId xmlns:p14="http://schemas.microsoft.com/office/powerpoint/2010/main" val="147641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4FE24-6CA4-B3DE-27D3-06284EAD899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295FA2-BEC0-E2AF-93E7-F824D30EEE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21A3B-3924-B04A-A496-7CB8DC41F6D4}" type="slidenum">
              <a:rPr kumimoji="0" lang="en-US" sz="900" b="0" i="0" u="none" strike="noStrike" kern="1200" cap="none" spc="0" normalizeH="0" baseline="0" noProof="0" smtClean="0">
                <a:ln>
                  <a:noFill/>
                </a:ln>
                <a:solidFill>
                  <a:srgbClr val="00649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006491"/>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31DCC849-BC2B-C7D6-9055-825934B60EAB}"/>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100" normalizeH="0" baseline="0" noProof="0" dirty="0">
                <a:ln>
                  <a:noFill/>
                </a:ln>
                <a:solidFill>
                  <a:srgbClr val="006491"/>
                </a:solidFill>
                <a:effectLst/>
                <a:uLnTx/>
                <a:uFillTx/>
                <a:latin typeface="Calibri" panose="020F0502020204030204" pitchFamily="34" charset="0"/>
                <a:ea typeface="+mn-ea"/>
                <a:cs typeface="Calibri" panose="020F0502020204030204" pitchFamily="34" charset="0"/>
              </a:rPr>
              <a:t>FEDERAL BENEFITS EXPERTS</a:t>
            </a:r>
          </a:p>
        </p:txBody>
      </p:sp>
      <p:sp>
        <p:nvSpPr>
          <p:cNvPr id="8" name="Title 7">
            <a:extLst>
              <a:ext uri="{FF2B5EF4-FFF2-40B4-BE49-F238E27FC236}">
                <a16:creationId xmlns:a16="http://schemas.microsoft.com/office/drawing/2014/main" id="{7EBB8066-0D08-6F11-A35C-73EB82108E47}"/>
              </a:ext>
            </a:extLst>
          </p:cNvPr>
          <p:cNvSpPr>
            <a:spLocks noGrp="1"/>
          </p:cNvSpPr>
          <p:nvPr>
            <p:ph type="title"/>
          </p:nvPr>
        </p:nvSpPr>
        <p:spPr/>
        <p:txBody>
          <a:bodyPr/>
          <a:lstStyle/>
          <a:p>
            <a:r>
              <a:rPr lang="en-US" sz="3200" b="1" dirty="0">
                <a:latin typeface="Aptos" panose="020B0004020202020204" pitchFamily="34" charset="0"/>
              </a:rPr>
              <a:t>Membership Engagement</a:t>
            </a:r>
            <a:endParaRPr lang="en-US" dirty="0"/>
          </a:p>
        </p:txBody>
      </p:sp>
      <p:sp>
        <p:nvSpPr>
          <p:cNvPr id="2" name="TextBox 1">
            <a:extLst>
              <a:ext uri="{FF2B5EF4-FFF2-40B4-BE49-F238E27FC236}">
                <a16:creationId xmlns:a16="http://schemas.microsoft.com/office/drawing/2014/main" id="{4C3FFF89-EE55-0C76-29FF-B386D2BCBC32}"/>
              </a:ext>
            </a:extLst>
          </p:cNvPr>
          <p:cNvSpPr txBox="1"/>
          <p:nvPr/>
        </p:nvSpPr>
        <p:spPr>
          <a:xfrm>
            <a:off x="349250" y="1605064"/>
            <a:ext cx="8610599" cy="3693319"/>
          </a:xfrm>
          <a:prstGeom prst="rect">
            <a:avLst/>
          </a:prstGeom>
          <a:noFill/>
        </p:spPr>
        <p:txBody>
          <a:bodyPr wrap="square" rtlCol="0">
            <a:spAutoFit/>
          </a:bodyPr>
          <a:lstStyle/>
          <a:p>
            <a:pPr algn="ctr">
              <a:lnSpc>
                <a:spcPct val="200000"/>
              </a:lnSpc>
            </a:pPr>
            <a:r>
              <a:rPr lang="en-US" sz="3600" b="1" dirty="0">
                <a:solidFill>
                  <a:srgbClr val="FF0000"/>
                </a:solidFill>
                <a:effectLst/>
                <a:latin typeface="Aptos" panose="020B0004020202020204" pitchFamily="34" charset="0"/>
                <a:ea typeface="Arial" panose="020B0604020202020204" pitchFamily="34" charset="0"/>
              </a:rPr>
              <a:t>COMING ATTRACTION</a:t>
            </a:r>
          </a:p>
          <a:p>
            <a:pPr algn="ctr">
              <a:lnSpc>
                <a:spcPct val="200000"/>
              </a:lnSpc>
            </a:pPr>
            <a:r>
              <a:rPr lang="en-US" sz="2400" b="1" dirty="0">
                <a:effectLst/>
                <a:latin typeface="Aptos" panose="020B0004020202020204" pitchFamily="34" charset="0"/>
                <a:ea typeface="Arial" panose="020B0604020202020204" pitchFamily="34" charset="0"/>
              </a:rPr>
              <a:t>Nora MacDonald</a:t>
            </a:r>
          </a:p>
          <a:p>
            <a:pPr algn="ctr">
              <a:lnSpc>
                <a:spcPct val="200000"/>
              </a:lnSpc>
            </a:pPr>
            <a:r>
              <a:rPr lang="en-US" sz="2400" b="1" dirty="0">
                <a:effectLst/>
                <a:latin typeface="Aptos" panose="020B0004020202020204" pitchFamily="34" charset="0"/>
                <a:ea typeface="Arial" panose="020B0604020202020204" pitchFamily="34" charset="0"/>
              </a:rPr>
              <a:t>NARFE Director</a:t>
            </a:r>
          </a:p>
          <a:p>
            <a:pPr algn="ctr">
              <a:lnSpc>
                <a:spcPct val="200000"/>
              </a:lnSpc>
            </a:pPr>
            <a:r>
              <a:rPr lang="en-US" sz="2400" b="1" dirty="0">
                <a:effectLst/>
                <a:latin typeface="Aptos" panose="020B0004020202020204" pitchFamily="34" charset="0"/>
                <a:ea typeface="Arial" panose="020B0604020202020204" pitchFamily="34" charset="0"/>
              </a:rPr>
              <a:t>Membership Engagement</a:t>
            </a:r>
            <a:endParaRPr lang="en-US" sz="2400" dirty="0">
              <a:effectLst/>
              <a:latin typeface="Aptos" panose="020B00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251220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21A3B-3924-B04A-A496-7CB8DC41F6D4}" type="slidenum">
              <a:rPr kumimoji="0" lang="en-US" sz="900" b="0" i="0" u="none" strike="noStrike" kern="1200" cap="none" spc="0" normalizeH="0" baseline="0" noProof="0" smtClean="0">
                <a:ln>
                  <a:noFill/>
                </a:ln>
                <a:solidFill>
                  <a:srgbClr val="00649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006491"/>
              </a:solidFill>
              <a:effectLst/>
              <a:uLnTx/>
              <a:uFillTx/>
              <a:latin typeface="Calibri"/>
              <a:ea typeface="+mn-ea"/>
              <a:cs typeface="+mn-cs"/>
            </a:endParaRPr>
          </a:p>
        </p:txBody>
      </p:sp>
      <p:sp>
        <p:nvSpPr>
          <p:cNvPr id="6" name="Footer Placeholder 5"/>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100" normalizeH="0" baseline="0" noProof="0" dirty="0">
                <a:ln>
                  <a:noFill/>
                </a:ln>
                <a:solidFill>
                  <a:srgbClr val="006491"/>
                </a:solidFill>
                <a:effectLst/>
                <a:uLnTx/>
                <a:uFillTx/>
                <a:latin typeface="Calibri" panose="020F0502020204030204" pitchFamily="34" charset="0"/>
                <a:ea typeface="+mn-ea"/>
                <a:cs typeface="Calibri" panose="020F0502020204030204" pitchFamily="34" charset="0"/>
              </a:rPr>
              <a:t>FEDERAL BENEFITS EXPERTS</a:t>
            </a:r>
          </a:p>
        </p:txBody>
      </p:sp>
      <p:sp>
        <p:nvSpPr>
          <p:cNvPr id="8" name="Title 7">
            <a:extLst>
              <a:ext uri="{FF2B5EF4-FFF2-40B4-BE49-F238E27FC236}">
                <a16:creationId xmlns:a16="http://schemas.microsoft.com/office/drawing/2014/main" id="{FD9F5C08-CD80-2535-82BE-B5D96CA75372}"/>
              </a:ext>
            </a:extLst>
          </p:cNvPr>
          <p:cNvSpPr>
            <a:spLocks noGrp="1"/>
          </p:cNvSpPr>
          <p:nvPr>
            <p:ph type="title"/>
          </p:nvPr>
        </p:nvSpPr>
        <p:spPr/>
        <p:txBody>
          <a:bodyPr/>
          <a:lstStyle/>
          <a:p>
            <a:r>
              <a:rPr lang="en-US" sz="3200" b="1" dirty="0">
                <a:latin typeface="Aptos" panose="020B0004020202020204" pitchFamily="34" charset="0"/>
              </a:rPr>
              <a:t>Membership Engagement</a:t>
            </a:r>
            <a:endParaRPr lang="en-US" dirty="0"/>
          </a:p>
        </p:txBody>
      </p:sp>
      <p:sp>
        <p:nvSpPr>
          <p:cNvPr id="2" name="TextBox 1">
            <a:extLst>
              <a:ext uri="{FF2B5EF4-FFF2-40B4-BE49-F238E27FC236}">
                <a16:creationId xmlns:a16="http://schemas.microsoft.com/office/drawing/2014/main" id="{47EE5A9E-AE6F-AE37-A4F9-CED577B2A0EB}"/>
              </a:ext>
            </a:extLst>
          </p:cNvPr>
          <p:cNvSpPr txBox="1"/>
          <p:nvPr/>
        </p:nvSpPr>
        <p:spPr>
          <a:xfrm>
            <a:off x="349250" y="1605064"/>
            <a:ext cx="8610599" cy="3600986"/>
          </a:xfrm>
          <a:prstGeom prst="rect">
            <a:avLst/>
          </a:prstGeom>
          <a:noFill/>
        </p:spPr>
        <p:txBody>
          <a:bodyPr wrap="square" rtlCol="0">
            <a:spAutoFit/>
          </a:bodyPr>
          <a:lstStyle/>
          <a:p>
            <a:pPr>
              <a:lnSpc>
                <a:spcPct val="150000"/>
              </a:lnSpc>
            </a:pPr>
            <a:r>
              <a:rPr lang="en-US" sz="2000" dirty="0">
                <a:effectLst/>
                <a:latin typeface="Aptos" panose="020B0004020202020204" pitchFamily="34" charset="0"/>
                <a:ea typeface="Arial" panose="020B0604020202020204" pitchFamily="34" charset="0"/>
              </a:rPr>
              <a:t>NARFE has tirelessly advocated for the protection of the federal community's earned pay and benefits for more than a century. Despite the organization's longstanding commitment to their welfare, many federal employees and annuitants remain unaware of NARFE's existence and the invaluable work it does on their behalf. How can NARFE effectively raise awareness and encourage membership among members of the federal family who are currently unaware of the organization?</a:t>
            </a:r>
          </a:p>
          <a:p>
            <a:endParaRPr lang="en-US" dirty="0"/>
          </a:p>
        </p:txBody>
      </p:sp>
    </p:spTree>
    <p:extLst>
      <p:ext uri="{BB962C8B-B14F-4D97-AF65-F5344CB8AC3E}">
        <p14:creationId xmlns:p14="http://schemas.microsoft.com/office/powerpoint/2010/main" val="324911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21A3B-3924-B04A-A496-7CB8DC41F6D4}" type="slidenum">
              <a:rPr kumimoji="0" lang="en-US" sz="900" b="0" i="0" u="none" strike="noStrike" kern="1200" cap="none" spc="0" normalizeH="0" baseline="0" noProof="0" smtClean="0">
                <a:ln>
                  <a:noFill/>
                </a:ln>
                <a:solidFill>
                  <a:srgbClr val="00649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006491"/>
              </a:solidFill>
              <a:effectLst/>
              <a:uLnTx/>
              <a:uFillTx/>
              <a:latin typeface="Calibri"/>
              <a:ea typeface="+mn-ea"/>
              <a:cs typeface="+mn-cs"/>
            </a:endParaRPr>
          </a:p>
        </p:txBody>
      </p:sp>
      <p:sp>
        <p:nvSpPr>
          <p:cNvPr id="6" name="Footer Placeholder 5"/>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100" normalizeH="0" baseline="0" noProof="0" dirty="0">
                <a:ln>
                  <a:noFill/>
                </a:ln>
                <a:solidFill>
                  <a:srgbClr val="006491"/>
                </a:solidFill>
                <a:effectLst/>
                <a:uLnTx/>
                <a:uFillTx/>
                <a:latin typeface="Calibri" panose="020F0502020204030204" pitchFamily="34" charset="0"/>
                <a:ea typeface="+mn-ea"/>
                <a:cs typeface="Calibri" panose="020F0502020204030204" pitchFamily="34" charset="0"/>
              </a:rPr>
              <a:t>FEDERAL BENEFITS EXPERTS</a:t>
            </a:r>
          </a:p>
        </p:txBody>
      </p:sp>
      <p:sp>
        <p:nvSpPr>
          <p:cNvPr id="8" name="Title 7">
            <a:extLst>
              <a:ext uri="{FF2B5EF4-FFF2-40B4-BE49-F238E27FC236}">
                <a16:creationId xmlns:a16="http://schemas.microsoft.com/office/drawing/2014/main" id="{FD9F5C08-CD80-2535-82BE-B5D96CA75372}"/>
              </a:ext>
            </a:extLst>
          </p:cNvPr>
          <p:cNvSpPr>
            <a:spLocks noGrp="1"/>
          </p:cNvSpPr>
          <p:nvPr>
            <p:ph type="title"/>
          </p:nvPr>
        </p:nvSpPr>
        <p:spPr/>
        <p:txBody>
          <a:bodyPr/>
          <a:lstStyle/>
          <a:p>
            <a:r>
              <a:rPr lang="en-US" sz="3200" b="1" dirty="0">
                <a:latin typeface="Aptos" panose="020B0004020202020204" pitchFamily="34" charset="0"/>
              </a:rPr>
              <a:t>Membership Engagement</a:t>
            </a:r>
            <a:endParaRPr lang="en-US" dirty="0"/>
          </a:p>
        </p:txBody>
      </p:sp>
      <p:sp>
        <p:nvSpPr>
          <p:cNvPr id="2" name="TextBox 1">
            <a:extLst>
              <a:ext uri="{FF2B5EF4-FFF2-40B4-BE49-F238E27FC236}">
                <a16:creationId xmlns:a16="http://schemas.microsoft.com/office/drawing/2014/main" id="{47EE5A9E-AE6F-AE37-A4F9-CED577B2A0EB}"/>
              </a:ext>
            </a:extLst>
          </p:cNvPr>
          <p:cNvSpPr txBox="1"/>
          <p:nvPr/>
        </p:nvSpPr>
        <p:spPr>
          <a:xfrm>
            <a:off x="349250" y="1605064"/>
            <a:ext cx="8610599" cy="4062651"/>
          </a:xfrm>
          <a:prstGeom prst="rect">
            <a:avLst/>
          </a:prstGeom>
          <a:noFill/>
        </p:spPr>
        <p:txBody>
          <a:bodyPr wrap="square" rtlCol="0">
            <a:spAutoFit/>
          </a:bodyPr>
          <a:lstStyle/>
          <a:p>
            <a:pPr marL="0" marR="0" algn="just">
              <a:lnSpc>
                <a:spcPct val="150000"/>
              </a:lnSpc>
              <a:spcBef>
                <a:spcPts val="0"/>
              </a:spcBef>
              <a:spcAft>
                <a:spcPts val="0"/>
              </a:spcAft>
            </a:pPr>
            <a:r>
              <a:rPr lang="en-US" sz="2000" dirty="0">
                <a:effectLst/>
                <a:latin typeface="Aptos" panose="020B0004020202020204" pitchFamily="34" charset="0"/>
                <a:ea typeface="Arial" panose="020B0604020202020204" pitchFamily="34" charset="0"/>
              </a:rPr>
              <a:t>If people don't know about your brand or what it has to offer, your business won't be able to grow and thrive. NARFE was extremely fortunate to have built up approximately 500,000 members in its first six decades. That sizeable membership gave NARFE some room to absorb 38 years of membership decline, from 1985 through 2023. During that time, NARFE lost, for varying reasons, 365,000 members, leaving the organization with approximately 135,000 members as of December 2023. Certainly, without that buildup of membership, NARFE would not exist today.</a:t>
            </a:r>
          </a:p>
          <a:p>
            <a:endParaRPr lang="en-US" dirty="0"/>
          </a:p>
        </p:txBody>
      </p:sp>
    </p:spTree>
    <p:extLst>
      <p:ext uri="{BB962C8B-B14F-4D97-AF65-F5344CB8AC3E}">
        <p14:creationId xmlns:p14="http://schemas.microsoft.com/office/powerpoint/2010/main" val="958087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B9286-BB94-51E9-1EB8-CFD9752B30F4}"/>
              </a:ext>
            </a:extLst>
          </p:cNvPr>
          <p:cNvSpPr>
            <a:spLocks noGrp="1"/>
          </p:cNvSpPr>
          <p:nvPr>
            <p:ph type="title"/>
          </p:nvPr>
        </p:nvSpPr>
        <p:spPr/>
        <p:txBody>
          <a:bodyPr/>
          <a:lstStyle/>
          <a:p>
            <a:r>
              <a:rPr lang="en-US" dirty="0"/>
              <a:t>Membership Engagement</a:t>
            </a:r>
          </a:p>
        </p:txBody>
      </p:sp>
      <p:sp>
        <p:nvSpPr>
          <p:cNvPr id="4" name="Slide Number Placeholder 3">
            <a:extLst>
              <a:ext uri="{FF2B5EF4-FFF2-40B4-BE49-F238E27FC236}">
                <a16:creationId xmlns:a16="http://schemas.microsoft.com/office/drawing/2014/main" id="{4007EE75-4EDA-6FDE-0213-0409E7A6A76E}"/>
              </a:ext>
            </a:extLst>
          </p:cNvPr>
          <p:cNvSpPr>
            <a:spLocks noGrp="1"/>
          </p:cNvSpPr>
          <p:nvPr>
            <p:ph type="sldNum" sz="quarter" idx="12"/>
          </p:nvPr>
        </p:nvSpPr>
        <p:spPr/>
        <p:txBody>
          <a:bodyPr/>
          <a:lstStyle/>
          <a:p>
            <a:fld id="{32221A3B-3924-B04A-A496-7CB8DC41F6D4}" type="slidenum">
              <a:rPr lang="en-US" smtClean="0"/>
              <a:pPr/>
              <a:t>19</a:t>
            </a:fld>
            <a:endParaRPr lang="en-US"/>
          </a:p>
        </p:txBody>
      </p:sp>
      <p:sp>
        <p:nvSpPr>
          <p:cNvPr id="6" name="Content Placeholder 5">
            <a:extLst>
              <a:ext uri="{FF2B5EF4-FFF2-40B4-BE49-F238E27FC236}">
                <a16:creationId xmlns:a16="http://schemas.microsoft.com/office/drawing/2014/main" id="{90BF3D5B-F136-2A7E-16EE-E8325D71C7D5}"/>
              </a:ext>
            </a:extLst>
          </p:cNvPr>
          <p:cNvSpPr>
            <a:spLocks noGrp="1"/>
          </p:cNvSpPr>
          <p:nvPr>
            <p:ph idx="1"/>
          </p:nvPr>
        </p:nvSpPr>
        <p:spPr/>
        <p:txBody>
          <a:bodyPr>
            <a:normAutofit fontScale="55000" lnSpcReduction="20000"/>
          </a:bodyPr>
          <a:lstStyle/>
          <a:p>
            <a:pPr marR="0" lvl="0" algn="just">
              <a:lnSpc>
                <a:spcPct val="150000"/>
              </a:lnSpc>
              <a:spcBef>
                <a:spcPts val="0"/>
              </a:spcBef>
              <a:spcAft>
                <a:spcPts val="0"/>
              </a:spcAft>
            </a:pPr>
            <a:r>
              <a:rPr lang="en-US" sz="3300" dirty="0">
                <a:latin typeface="Aptos" panose="020B0004020202020204" pitchFamily="34" charset="0"/>
              </a:rPr>
              <a:t>August 2023 – Joint Federation Presidents/National Executive Board Meeting</a:t>
            </a:r>
          </a:p>
          <a:p>
            <a:pPr marL="457200" marR="0" lvl="0" indent="-457200" algn="just">
              <a:lnSpc>
                <a:spcPct val="150000"/>
              </a:lnSpc>
              <a:spcBef>
                <a:spcPts val="0"/>
              </a:spcBef>
              <a:spcAft>
                <a:spcPts val="0"/>
              </a:spcAft>
              <a:buFont typeface="Wingdings" panose="05000000000000000000" pitchFamily="2" charset="2"/>
              <a:buChar char="§"/>
            </a:pPr>
            <a:r>
              <a:rPr lang="en-US" sz="3300" dirty="0">
                <a:latin typeface="Aptos" panose="020B0004020202020204" pitchFamily="34" charset="0"/>
              </a:rPr>
              <a:t>Stressed the need for a robust membership marketing initiative</a:t>
            </a:r>
          </a:p>
          <a:p>
            <a:pPr marL="457200" marR="0" lvl="0" indent="-457200" algn="just">
              <a:lnSpc>
                <a:spcPct val="150000"/>
              </a:lnSpc>
              <a:spcBef>
                <a:spcPts val="0"/>
              </a:spcBef>
              <a:spcAft>
                <a:spcPts val="0"/>
              </a:spcAft>
              <a:buFont typeface="Wingdings" panose="05000000000000000000" pitchFamily="2" charset="2"/>
              <a:buChar char="§"/>
            </a:pPr>
            <a:r>
              <a:rPr lang="en-US" sz="3300" dirty="0">
                <a:latin typeface="Aptos" panose="020B0004020202020204" pitchFamily="34" charset="0"/>
              </a:rPr>
              <a:t>Goal to reverse the downward membership loss trend</a:t>
            </a:r>
          </a:p>
          <a:p>
            <a:pPr marL="457200" marR="0" lvl="0" indent="-457200" algn="just">
              <a:lnSpc>
                <a:spcPct val="150000"/>
              </a:lnSpc>
              <a:spcBef>
                <a:spcPts val="0"/>
              </a:spcBef>
              <a:spcAft>
                <a:spcPts val="0"/>
              </a:spcAft>
              <a:buFont typeface="Wingdings" panose="05000000000000000000" pitchFamily="2" charset="2"/>
              <a:buChar char="§"/>
            </a:pPr>
            <a:r>
              <a:rPr lang="en-US" sz="3300" dirty="0">
                <a:latin typeface="Aptos" panose="020B0004020202020204" pitchFamily="34" charset="0"/>
              </a:rPr>
              <a:t>Plan developed by professionals with knowledge of federal workforce arena</a:t>
            </a:r>
          </a:p>
          <a:p>
            <a:pPr marR="0" lvl="0" algn="just">
              <a:lnSpc>
                <a:spcPct val="150000"/>
              </a:lnSpc>
              <a:spcBef>
                <a:spcPts val="0"/>
              </a:spcBef>
              <a:spcAft>
                <a:spcPts val="0"/>
              </a:spcAft>
            </a:pPr>
            <a:endParaRPr lang="en-US" sz="3300" dirty="0">
              <a:latin typeface="Aptos" panose="020B0004020202020204" pitchFamily="34" charset="0"/>
            </a:endParaRPr>
          </a:p>
          <a:p>
            <a:pPr marR="0" lvl="0" algn="just">
              <a:lnSpc>
                <a:spcPct val="150000"/>
              </a:lnSpc>
              <a:spcBef>
                <a:spcPts val="0"/>
              </a:spcBef>
              <a:spcAft>
                <a:spcPts val="0"/>
              </a:spcAft>
            </a:pPr>
            <a:r>
              <a:rPr lang="en-US" sz="3300" dirty="0">
                <a:latin typeface="Aptos" panose="020B0004020202020204" pitchFamily="34" charset="0"/>
              </a:rPr>
              <a:t>Draft proposal from the Federation Presidents</a:t>
            </a:r>
          </a:p>
          <a:p>
            <a:pPr marL="457200" marR="0" lvl="0" indent="-457200" algn="just">
              <a:lnSpc>
                <a:spcPct val="150000"/>
              </a:lnSpc>
              <a:spcBef>
                <a:spcPts val="0"/>
              </a:spcBef>
              <a:spcAft>
                <a:spcPts val="0"/>
              </a:spcAft>
              <a:buFont typeface="Wingdings" panose="05000000000000000000" pitchFamily="2" charset="2"/>
              <a:buChar char="§"/>
            </a:pPr>
            <a:r>
              <a:rPr lang="en-US" sz="3300" dirty="0">
                <a:latin typeface="Aptos" panose="020B0004020202020204" pitchFamily="34" charset="0"/>
              </a:rPr>
              <a:t>NARFE Headquarters staff prepared a Request For Proposal (RFP) to identify the services of such professionals</a:t>
            </a:r>
          </a:p>
          <a:p>
            <a:pPr marL="457200" marR="0" lvl="0" indent="-457200" algn="just">
              <a:lnSpc>
                <a:spcPct val="150000"/>
              </a:lnSpc>
              <a:spcBef>
                <a:spcPts val="0"/>
              </a:spcBef>
              <a:spcAft>
                <a:spcPts val="0"/>
              </a:spcAft>
              <a:buFont typeface="Wingdings" panose="05000000000000000000" pitchFamily="2" charset="2"/>
              <a:buChar char="§"/>
            </a:pPr>
            <a:r>
              <a:rPr lang="en-US" sz="3300" dirty="0">
                <a:latin typeface="Aptos" panose="020B0004020202020204" pitchFamily="34" charset="0"/>
              </a:rPr>
              <a:t>In response to the RFP vendor proposals were presented to NEB for evaluation Street Level Studios, Inc. selected to assist NARFE with membership objectives</a:t>
            </a:r>
          </a:p>
          <a:p>
            <a:endParaRPr lang="en-US" dirty="0"/>
          </a:p>
        </p:txBody>
      </p:sp>
    </p:spTree>
    <p:extLst>
      <p:ext uri="{BB962C8B-B14F-4D97-AF65-F5344CB8AC3E}">
        <p14:creationId xmlns:p14="http://schemas.microsoft.com/office/powerpoint/2010/main" val="431043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356350"/>
            <a:ext cx="2393950" cy="365125"/>
          </a:xfrm>
        </p:spPr>
        <p:txBody>
          <a:bodyPr anchor="ctr">
            <a:normAutofit/>
          </a:bodyPr>
          <a:lstStyle/>
          <a:p>
            <a:pPr>
              <a:spcAft>
                <a:spcPts val="600"/>
              </a:spcAft>
            </a:pPr>
            <a:fld id="{32221A3B-3924-B04A-A496-7CB8DC41F6D4}" type="slidenum">
              <a:rPr lang="en-US" smtClean="0"/>
              <a:pPr>
                <a:spcAft>
                  <a:spcPts val="600"/>
                </a:spcAft>
              </a:pPr>
              <a:t>2</a:t>
            </a:fld>
            <a:endParaRPr lang="en-US"/>
          </a:p>
        </p:txBody>
      </p:sp>
      <p:sp>
        <p:nvSpPr>
          <p:cNvPr id="6" name="Footer Placeholder 5"/>
          <p:cNvSpPr>
            <a:spLocks noGrp="1"/>
          </p:cNvSpPr>
          <p:nvPr>
            <p:ph type="ftr" sz="quarter" idx="11"/>
          </p:nvPr>
        </p:nvSpPr>
        <p:spPr>
          <a:xfrm>
            <a:off x="2679937" y="6356350"/>
            <a:ext cx="3873263" cy="365125"/>
          </a:xfrm>
        </p:spPr>
        <p:txBody>
          <a:bodyPr anchor="ctr">
            <a:normAutofit/>
          </a:bodyPr>
          <a:lstStyle/>
          <a:p>
            <a:pPr>
              <a:spcAft>
                <a:spcPts val="600"/>
              </a:spcAft>
            </a:pPr>
            <a:r>
              <a:rPr lang="en-US" dirty="0"/>
              <a:t>FEDERAL BENEFITS EXPERTS</a:t>
            </a:r>
          </a:p>
        </p:txBody>
      </p:sp>
      <p:sp>
        <p:nvSpPr>
          <p:cNvPr id="9" name="Title 8">
            <a:extLst>
              <a:ext uri="{FF2B5EF4-FFF2-40B4-BE49-F238E27FC236}">
                <a16:creationId xmlns:a16="http://schemas.microsoft.com/office/drawing/2014/main" id="{75FF5734-2465-FA54-2EEF-C6BF1E5940B6}"/>
              </a:ext>
            </a:extLst>
          </p:cNvPr>
          <p:cNvSpPr>
            <a:spLocks noGrp="1"/>
          </p:cNvSpPr>
          <p:nvPr>
            <p:ph type="title"/>
          </p:nvPr>
        </p:nvSpPr>
        <p:spPr/>
        <p:txBody>
          <a:bodyPr>
            <a:normAutofit/>
          </a:bodyPr>
          <a:lstStyle/>
          <a:p>
            <a:r>
              <a:rPr lang="en-US" sz="3600" b="1" dirty="0">
                <a:latin typeface="Aptos" panose="020B0004020202020204" pitchFamily="34" charset="0"/>
              </a:rPr>
              <a:t>Agenda - NARFE Headquarters</a:t>
            </a:r>
            <a:endParaRPr lang="en-US" sz="3600" b="1" dirty="0"/>
          </a:p>
        </p:txBody>
      </p:sp>
      <p:sp>
        <p:nvSpPr>
          <p:cNvPr id="11" name="Content Placeholder 10">
            <a:extLst>
              <a:ext uri="{FF2B5EF4-FFF2-40B4-BE49-F238E27FC236}">
                <a16:creationId xmlns:a16="http://schemas.microsoft.com/office/drawing/2014/main" id="{F957B8CA-918B-C157-6339-3C6CE5EFB0EC}"/>
              </a:ext>
            </a:extLst>
          </p:cNvPr>
          <p:cNvSpPr>
            <a:spLocks noGrp="1"/>
          </p:cNvSpPr>
          <p:nvPr>
            <p:ph sz="half" idx="1"/>
          </p:nvPr>
        </p:nvSpPr>
        <p:spPr>
          <a:xfrm>
            <a:off x="349250" y="1749899"/>
            <a:ext cx="8347278" cy="3736502"/>
          </a:xfrm>
        </p:spPr>
        <p:txBody>
          <a:bodyPr>
            <a:normAutofit/>
          </a:bodyPr>
          <a:lstStyle/>
          <a:p>
            <a:pPr marL="742950" indent="-742950">
              <a:buFont typeface="+mj-lt"/>
              <a:buAutoNum type="arabicParenR"/>
            </a:pPr>
            <a:r>
              <a:rPr lang="en-US" sz="4000" b="0" dirty="0">
                <a:latin typeface="Aptos" panose="020B0004020202020204" pitchFamily="34" charset="0"/>
              </a:rPr>
              <a:t>Financials</a:t>
            </a:r>
          </a:p>
          <a:p>
            <a:pPr marL="742950" indent="-742950">
              <a:buFont typeface="+mj-lt"/>
              <a:buAutoNum type="arabicParenR"/>
            </a:pPr>
            <a:r>
              <a:rPr lang="en-US" sz="4000" b="0" dirty="0">
                <a:latin typeface="Aptos" panose="020B0004020202020204" pitchFamily="34" charset="0"/>
              </a:rPr>
              <a:t>Staffing</a:t>
            </a:r>
          </a:p>
          <a:p>
            <a:pPr marL="742950" indent="-742950">
              <a:buFont typeface="+mj-lt"/>
              <a:buAutoNum type="arabicParenR"/>
            </a:pPr>
            <a:r>
              <a:rPr lang="en-US" sz="4000" b="0" dirty="0">
                <a:latin typeface="Aptos" panose="020B0004020202020204" pitchFamily="34" charset="0"/>
              </a:rPr>
              <a:t>Organizational Structure</a:t>
            </a:r>
          </a:p>
          <a:p>
            <a:pPr marL="742950" indent="-742950">
              <a:buFont typeface="+mj-lt"/>
              <a:buAutoNum type="arabicParenR"/>
            </a:pPr>
            <a:r>
              <a:rPr lang="en-US" sz="4000" b="0" dirty="0">
                <a:latin typeface="Aptos" panose="020B0004020202020204" pitchFamily="34" charset="0"/>
              </a:rPr>
              <a:t>AMS Upgrade</a:t>
            </a:r>
          </a:p>
        </p:txBody>
      </p:sp>
    </p:spTree>
    <p:extLst>
      <p:ext uri="{BB962C8B-B14F-4D97-AF65-F5344CB8AC3E}">
        <p14:creationId xmlns:p14="http://schemas.microsoft.com/office/powerpoint/2010/main" val="905943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2221A3B-3924-B04A-A496-7CB8DC41F6D4}" type="slidenum">
              <a:rPr lang="en-US" smtClean="0"/>
              <a:pPr/>
              <a:t>20</a:t>
            </a:fld>
            <a:endParaRPr lang="en-US" dirty="0"/>
          </a:p>
        </p:txBody>
      </p:sp>
      <p:sp>
        <p:nvSpPr>
          <p:cNvPr id="6" name="Footer Placeholder 5"/>
          <p:cNvSpPr>
            <a:spLocks noGrp="1"/>
          </p:cNvSpPr>
          <p:nvPr>
            <p:ph type="ftr" sz="quarter" idx="3"/>
          </p:nvPr>
        </p:nvSpPr>
        <p:spPr/>
        <p:txBody>
          <a:bodyPr/>
          <a:lstStyle/>
          <a:p>
            <a:r>
              <a:rPr lang="en-US"/>
              <a:t>FEDERAL BENEFITS EXPERTS</a:t>
            </a:r>
            <a:endParaRPr lang="en-US" dirty="0"/>
          </a:p>
        </p:txBody>
      </p:sp>
      <p:pic>
        <p:nvPicPr>
          <p:cNvPr id="1030" name="Picture 6" descr="Street Level Studio: Full Service Marketing Agency">
            <a:extLst>
              <a:ext uri="{FF2B5EF4-FFF2-40B4-BE49-F238E27FC236}">
                <a16:creationId xmlns:a16="http://schemas.microsoft.com/office/drawing/2014/main" id="{5C3E0D52-1D93-8DE3-80CD-9A69985E374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5750" y="2606040"/>
            <a:ext cx="7821635" cy="16459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9C87EFF-C2B1-A3D8-9BDC-CF9B997CD790}"/>
              </a:ext>
            </a:extLst>
          </p:cNvPr>
          <p:cNvSpPr txBox="1"/>
          <p:nvPr/>
        </p:nvSpPr>
        <p:spPr>
          <a:xfrm>
            <a:off x="2971949" y="336053"/>
            <a:ext cx="6172051" cy="646331"/>
          </a:xfrm>
          <a:prstGeom prst="rect">
            <a:avLst/>
          </a:prstGeom>
          <a:noFill/>
        </p:spPr>
        <p:txBody>
          <a:bodyPr wrap="square" rtlCol="0">
            <a:spAutoFit/>
          </a:bodyPr>
          <a:lstStyle/>
          <a:p>
            <a:r>
              <a:rPr lang="en-US" sz="3600" b="1" dirty="0">
                <a:solidFill>
                  <a:schemeClr val="bg2"/>
                </a:solidFill>
              </a:rPr>
              <a:t>Membership Engagement</a:t>
            </a:r>
          </a:p>
        </p:txBody>
      </p:sp>
    </p:spTree>
    <p:extLst>
      <p:ext uri="{BB962C8B-B14F-4D97-AF65-F5344CB8AC3E}">
        <p14:creationId xmlns:p14="http://schemas.microsoft.com/office/powerpoint/2010/main" val="2949061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A80C-4779-8782-FB5C-24D6F7507142}"/>
              </a:ext>
            </a:extLst>
          </p:cNvPr>
          <p:cNvSpPr>
            <a:spLocks noGrp="1"/>
          </p:cNvSpPr>
          <p:nvPr>
            <p:ph type="dt" sz="half" idx="10"/>
          </p:nvPr>
        </p:nvSpPr>
        <p:spPr/>
        <p:txBody>
          <a:bodyPr/>
          <a:lstStyle/>
          <a:p>
            <a:fld id="{D70BE3BB-3CD5-5F49-B315-16A4FC60C567}" type="datetime1">
              <a:rPr lang="en-US" smtClean="0"/>
              <a:t>10/28/24</a:t>
            </a:fld>
            <a:endParaRPr lang="en-US"/>
          </a:p>
        </p:txBody>
      </p:sp>
      <p:sp>
        <p:nvSpPr>
          <p:cNvPr id="3" name="Slide Number Placeholder 2">
            <a:extLst>
              <a:ext uri="{FF2B5EF4-FFF2-40B4-BE49-F238E27FC236}">
                <a16:creationId xmlns:a16="http://schemas.microsoft.com/office/drawing/2014/main" id="{28F271F1-18C5-2A5D-637D-810BB6B907D8}"/>
              </a:ext>
            </a:extLst>
          </p:cNvPr>
          <p:cNvSpPr>
            <a:spLocks noGrp="1"/>
          </p:cNvSpPr>
          <p:nvPr>
            <p:ph type="sldNum" sz="quarter" idx="12"/>
          </p:nvPr>
        </p:nvSpPr>
        <p:spPr/>
        <p:txBody>
          <a:bodyPr/>
          <a:lstStyle/>
          <a:p>
            <a:fld id="{32221A3B-3924-B04A-A496-7CB8DC41F6D4}" type="slidenum">
              <a:rPr lang="en-US" smtClean="0"/>
              <a:t>21</a:t>
            </a:fld>
            <a:endParaRPr lang="en-US"/>
          </a:p>
        </p:txBody>
      </p:sp>
      <p:sp>
        <p:nvSpPr>
          <p:cNvPr id="4" name="Footer Placeholder 3">
            <a:extLst>
              <a:ext uri="{FF2B5EF4-FFF2-40B4-BE49-F238E27FC236}">
                <a16:creationId xmlns:a16="http://schemas.microsoft.com/office/drawing/2014/main" id="{066A8185-1B4E-9C9D-C6A1-5B1D7381325A}"/>
              </a:ext>
            </a:extLst>
          </p:cNvPr>
          <p:cNvSpPr>
            <a:spLocks noGrp="1"/>
          </p:cNvSpPr>
          <p:nvPr>
            <p:ph type="ftr" sz="quarter" idx="11"/>
          </p:nvPr>
        </p:nvSpPr>
        <p:spPr/>
        <p:txBody>
          <a:bodyPr/>
          <a:lstStyle/>
          <a:p>
            <a:r>
              <a:rPr lang="en-US"/>
              <a:t>FEDERAL BENEFITS EXPERTS</a:t>
            </a:r>
            <a:endParaRPr lang="en-US" dirty="0"/>
          </a:p>
        </p:txBody>
      </p:sp>
      <p:pic>
        <p:nvPicPr>
          <p:cNvPr id="5" name="Graphic 1">
            <a:extLst>
              <a:ext uri="{FF2B5EF4-FFF2-40B4-BE49-F238E27FC236}">
                <a16:creationId xmlns:a16="http://schemas.microsoft.com/office/drawing/2014/main" id="{EE47488D-710A-2395-0CFE-FBF6FDF2E7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235710"/>
            <a:ext cx="9103360" cy="5120640"/>
          </a:xfrm>
          <a:prstGeom prst="rect">
            <a:avLst/>
          </a:prstGeom>
        </p:spPr>
      </p:pic>
      <p:sp>
        <p:nvSpPr>
          <p:cNvPr id="7" name="TextBox 6">
            <a:extLst>
              <a:ext uri="{FF2B5EF4-FFF2-40B4-BE49-F238E27FC236}">
                <a16:creationId xmlns:a16="http://schemas.microsoft.com/office/drawing/2014/main" id="{7326E1C0-432F-ADF8-E230-214843E950B0}"/>
              </a:ext>
            </a:extLst>
          </p:cNvPr>
          <p:cNvSpPr txBox="1"/>
          <p:nvPr/>
        </p:nvSpPr>
        <p:spPr>
          <a:xfrm>
            <a:off x="349250" y="224254"/>
            <a:ext cx="7455048" cy="646331"/>
          </a:xfrm>
          <a:prstGeom prst="rect">
            <a:avLst/>
          </a:prstGeom>
          <a:noFill/>
        </p:spPr>
        <p:txBody>
          <a:bodyPr wrap="square" rtlCol="0">
            <a:spAutoFit/>
          </a:bodyPr>
          <a:lstStyle/>
          <a:p>
            <a:r>
              <a:rPr lang="en-US" sz="3600" b="1" dirty="0">
                <a:solidFill>
                  <a:schemeClr val="bg2"/>
                </a:solidFill>
              </a:rPr>
              <a:t>Membership Engagement</a:t>
            </a:r>
          </a:p>
        </p:txBody>
      </p:sp>
    </p:spTree>
    <p:extLst>
      <p:ext uri="{BB962C8B-B14F-4D97-AF65-F5344CB8AC3E}">
        <p14:creationId xmlns:p14="http://schemas.microsoft.com/office/powerpoint/2010/main" val="3085381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B9286-BB94-51E9-1EB8-CFD9752B30F4}"/>
              </a:ext>
            </a:extLst>
          </p:cNvPr>
          <p:cNvSpPr>
            <a:spLocks noGrp="1"/>
          </p:cNvSpPr>
          <p:nvPr>
            <p:ph type="title"/>
          </p:nvPr>
        </p:nvSpPr>
        <p:spPr/>
        <p:txBody>
          <a:bodyPr/>
          <a:lstStyle/>
          <a:p>
            <a:r>
              <a:rPr lang="en-US" dirty="0"/>
              <a:t>Membership Engagement</a:t>
            </a:r>
          </a:p>
        </p:txBody>
      </p:sp>
      <p:sp>
        <p:nvSpPr>
          <p:cNvPr id="4" name="Slide Number Placeholder 3">
            <a:extLst>
              <a:ext uri="{FF2B5EF4-FFF2-40B4-BE49-F238E27FC236}">
                <a16:creationId xmlns:a16="http://schemas.microsoft.com/office/drawing/2014/main" id="{4007EE75-4EDA-6FDE-0213-0409E7A6A76E}"/>
              </a:ext>
            </a:extLst>
          </p:cNvPr>
          <p:cNvSpPr>
            <a:spLocks noGrp="1"/>
          </p:cNvSpPr>
          <p:nvPr>
            <p:ph type="sldNum" sz="quarter" idx="12"/>
          </p:nvPr>
        </p:nvSpPr>
        <p:spPr/>
        <p:txBody>
          <a:bodyPr/>
          <a:lstStyle/>
          <a:p>
            <a:fld id="{32221A3B-3924-B04A-A496-7CB8DC41F6D4}" type="slidenum">
              <a:rPr lang="en-US" smtClean="0"/>
              <a:pPr/>
              <a:t>22</a:t>
            </a:fld>
            <a:endParaRPr lang="en-US"/>
          </a:p>
        </p:txBody>
      </p:sp>
      <p:sp>
        <p:nvSpPr>
          <p:cNvPr id="8" name="Text Placeholder 1">
            <a:extLst>
              <a:ext uri="{FF2B5EF4-FFF2-40B4-BE49-F238E27FC236}">
                <a16:creationId xmlns:a16="http://schemas.microsoft.com/office/drawing/2014/main" id="{2D305580-0215-A3FB-2D82-779D59C1EB25}"/>
              </a:ext>
            </a:extLst>
          </p:cNvPr>
          <p:cNvSpPr txBox="1">
            <a:spLocks/>
          </p:cNvSpPr>
          <p:nvPr/>
        </p:nvSpPr>
        <p:spPr>
          <a:xfrm>
            <a:off x="184150" y="2265438"/>
            <a:ext cx="8789729" cy="365124"/>
          </a:xfrm>
          <a:prstGeom prst="rect">
            <a:avLst/>
          </a:prstGeom>
        </p:spPr>
        <p:txBody>
          <a:bodyPr>
            <a:noAutofit/>
          </a:bodyPr>
          <a:lstStyle>
            <a:lvl1pPr marL="0" indent="0" algn="l" defTabSz="457200" rtl="0" eaLnBrk="1" latinLnBrk="0" hangingPunct="1">
              <a:spcBef>
                <a:spcPct val="20000"/>
              </a:spcBef>
              <a:buFont typeface="Arial"/>
              <a:buNone/>
              <a:defRPr sz="32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b="0" dirty="0">
                <a:latin typeface="Aptos" panose="020B0004020202020204" pitchFamily="34" charset="0"/>
              </a:rPr>
              <a:t>Increase brand awareness</a:t>
            </a:r>
          </a:p>
        </p:txBody>
      </p:sp>
      <p:sp>
        <p:nvSpPr>
          <p:cNvPr id="11" name="TextBox 10">
            <a:extLst>
              <a:ext uri="{FF2B5EF4-FFF2-40B4-BE49-F238E27FC236}">
                <a16:creationId xmlns:a16="http://schemas.microsoft.com/office/drawing/2014/main" id="{10B09EAB-A934-7A16-B4F0-416E0A8D89FC}"/>
              </a:ext>
            </a:extLst>
          </p:cNvPr>
          <p:cNvSpPr txBox="1"/>
          <p:nvPr/>
        </p:nvSpPr>
        <p:spPr>
          <a:xfrm>
            <a:off x="170121" y="1550554"/>
            <a:ext cx="8789729" cy="646331"/>
          </a:xfrm>
          <a:prstGeom prst="rect">
            <a:avLst/>
          </a:prstGeom>
          <a:noFill/>
        </p:spPr>
        <p:txBody>
          <a:bodyPr wrap="square" rtlCol="0">
            <a:spAutoFit/>
          </a:bodyPr>
          <a:lstStyle/>
          <a:p>
            <a:pPr algn="ctr"/>
            <a:r>
              <a:rPr lang="en-US" sz="3600" b="1" dirty="0">
                <a:latin typeface="Aptos" panose="020B0004020202020204" pitchFamily="34" charset="0"/>
              </a:rPr>
              <a:t>NARFE Goals</a:t>
            </a:r>
          </a:p>
        </p:txBody>
      </p:sp>
      <p:sp>
        <p:nvSpPr>
          <p:cNvPr id="13" name="Text Placeholder 2">
            <a:extLst>
              <a:ext uri="{FF2B5EF4-FFF2-40B4-BE49-F238E27FC236}">
                <a16:creationId xmlns:a16="http://schemas.microsoft.com/office/drawing/2014/main" id="{3441A1A3-4CEA-4118-AD14-3DF4348A10D8}"/>
              </a:ext>
            </a:extLst>
          </p:cNvPr>
          <p:cNvSpPr txBox="1">
            <a:spLocks/>
          </p:cNvSpPr>
          <p:nvPr/>
        </p:nvSpPr>
        <p:spPr>
          <a:xfrm>
            <a:off x="198179" y="2944303"/>
            <a:ext cx="8775700" cy="448398"/>
          </a:xfrm>
          <a:prstGeom prst="rect">
            <a:avLst/>
          </a:prstGeom>
        </p:spPr>
        <p:txBody>
          <a:bodyPr>
            <a:noAutofit/>
          </a:bodyPr>
          <a:lstStyle>
            <a:lvl1pPr marL="0" indent="0" algn="l" defTabSz="457200" rtl="0" eaLnBrk="1" latinLnBrk="0" hangingPunct="1">
              <a:spcBef>
                <a:spcPct val="20000"/>
              </a:spcBef>
              <a:buFont typeface="Arial"/>
              <a:buNone/>
              <a:defRPr sz="32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b="0" kern="100" dirty="0">
                <a:latin typeface="Aptos" panose="020B0004020202020204" pitchFamily="34" charset="0"/>
                <a:ea typeface="Aptos" panose="020B0004020202020204" pitchFamily="34" charset="0"/>
                <a:cs typeface="Times New Roman" panose="02020603050405020304" pitchFamily="18" charset="0"/>
              </a:rPr>
              <a:t>Grow membership</a:t>
            </a:r>
          </a:p>
          <a:p>
            <a:endParaRPr lang="en-US" sz="2000" b="0" dirty="0">
              <a:latin typeface="Avenir Next Medium" panose="020B0503020202020204" pitchFamily="34" charset="0"/>
            </a:endParaRPr>
          </a:p>
        </p:txBody>
      </p:sp>
      <p:sp>
        <p:nvSpPr>
          <p:cNvPr id="14" name="Text Placeholder 3">
            <a:extLst>
              <a:ext uri="{FF2B5EF4-FFF2-40B4-BE49-F238E27FC236}">
                <a16:creationId xmlns:a16="http://schemas.microsoft.com/office/drawing/2014/main" id="{F64AFC83-BD01-CE50-36E2-94D6003FB0EE}"/>
              </a:ext>
            </a:extLst>
          </p:cNvPr>
          <p:cNvSpPr txBox="1">
            <a:spLocks/>
          </p:cNvSpPr>
          <p:nvPr/>
        </p:nvSpPr>
        <p:spPr>
          <a:xfrm>
            <a:off x="212208" y="3635979"/>
            <a:ext cx="8761671" cy="476407"/>
          </a:xfrm>
          <a:prstGeom prst="rect">
            <a:avLst/>
          </a:prstGeom>
        </p:spPr>
        <p:txBody>
          <a:bodyPr>
            <a:noAutofit/>
          </a:bodyPr>
          <a:lstStyle>
            <a:lvl1pPr marL="0" indent="0" algn="l" defTabSz="457200" rtl="0" eaLnBrk="1" latinLnBrk="0" hangingPunct="1">
              <a:spcBef>
                <a:spcPct val="20000"/>
              </a:spcBef>
              <a:buFont typeface="Arial"/>
              <a:buNone/>
              <a:defRPr sz="32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sz="2400" b="0" kern="100" dirty="0">
                <a:latin typeface="Aptos" panose="020B0004020202020204" pitchFamily="34" charset="0"/>
                <a:ea typeface="Aptos" panose="020B0004020202020204" pitchFamily="34" charset="0"/>
                <a:cs typeface="Times New Roman" panose="02020603050405020304" pitchFamily="18" charset="0"/>
              </a:rPr>
              <a:t>Retain members</a:t>
            </a:r>
          </a:p>
        </p:txBody>
      </p:sp>
      <p:pic>
        <p:nvPicPr>
          <p:cNvPr id="15" name="Picture 6" descr="Street Level Studio: Full Service Marketing Agency">
            <a:extLst>
              <a:ext uri="{FF2B5EF4-FFF2-40B4-BE49-F238E27FC236}">
                <a16:creationId xmlns:a16="http://schemas.microsoft.com/office/drawing/2014/main" id="{D0F288D6-06F7-F4B3-F09B-F76A2909777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4572000"/>
            <a:ext cx="5126937"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552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0387" y="2481943"/>
            <a:ext cx="9063613" cy="2753248"/>
          </a:xfrm>
        </p:spPr>
        <p:txBody>
          <a:bodyPr>
            <a:normAutofit/>
          </a:bodyPr>
          <a:lstStyle/>
          <a:p>
            <a:r>
              <a:rPr lang="en-US" sz="8000" dirty="0"/>
              <a:t>Questions?</a:t>
            </a:r>
            <a:br>
              <a:rPr lang="en-US" sz="2000" dirty="0"/>
            </a:br>
            <a:endParaRPr lang="en-US" sz="3600" i="1" dirty="0"/>
          </a:p>
        </p:txBody>
      </p:sp>
      <p:sp>
        <p:nvSpPr>
          <p:cNvPr id="5" name="Slide Number Placeholder 4"/>
          <p:cNvSpPr>
            <a:spLocks noGrp="1"/>
          </p:cNvSpPr>
          <p:nvPr>
            <p:ph type="sldNum" sz="quarter" idx="12"/>
          </p:nvPr>
        </p:nvSpPr>
        <p:spPr/>
        <p:txBody>
          <a:bodyPr/>
          <a:lstStyle/>
          <a:p>
            <a:fld id="{32221A3B-3924-B04A-A496-7CB8DC41F6D4}" type="slidenum">
              <a:rPr lang="en-US" smtClean="0"/>
              <a:pPr/>
              <a:t>23</a:t>
            </a:fld>
            <a:endParaRPr lang="en-US" dirty="0"/>
          </a:p>
        </p:txBody>
      </p:sp>
      <p:sp>
        <p:nvSpPr>
          <p:cNvPr id="6" name="Footer Placeholder 5"/>
          <p:cNvSpPr>
            <a:spLocks noGrp="1"/>
          </p:cNvSpPr>
          <p:nvPr>
            <p:ph type="ftr" sz="quarter" idx="3"/>
          </p:nvPr>
        </p:nvSpPr>
        <p:spPr/>
        <p:txBody>
          <a:bodyPr/>
          <a:lstStyle/>
          <a:p>
            <a:r>
              <a:rPr lang="en-US"/>
              <a:t>FEDERAL BENEFITS EXPERTS</a:t>
            </a:r>
            <a:endParaRPr lang="en-US" dirty="0"/>
          </a:p>
        </p:txBody>
      </p:sp>
    </p:spTree>
    <p:extLst>
      <p:ext uri="{BB962C8B-B14F-4D97-AF65-F5344CB8AC3E}">
        <p14:creationId xmlns:p14="http://schemas.microsoft.com/office/powerpoint/2010/main" val="737218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0387" y="1959429"/>
            <a:ext cx="9063613" cy="3275762"/>
          </a:xfrm>
        </p:spPr>
        <p:txBody>
          <a:bodyPr>
            <a:normAutofit/>
          </a:bodyPr>
          <a:lstStyle/>
          <a:p>
            <a:r>
              <a:rPr lang="en-US" sz="8000" dirty="0">
                <a:latin typeface="Aptos" panose="020B0004020202020204" pitchFamily="34" charset="0"/>
              </a:rPr>
              <a:t>Thank you!</a:t>
            </a:r>
            <a:br>
              <a:rPr lang="en-US" sz="8000" dirty="0">
                <a:latin typeface="Aptos" panose="020B0004020202020204" pitchFamily="34" charset="0"/>
              </a:rPr>
            </a:br>
            <a:br>
              <a:rPr lang="en-US" sz="2000" dirty="0">
                <a:latin typeface="Aptos" panose="020B0004020202020204" pitchFamily="34" charset="0"/>
              </a:rPr>
            </a:br>
            <a:r>
              <a:rPr lang="en-US" sz="3600" dirty="0">
                <a:latin typeface="Aptos" panose="020B0004020202020204" pitchFamily="34" charset="0"/>
              </a:rPr>
              <a:t>William “Bill” Shackelford</a:t>
            </a:r>
            <a:br>
              <a:rPr lang="en-US" sz="3600" dirty="0">
                <a:latin typeface="Aptos" panose="020B0004020202020204" pitchFamily="34" charset="0"/>
              </a:rPr>
            </a:br>
            <a:r>
              <a:rPr lang="en-US" sz="3600" dirty="0">
                <a:latin typeface="Aptos" panose="020B0004020202020204" pitchFamily="34" charset="0"/>
                <a:hlinkClick r:id="rId3">
                  <a:extLst>
                    <a:ext uri="{A12FA001-AC4F-418D-AE19-62706E023703}">
                      <ahyp:hlinkClr xmlns:ahyp="http://schemas.microsoft.com/office/drawing/2018/hyperlinkcolor" val="tx"/>
                    </a:ext>
                  </a:extLst>
                </a:hlinkClick>
              </a:rPr>
              <a:t>wshackelford@narfe.org</a:t>
            </a:r>
            <a:br>
              <a:rPr lang="en-US" sz="3600" i="1" dirty="0">
                <a:latin typeface="Aptos" panose="020B0004020202020204" pitchFamily="34" charset="0"/>
              </a:rPr>
            </a:br>
            <a:r>
              <a:rPr lang="en-US" sz="3600" dirty="0">
                <a:latin typeface="Aptos" panose="020B0004020202020204" pitchFamily="34" charset="0"/>
              </a:rPr>
              <a:t>(571) 483-1255 = Direct</a:t>
            </a:r>
          </a:p>
        </p:txBody>
      </p:sp>
      <p:sp>
        <p:nvSpPr>
          <p:cNvPr id="5" name="Slide Number Placeholder 4"/>
          <p:cNvSpPr>
            <a:spLocks noGrp="1"/>
          </p:cNvSpPr>
          <p:nvPr>
            <p:ph type="sldNum" sz="quarter" idx="12"/>
          </p:nvPr>
        </p:nvSpPr>
        <p:spPr/>
        <p:txBody>
          <a:bodyPr/>
          <a:lstStyle/>
          <a:p>
            <a:fld id="{32221A3B-3924-B04A-A496-7CB8DC41F6D4}" type="slidenum">
              <a:rPr lang="en-US" smtClean="0"/>
              <a:pPr/>
              <a:t>24</a:t>
            </a:fld>
            <a:endParaRPr lang="en-US" dirty="0"/>
          </a:p>
        </p:txBody>
      </p:sp>
      <p:sp>
        <p:nvSpPr>
          <p:cNvPr id="6" name="Footer Placeholder 5"/>
          <p:cNvSpPr>
            <a:spLocks noGrp="1"/>
          </p:cNvSpPr>
          <p:nvPr>
            <p:ph type="ftr" sz="quarter" idx="3"/>
          </p:nvPr>
        </p:nvSpPr>
        <p:spPr/>
        <p:txBody>
          <a:bodyPr/>
          <a:lstStyle/>
          <a:p>
            <a:r>
              <a:rPr lang="en-US" dirty="0"/>
              <a:t>FEDERAL BENEFITS EXPERTS</a:t>
            </a:r>
          </a:p>
        </p:txBody>
      </p:sp>
    </p:spTree>
    <p:extLst>
      <p:ext uri="{BB962C8B-B14F-4D97-AF65-F5344CB8AC3E}">
        <p14:creationId xmlns:p14="http://schemas.microsoft.com/office/powerpoint/2010/main" val="385571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2221A3B-3924-B04A-A496-7CB8DC41F6D4}" type="slidenum">
              <a:rPr lang="en-US" smtClean="0"/>
              <a:pPr/>
              <a:t>3</a:t>
            </a:fld>
            <a:endParaRPr lang="en-US" dirty="0"/>
          </a:p>
        </p:txBody>
      </p:sp>
      <p:sp>
        <p:nvSpPr>
          <p:cNvPr id="6" name="Footer Placeholder 5"/>
          <p:cNvSpPr>
            <a:spLocks noGrp="1"/>
          </p:cNvSpPr>
          <p:nvPr>
            <p:ph type="ftr" sz="quarter" idx="3"/>
          </p:nvPr>
        </p:nvSpPr>
        <p:spPr/>
        <p:txBody>
          <a:bodyPr/>
          <a:lstStyle/>
          <a:p>
            <a:r>
              <a:rPr lang="en-US" dirty="0"/>
              <a:t>FEDERAL BENEFITS EXPERTS</a:t>
            </a:r>
          </a:p>
        </p:txBody>
      </p:sp>
      <p:sp>
        <p:nvSpPr>
          <p:cNvPr id="8" name="Content Placeholder 7">
            <a:extLst>
              <a:ext uri="{FF2B5EF4-FFF2-40B4-BE49-F238E27FC236}">
                <a16:creationId xmlns:a16="http://schemas.microsoft.com/office/drawing/2014/main" id="{8F288240-7CB6-1BE8-649D-98B7C7445FF1}"/>
              </a:ext>
            </a:extLst>
          </p:cNvPr>
          <p:cNvSpPr>
            <a:spLocks noGrp="1"/>
          </p:cNvSpPr>
          <p:nvPr>
            <p:ph idx="1"/>
          </p:nvPr>
        </p:nvSpPr>
        <p:spPr>
          <a:xfrm>
            <a:off x="272374" y="1683372"/>
            <a:ext cx="8414426" cy="4208805"/>
          </a:xfrm>
        </p:spPr>
        <p:txBody>
          <a:bodyPr>
            <a:noAutofit/>
          </a:bodyPr>
          <a:lstStyle/>
          <a:p>
            <a:pPr marL="342900" marR="0" lvl="0" indent="-342900">
              <a:lnSpc>
                <a:spcPct val="150000"/>
              </a:lnSpc>
              <a:spcBef>
                <a:spcPts val="0"/>
              </a:spcBef>
              <a:spcAft>
                <a:spcPts val="0"/>
              </a:spcAft>
              <a:buFont typeface="Wingdings" panose="05000000000000000000" pitchFamily="2" charset="2"/>
              <a:buChar char=""/>
              <a:tabLst>
                <a:tab pos="457200" algn="l"/>
              </a:tabLst>
            </a:pPr>
            <a:r>
              <a:rPr lang="en-US" sz="2800" b="0" dirty="0">
                <a:solidFill>
                  <a:srgbClr val="000000"/>
                </a:solidFill>
                <a:effectLst/>
                <a:latin typeface="Aptos" panose="020B0004020202020204" pitchFamily="34" charset="0"/>
                <a:ea typeface="Arial" panose="020B0604020202020204" pitchFamily="34" charset="0"/>
              </a:rPr>
              <a:t>Four years in a row</a:t>
            </a:r>
          </a:p>
          <a:p>
            <a:pPr marL="342900" marR="0" lvl="0" indent="-342900">
              <a:lnSpc>
                <a:spcPct val="150000"/>
              </a:lnSpc>
              <a:spcBef>
                <a:spcPts val="0"/>
              </a:spcBef>
              <a:spcAft>
                <a:spcPts val="0"/>
              </a:spcAft>
              <a:buFont typeface="Wingdings" panose="05000000000000000000" pitchFamily="2" charset="2"/>
              <a:buChar char=""/>
              <a:tabLst>
                <a:tab pos="457200" algn="l"/>
              </a:tabLst>
            </a:pPr>
            <a:r>
              <a:rPr lang="en-US" sz="2800" b="0" dirty="0">
                <a:solidFill>
                  <a:srgbClr val="000000"/>
                </a:solidFill>
                <a:effectLst/>
                <a:latin typeface="Aptos" panose="020B0004020202020204" pitchFamily="34" charset="0"/>
                <a:ea typeface="Arial" panose="020B0604020202020204" pitchFamily="34" charset="0"/>
              </a:rPr>
              <a:t>Profitable bottom line</a:t>
            </a:r>
            <a:endParaRPr lang="en-US" sz="2800" b="0" dirty="0">
              <a:effectLst/>
              <a:latin typeface="Aptos" panose="020B0004020202020204" pitchFamily="34" charset="0"/>
              <a:ea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
              <a:tabLst>
                <a:tab pos="457200" algn="l"/>
              </a:tabLst>
            </a:pPr>
            <a:r>
              <a:rPr lang="en-US" sz="2800" b="0" dirty="0">
                <a:solidFill>
                  <a:srgbClr val="000000"/>
                </a:solidFill>
                <a:effectLst/>
                <a:latin typeface="Aptos" panose="020B0004020202020204" pitchFamily="34" charset="0"/>
                <a:ea typeface="Arial" panose="020B0604020202020204" pitchFamily="34" charset="0"/>
              </a:rPr>
              <a:t>Without consideration of investments performance</a:t>
            </a:r>
            <a:endParaRPr lang="en-US" sz="2800" b="0" dirty="0">
              <a:effectLst/>
              <a:latin typeface="Aptos" panose="020B0004020202020204" pitchFamily="34" charset="0"/>
              <a:ea typeface="Arial" panose="020B0604020202020204" pitchFamily="34" charset="0"/>
            </a:endParaRPr>
          </a:p>
          <a:p>
            <a:pPr marL="342900" marR="0" lvl="0" indent="-342900">
              <a:lnSpc>
                <a:spcPct val="150000"/>
              </a:lnSpc>
              <a:spcBef>
                <a:spcPts val="0"/>
              </a:spcBef>
              <a:spcAft>
                <a:spcPts val="0"/>
              </a:spcAft>
              <a:buFont typeface="Wingdings" panose="05000000000000000000" pitchFamily="2" charset="2"/>
              <a:buChar char=""/>
              <a:tabLst>
                <a:tab pos="457200" algn="l"/>
              </a:tabLst>
            </a:pPr>
            <a:r>
              <a:rPr lang="en-US" sz="2800" b="0" dirty="0">
                <a:solidFill>
                  <a:srgbClr val="000000"/>
                </a:solidFill>
                <a:effectLst/>
                <a:latin typeface="Aptos" panose="020B0004020202020204" pitchFamily="34" charset="0"/>
                <a:ea typeface="Arial" panose="020B0604020202020204" pitchFamily="34" charset="0"/>
              </a:rPr>
              <a:t>Accomplished cost containment</a:t>
            </a:r>
            <a:endParaRPr lang="en-US" sz="2800" b="0" dirty="0">
              <a:effectLst/>
              <a:latin typeface="Aptos" panose="020B0004020202020204" pitchFamily="34" charset="0"/>
              <a:ea typeface="Arial" panose="020B0604020202020204" pitchFamily="34"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en-US" sz="2800" b="0" dirty="0">
                <a:solidFill>
                  <a:srgbClr val="000000"/>
                </a:solidFill>
                <a:effectLst/>
                <a:latin typeface="Aptos" panose="020B0004020202020204" pitchFamily="34" charset="0"/>
                <a:ea typeface="Arial" panose="020B0604020202020204" pitchFamily="34" charset="0"/>
              </a:rPr>
              <a:t>NARFE struggles with growth trajectory</a:t>
            </a:r>
            <a:endParaRPr lang="en-US" sz="2800" b="0" dirty="0">
              <a:latin typeface="Aptos" panose="020B0004020202020204" pitchFamily="34" charset="0"/>
            </a:endParaRPr>
          </a:p>
        </p:txBody>
      </p:sp>
      <p:sp>
        <p:nvSpPr>
          <p:cNvPr id="10" name="Title 9">
            <a:extLst>
              <a:ext uri="{FF2B5EF4-FFF2-40B4-BE49-F238E27FC236}">
                <a16:creationId xmlns:a16="http://schemas.microsoft.com/office/drawing/2014/main" id="{43B71B66-3358-8176-CB45-543366EDFEF4}"/>
              </a:ext>
            </a:extLst>
          </p:cNvPr>
          <p:cNvSpPr>
            <a:spLocks noGrp="1"/>
          </p:cNvSpPr>
          <p:nvPr>
            <p:ph type="title"/>
          </p:nvPr>
        </p:nvSpPr>
        <p:spPr/>
        <p:txBody>
          <a:bodyPr>
            <a:normAutofit/>
          </a:bodyPr>
          <a:lstStyle/>
          <a:p>
            <a:r>
              <a:rPr lang="en-US" sz="3600" b="1" dirty="0">
                <a:latin typeface="Aptos" panose="020B0004020202020204" pitchFamily="34" charset="0"/>
              </a:rPr>
              <a:t>Financials</a:t>
            </a:r>
            <a:endParaRPr lang="en-US" sz="3600" dirty="0">
              <a:latin typeface="Aptos" panose="020B0004020202020204" pitchFamily="34" charset="0"/>
            </a:endParaRPr>
          </a:p>
        </p:txBody>
      </p:sp>
    </p:spTree>
    <p:extLst>
      <p:ext uri="{BB962C8B-B14F-4D97-AF65-F5344CB8AC3E}">
        <p14:creationId xmlns:p14="http://schemas.microsoft.com/office/powerpoint/2010/main" val="174841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2221A3B-3924-B04A-A496-7CB8DC41F6D4}" type="slidenum">
              <a:rPr lang="en-US" smtClean="0"/>
              <a:pPr/>
              <a:t>4</a:t>
            </a:fld>
            <a:endParaRPr lang="en-US" dirty="0"/>
          </a:p>
        </p:txBody>
      </p:sp>
      <p:sp>
        <p:nvSpPr>
          <p:cNvPr id="6" name="Footer Placeholder 5"/>
          <p:cNvSpPr>
            <a:spLocks noGrp="1"/>
          </p:cNvSpPr>
          <p:nvPr>
            <p:ph type="ftr" sz="quarter" idx="3"/>
          </p:nvPr>
        </p:nvSpPr>
        <p:spPr/>
        <p:txBody>
          <a:bodyPr/>
          <a:lstStyle/>
          <a:p>
            <a:r>
              <a:rPr lang="en-US" dirty="0"/>
              <a:t>FEDERAL BENEFITS EXPERTS</a:t>
            </a:r>
          </a:p>
        </p:txBody>
      </p:sp>
      <p:sp>
        <p:nvSpPr>
          <p:cNvPr id="8" name="Content Placeholder 7">
            <a:extLst>
              <a:ext uri="{FF2B5EF4-FFF2-40B4-BE49-F238E27FC236}">
                <a16:creationId xmlns:a16="http://schemas.microsoft.com/office/drawing/2014/main" id="{8F288240-7CB6-1BE8-649D-98B7C7445FF1}"/>
              </a:ext>
            </a:extLst>
          </p:cNvPr>
          <p:cNvSpPr>
            <a:spLocks noGrp="1"/>
          </p:cNvSpPr>
          <p:nvPr>
            <p:ph idx="1"/>
          </p:nvPr>
        </p:nvSpPr>
        <p:spPr>
          <a:xfrm>
            <a:off x="349250" y="1683372"/>
            <a:ext cx="8414426" cy="4208805"/>
          </a:xfrm>
        </p:spPr>
        <p:txBody>
          <a:bodyPr>
            <a:noAutofit/>
          </a:bodyPr>
          <a:lstStyle/>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en-US" sz="2800" b="0" kern="1200" dirty="0">
                <a:solidFill>
                  <a:srgbClr val="000000"/>
                </a:solidFill>
                <a:effectLst/>
                <a:latin typeface="Aptos" panose="020B0004020202020204" pitchFamily="34" charset="0"/>
                <a:ea typeface="Arial" panose="020B0604020202020204" pitchFamily="34" charset="0"/>
                <a:cs typeface="Times New Roman" panose="02020603050405020304" pitchFamily="18" charset="0"/>
              </a:rPr>
              <a:t>Investment portfolio has performed very well</a:t>
            </a:r>
            <a:endParaRPr lang="en-US" sz="2800" b="0" dirty="0">
              <a:effectLst/>
              <a:latin typeface="Aptos" panose="020B0004020202020204" pitchFamily="34" charset="0"/>
              <a:ea typeface="Arial" panose="020B0604020202020204" pitchFamily="34"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en-US" sz="2800" b="0" kern="1200" dirty="0">
                <a:solidFill>
                  <a:srgbClr val="000000"/>
                </a:solidFill>
                <a:effectLst/>
                <a:latin typeface="Aptos" panose="020B0004020202020204" pitchFamily="34" charset="0"/>
                <a:ea typeface="Arial" panose="020B0604020202020204" pitchFamily="34" charset="0"/>
                <a:cs typeface="Times New Roman" panose="02020603050405020304" pitchFamily="18" charset="0"/>
              </a:rPr>
              <a:t>Investment strategy - Long game</a:t>
            </a:r>
            <a:endParaRPr lang="en-US" sz="2800" b="0" dirty="0">
              <a:effectLst/>
              <a:latin typeface="Aptos" panose="020B0004020202020204" pitchFamily="34" charset="0"/>
              <a:ea typeface="Arial" panose="020B0604020202020204" pitchFamily="34"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en-US" sz="2800" b="0" kern="1200" dirty="0">
                <a:solidFill>
                  <a:srgbClr val="000000"/>
                </a:solidFill>
                <a:effectLst/>
                <a:latin typeface="Aptos" panose="020B0004020202020204" pitchFamily="34" charset="0"/>
                <a:ea typeface="Arial" panose="020B0604020202020204" pitchFamily="34" charset="0"/>
                <a:cs typeface="Times New Roman" panose="02020603050405020304" pitchFamily="18" charset="0"/>
              </a:rPr>
              <a:t>Portfolio growth through compounded interest</a:t>
            </a:r>
            <a:endParaRPr lang="en-US" sz="2800" b="0" dirty="0">
              <a:effectLst/>
              <a:latin typeface="Aptos" panose="020B0004020202020204" pitchFamily="34" charset="0"/>
              <a:ea typeface="Arial" panose="020B0604020202020204" pitchFamily="34"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en-US" sz="2800" b="0" kern="1200" dirty="0">
                <a:solidFill>
                  <a:srgbClr val="000000"/>
                </a:solidFill>
                <a:effectLst/>
                <a:latin typeface="Aptos" panose="020B0004020202020204" pitchFamily="34" charset="0"/>
                <a:ea typeface="Arial" panose="020B0604020202020204" pitchFamily="34" charset="0"/>
                <a:cs typeface="Times New Roman" panose="02020603050405020304" pitchFamily="18" charset="0"/>
              </a:rPr>
              <a:t>End of 2023 - Approximately $10 million available</a:t>
            </a:r>
            <a:endParaRPr lang="en-US" sz="2800" b="0" dirty="0">
              <a:effectLst/>
              <a:latin typeface="Aptos" panose="020B0004020202020204" pitchFamily="34" charset="0"/>
              <a:ea typeface="Arial" panose="020B0604020202020204" pitchFamily="34"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en-US" sz="2800" b="0" kern="1200" dirty="0">
                <a:solidFill>
                  <a:srgbClr val="000000"/>
                </a:solidFill>
                <a:effectLst/>
                <a:latin typeface="Aptos" panose="020B0004020202020204" pitchFamily="34" charset="0"/>
                <a:ea typeface="Arial" panose="020B0604020202020204" pitchFamily="34" charset="0"/>
                <a:cs typeface="Times New Roman" panose="02020603050405020304" pitchFamily="18" charset="0"/>
              </a:rPr>
              <a:t>More than 50% in undesignated funds</a:t>
            </a:r>
            <a:endParaRPr lang="en-US" sz="2800" b="0" dirty="0">
              <a:latin typeface="Aptos" panose="020B0004020202020204" pitchFamily="34" charset="0"/>
            </a:endParaRPr>
          </a:p>
        </p:txBody>
      </p:sp>
      <p:sp>
        <p:nvSpPr>
          <p:cNvPr id="10" name="Title 9">
            <a:extLst>
              <a:ext uri="{FF2B5EF4-FFF2-40B4-BE49-F238E27FC236}">
                <a16:creationId xmlns:a16="http://schemas.microsoft.com/office/drawing/2014/main" id="{43B71B66-3358-8176-CB45-543366EDFEF4}"/>
              </a:ext>
            </a:extLst>
          </p:cNvPr>
          <p:cNvSpPr>
            <a:spLocks noGrp="1"/>
          </p:cNvSpPr>
          <p:nvPr>
            <p:ph type="title"/>
          </p:nvPr>
        </p:nvSpPr>
        <p:spPr/>
        <p:txBody>
          <a:bodyPr>
            <a:normAutofit/>
          </a:bodyPr>
          <a:lstStyle/>
          <a:p>
            <a:r>
              <a:rPr lang="en-US" sz="3600" b="1" dirty="0">
                <a:latin typeface="Aptos" panose="020B0004020202020204" pitchFamily="34" charset="0"/>
              </a:rPr>
              <a:t>Financials</a:t>
            </a:r>
            <a:endParaRPr lang="en-US" sz="3600" dirty="0">
              <a:latin typeface="Aptos" panose="020B0004020202020204" pitchFamily="34" charset="0"/>
            </a:endParaRPr>
          </a:p>
        </p:txBody>
      </p:sp>
    </p:spTree>
    <p:extLst>
      <p:ext uri="{BB962C8B-B14F-4D97-AF65-F5344CB8AC3E}">
        <p14:creationId xmlns:p14="http://schemas.microsoft.com/office/powerpoint/2010/main" val="212037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BDA55C-937F-ECB7-1975-3C9BB0012175}"/>
              </a:ext>
            </a:extLst>
          </p:cNvPr>
          <p:cNvSpPr>
            <a:spLocks noGrp="1"/>
          </p:cNvSpPr>
          <p:nvPr>
            <p:ph type="sldNum" sz="quarter" idx="12"/>
          </p:nvPr>
        </p:nvSpPr>
        <p:spPr/>
        <p:txBody>
          <a:bodyPr/>
          <a:lstStyle/>
          <a:p>
            <a:fld id="{32221A3B-3924-B04A-A496-7CB8DC41F6D4}" type="slidenum">
              <a:rPr lang="en-US" smtClean="0"/>
              <a:t>5</a:t>
            </a:fld>
            <a:endParaRPr lang="en-US"/>
          </a:p>
        </p:txBody>
      </p:sp>
      <p:sp>
        <p:nvSpPr>
          <p:cNvPr id="7" name="Footer Placeholder 6">
            <a:extLst>
              <a:ext uri="{FF2B5EF4-FFF2-40B4-BE49-F238E27FC236}">
                <a16:creationId xmlns:a16="http://schemas.microsoft.com/office/drawing/2014/main" id="{4F2D44AB-D447-E677-A434-3841FA17431A}"/>
              </a:ext>
            </a:extLst>
          </p:cNvPr>
          <p:cNvSpPr>
            <a:spLocks noGrp="1"/>
          </p:cNvSpPr>
          <p:nvPr>
            <p:ph type="ftr" sz="quarter" idx="11"/>
          </p:nvPr>
        </p:nvSpPr>
        <p:spPr/>
        <p:txBody>
          <a:bodyPr/>
          <a:lstStyle/>
          <a:p>
            <a:r>
              <a:rPr lang="en-US"/>
              <a:t>FEDERAL BENEFITS EXPERTS</a:t>
            </a:r>
            <a:endParaRPr lang="en-US" dirty="0"/>
          </a:p>
        </p:txBody>
      </p:sp>
      <p:sp>
        <p:nvSpPr>
          <p:cNvPr id="11" name="Title 10">
            <a:extLst>
              <a:ext uri="{FF2B5EF4-FFF2-40B4-BE49-F238E27FC236}">
                <a16:creationId xmlns:a16="http://schemas.microsoft.com/office/drawing/2014/main" id="{736AE3F7-EBEF-4975-D069-0F2873755197}"/>
              </a:ext>
            </a:extLst>
          </p:cNvPr>
          <p:cNvSpPr>
            <a:spLocks noGrp="1"/>
          </p:cNvSpPr>
          <p:nvPr>
            <p:ph type="title"/>
          </p:nvPr>
        </p:nvSpPr>
        <p:spPr/>
        <p:txBody>
          <a:bodyPr>
            <a:normAutofit/>
          </a:bodyPr>
          <a:lstStyle/>
          <a:p>
            <a:r>
              <a:rPr lang="en-US" sz="3600" b="1" dirty="0">
                <a:latin typeface="Aptos" panose="020B0004020202020204" pitchFamily="34" charset="0"/>
              </a:rPr>
              <a:t>Staffing</a:t>
            </a:r>
            <a:endParaRPr lang="en-US" sz="3600" b="1" dirty="0"/>
          </a:p>
        </p:txBody>
      </p:sp>
      <p:sp>
        <p:nvSpPr>
          <p:cNvPr id="14" name="TextBox 13">
            <a:extLst>
              <a:ext uri="{FF2B5EF4-FFF2-40B4-BE49-F238E27FC236}">
                <a16:creationId xmlns:a16="http://schemas.microsoft.com/office/drawing/2014/main" id="{E5B76B79-C1DF-A5A3-B40B-0C54ECEA8C2B}"/>
              </a:ext>
            </a:extLst>
          </p:cNvPr>
          <p:cNvSpPr txBox="1"/>
          <p:nvPr/>
        </p:nvSpPr>
        <p:spPr>
          <a:xfrm>
            <a:off x="273050" y="1734219"/>
            <a:ext cx="8597900" cy="3908186"/>
          </a:xfrm>
          <a:prstGeom prst="rect">
            <a:avLst/>
          </a:prstGeom>
          <a:noFill/>
        </p:spPr>
        <p:txBody>
          <a:bodyPr wrap="square" rtlCol="0">
            <a:spAutoFit/>
          </a:bodyPr>
          <a:lstStyle/>
          <a:p>
            <a:pPr marL="457200" marR="0" indent="-457200" algn="just">
              <a:lnSpc>
                <a:spcPct val="150000"/>
              </a:lnSpc>
              <a:spcBef>
                <a:spcPts val="0"/>
              </a:spcBef>
              <a:spcAft>
                <a:spcPts val="0"/>
              </a:spcAft>
              <a:buFont typeface="Wingdings" panose="05000000000000000000" pitchFamily="2" charset="2"/>
              <a:buChar char="Ø"/>
            </a:pPr>
            <a:r>
              <a:rPr lang="en-US" sz="2800" dirty="0">
                <a:effectLst/>
                <a:latin typeface="Aptos" panose="020B0004020202020204" pitchFamily="34" charset="0"/>
                <a:ea typeface="Arial" panose="020B0604020202020204" pitchFamily="34" charset="0"/>
              </a:rPr>
              <a:t>Currently 30 budgeted positions on staff</a:t>
            </a:r>
          </a:p>
          <a:p>
            <a:pPr marL="457200" marR="0" indent="-457200" algn="just">
              <a:lnSpc>
                <a:spcPct val="150000"/>
              </a:lnSpc>
              <a:spcBef>
                <a:spcPts val="0"/>
              </a:spcBef>
              <a:spcAft>
                <a:spcPts val="0"/>
              </a:spcAft>
              <a:buFont typeface="Wingdings" panose="05000000000000000000" pitchFamily="2" charset="2"/>
              <a:buChar char="Ø"/>
            </a:pPr>
            <a:r>
              <a:rPr lang="en-US" sz="2800" dirty="0">
                <a:latin typeface="Aptos" panose="020B0004020202020204" pitchFamily="34" charset="0"/>
                <a:ea typeface="Arial" panose="020B0604020202020204" pitchFamily="34" charset="0"/>
              </a:rPr>
              <a:t>L</a:t>
            </a:r>
            <a:r>
              <a:rPr lang="en-US" sz="2800" dirty="0">
                <a:effectLst/>
                <a:latin typeface="Aptos" panose="020B0004020202020204" pitchFamily="34" charset="0"/>
                <a:ea typeface="Arial" panose="020B0604020202020204" pitchFamily="34" charset="0"/>
              </a:rPr>
              <a:t>ast six years - Concerted effort to restructure</a:t>
            </a:r>
          </a:p>
          <a:p>
            <a:pPr marL="457200" marR="0" indent="-457200" algn="just">
              <a:lnSpc>
                <a:spcPct val="150000"/>
              </a:lnSpc>
              <a:spcBef>
                <a:spcPts val="0"/>
              </a:spcBef>
              <a:spcAft>
                <a:spcPts val="0"/>
              </a:spcAft>
              <a:buFont typeface="Wingdings" panose="05000000000000000000" pitchFamily="2" charset="2"/>
              <a:buChar char="Ø"/>
            </a:pPr>
            <a:r>
              <a:rPr lang="en-US" sz="2800" dirty="0">
                <a:latin typeface="Aptos" panose="020B0004020202020204" pitchFamily="34" charset="0"/>
                <a:ea typeface="Arial" panose="020B0604020202020204" pitchFamily="34" charset="0"/>
              </a:rPr>
              <a:t>M</a:t>
            </a:r>
            <a:r>
              <a:rPr lang="en-US" sz="2800" dirty="0">
                <a:effectLst/>
                <a:latin typeface="Aptos" panose="020B0004020202020204" pitchFamily="34" charset="0"/>
                <a:ea typeface="Arial" panose="020B0604020202020204" pitchFamily="34" charset="0"/>
              </a:rPr>
              <a:t>ore focus on revenue generation and member engagement</a:t>
            </a:r>
          </a:p>
          <a:p>
            <a:pPr marL="457200" marR="0" indent="-457200" algn="just">
              <a:lnSpc>
                <a:spcPct val="150000"/>
              </a:lnSpc>
              <a:spcBef>
                <a:spcPts val="0"/>
              </a:spcBef>
              <a:spcAft>
                <a:spcPts val="0"/>
              </a:spcAft>
              <a:buFont typeface="Wingdings" panose="05000000000000000000" pitchFamily="2" charset="2"/>
              <a:buChar char="Ø"/>
            </a:pPr>
            <a:r>
              <a:rPr lang="en-US" sz="2800" dirty="0">
                <a:effectLst/>
                <a:latin typeface="Aptos" panose="020B0004020202020204" pitchFamily="34" charset="0"/>
                <a:ea typeface="Arial" panose="020B0604020202020204" pitchFamily="34" charset="0"/>
              </a:rPr>
              <a:t>As organization grows – Adjustments to support needs of organization and membership</a:t>
            </a:r>
          </a:p>
        </p:txBody>
      </p:sp>
    </p:spTree>
    <p:extLst>
      <p:ext uri="{BB962C8B-B14F-4D97-AF65-F5344CB8AC3E}">
        <p14:creationId xmlns:p14="http://schemas.microsoft.com/office/powerpoint/2010/main" val="23386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2221A3B-3924-B04A-A496-7CB8DC41F6D4}" type="slidenum">
              <a:rPr lang="en-US" smtClean="0"/>
              <a:pPr/>
              <a:t>6</a:t>
            </a:fld>
            <a:endParaRPr lang="en-US" dirty="0"/>
          </a:p>
        </p:txBody>
      </p:sp>
      <p:sp>
        <p:nvSpPr>
          <p:cNvPr id="6" name="Footer Placeholder 5"/>
          <p:cNvSpPr>
            <a:spLocks noGrp="1"/>
          </p:cNvSpPr>
          <p:nvPr>
            <p:ph type="ftr" sz="quarter" idx="3"/>
          </p:nvPr>
        </p:nvSpPr>
        <p:spPr/>
        <p:txBody>
          <a:bodyPr/>
          <a:lstStyle/>
          <a:p>
            <a:r>
              <a:rPr lang="en-US"/>
              <a:t>FEDERAL BENEFITS EXPERTS</a:t>
            </a:r>
            <a:endParaRPr lang="en-US" dirty="0"/>
          </a:p>
        </p:txBody>
      </p:sp>
      <p:sp>
        <p:nvSpPr>
          <p:cNvPr id="8" name="Title 7">
            <a:extLst>
              <a:ext uri="{FF2B5EF4-FFF2-40B4-BE49-F238E27FC236}">
                <a16:creationId xmlns:a16="http://schemas.microsoft.com/office/drawing/2014/main" id="{AD05A002-B2AC-F974-00D2-DE25DDE5FB0C}"/>
              </a:ext>
            </a:extLst>
          </p:cNvPr>
          <p:cNvSpPr>
            <a:spLocks noGrp="1"/>
          </p:cNvSpPr>
          <p:nvPr>
            <p:ph type="title"/>
          </p:nvPr>
        </p:nvSpPr>
        <p:spPr/>
        <p:txBody>
          <a:bodyPr>
            <a:normAutofit/>
          </a:bodyPr>
          <a:lstStyle/>
          <a:p>
            <a:r>
              <a:rPr lang="en-US" sz="3600" dirty="0">
                <a:latin typeface="Aptos" panose="020B0004020202020204" pitchFamily="34" charset="0"/>
              </a:rPr>
              <a:t>Organizational Structure</a:t>
            </a:r>
          </a:p>
        </p:txBody>
      </p:sp>
      <p:sp>
        <p:nvSpPr>
          <p:cNvPr id="11" name="TextBox 10">
            <a:extLst>
              <a:ext uri="{FF2B5EF4-FFF2-40B4-BE49-F238E27FC236}">
                <a16:creationId xmlns:a16="http://schemas.microsoft.com/office/drawing/2014/main" id="{316200E4-273B-8C02-1B48-F189654229DA}"/>
              </a:ext>
            </a:extLst>
          </p:cNvPr>
          <p:cNvSpPr txBox="1"/>
          <p:nvPr/>
        </p:nvSpPr>
        <p:spPr>
          <a:xfrm>
            <a:off x="349250" y="1833682"/>
            <a:ext cx="8366733" cy="3908186"/>
          </a:xfrm>
          <a:prstGeom prst="rect">
            <a:avLst/>
          </a:prstGeom>
          <a:noFill/>
        </p:spPr>
        <p:txBody>
          <a:bodyPr wrap="square" rtlCol="0">
            <a:spAutoFit/>
          </a:bodyPr>
          <a:lstStyle/>
          <a:p>
            <a:pPr marL="457200" marR="0" indent="-457200" algn="just">
              <a:lnSpc>
                <a:spcPct val="150000"/>
              </a:lnSpc>
              <a:spcBef>
                <a:spcPts val="0"/>
              </a:spcBef>
              <a:spcAft>
                <a:spcPts val="0"/>
              </a:spcAft>
              <a:buFont typeface="Wingdings" panose="05000000000000000000" pitchFamily="2" charset="2"/>
              <a:buChar char="Ø"/>
            </a:pPr>
            <a:r>
              <a:rPr lang="en-US" sz="2800" dirty="0">
                <a:effectLst/>
                <a:latin typeface="Aptos" panose="020B0004020202020204" pitchFamily="34" charset="0"/>
                <a:ea typeface="Arial" panose="020B0604020202020204" pitchFamily="34" charset="0"/>
              </a:rPr>
              <a:t>501(c)(5) organization under the IRS tax code</a:t>
            </a:r>
          </a:p>
          <a:p>
            <a:pPr marL="457200" marR="0" indent="-457200" algn="just">
              <a:lnSpc>
                <a:spcPct val="150000"/>
              </a:lnSpc>
              <a:spcBef>
                <a:spcPts val="0"/>
              </a:spcBef>
              <a:spcAft>
                <a:spcPts val="0"/>
              </a:spcAft>
              <a:buFont typeface="Wingdings" panose="05000000000000000000" pitchFamily="2" charset="2"/>
              <a:buChar char="Ø"/>
            </a:pPr>
            <a:r>
              <a:rPr lang="en-US" sz="2800" dirty="0">
                <a:effectLst/>
                <a:latin typeface="Aptos" panose="020B0004020202020204" pitchFamily="34" charset="0"/>
                <a:ea typeface="Arial" panose="020B0604020202020204" pitchFamily="34" charset="0"/>
              </a:rPr>
              <a:t>Federal income tax exemption for labor, agricultural, or horticultural organizations</a:t>
            </a:r>
          </a:p>
          <a:p>
            <a:pPr marL="457200" marR="0" indent="-457200" algn="just">
              <a:lnSpc>
                <a:spcPct val="150000"/>
              </a:lnSpc>
              <a:spcBef>
                <a:spcPts val="0"/>
              </a:spcBef>
              <a:spcAft>
                <a:spcPts val="0"/>
              </a:spcAft>
              <a:buFont typeface="Wingdings" panose="05000000000000000000" pitchFamily="2" charset="2"/>
              <a:buChar char="Ø"/>
            </a:pPr>
            <a:r>
              <a:rPr lang="en-US" sz="2800" b="1" dirty="0">
                <a:solidFill>
                  <a:srgbClr val="FF0000"/>
                </a:solidFill>
                <a:effectLst/>
                <a:latin typeface="Aptos" panose="020B0004020202020204" pitchFamily="34" charset="0"/>
                <a:ea typeface="Arial" panose="020B0604020202020204" pitchFamily="34" charset="0"/>
              </a:rPr>
              <a:t>NARFE = None of the above</a:t>
            </a:r>
          </a:p>
          <a:p>
            <a:pPr marL="457200" marR="0" indent="-457200" algn="just">
              <a:lnSpc>
                <a:spcPct val="150000"/>
              </a:lnSpc>
              <a:spcBef>
                <a:spcPts val="0"/>
              </a:spcBef>
              <a:spcAft>
                <a:spcPts val="0"/>
              </a:spcAft>
              <a:buFont typeface="Wingdings" panose="05000000000000000000" pitchFamily="2" charset="2"/>
              <a:buChar char="Ø"/>
            </a:pPr>
            <a:r>
              <a:rPr lang="en-US" sz="2800" dirty="0">
                <a:effectLst/>
                <a:latin typeface="Aptos" panose="020B0004020202020204" pitchFamily="34" charset="0"/>
                <a:ea typeface="Arial" panose="020B0604020202020204" pitchFamily="34" charset="0"/>
              </a:rPr>
              <a:t>Time to re-examine our structure</a:t>
            </a:r>
          </a:p>
          <a:p>
            <a:pPr marL="457200" indent="-457200">
              <a:lnSpc>
                <a:spcPct val="150000"/>
              </a:lnSpc>
              <a:buFont typeface="Wingdings" panose="05000000000000000000" pitchFamily="2" charset="2"/>
              <a:buChar char="Ø"/>
            </a:pPr>
            <a:r>
              <a:rPr lang="en-US" sz="2800" kern="0" dirty="0">
                <a:effectLst/>
                <a:latin typeface="Aptos" panose="020B0004020202020204" pitchFamily="34" charset="0"/>
                <a:ea typeface="Arial" panose="020B0604020202020204" pitchFamily="34" charset="0"/>
                <a:cs typeface="Arial" panose="020B0604020202020204" pitchFamily="34" charset="0"/>
              </a:rPr>
              <a:t>Starting with the IRS classification. </a:t>
            </a:r>
            <a:endParaRPr lang="en-US" sz="2800" dirty="0">
              <a:latin typeface="Aptos" panose="020B0004020202020204" pitchFamily="34" charset="0"/>
            </a:endParaRPr>
          </a:p>
        </p:txBody>
      </p:sp>
    </p:spTree>
    <p:extLst>
      <p:ext uri="{BB962C8B-B14F-4D97-AF65-F5344CB8AC3E}">
        <p14:creationId xmlns:p14="http://schemas.microsoft.com/office/powerpoint/2010/main" val="100038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2221A3B-3924-B04A-A496-7CB8DC41F6D4}" type="slidenum">
              <a:rPr lang="en-US" smtClean="0"/>
              <a:pPr/>
              <a:t>7</a:t>
            </a:fld>
            <a:endParaRPr lang="en-US" dirty="0"/>
          </a:p>
        </p:txBody>
      </p:sp>
      <p:sp>
        <p:nvSpPr>
          <p:cNvPr id="6" name="Footer Placeholder 5"/>
          <p:cNvSpPr>
            <a:spLocks noGrp="1"/>
          </p:cNvSpPr>
          <p:nvPr>
            <p:ph type="ftr" sz="quarter" idx="3"/>
          </p:nvPr>
        </p:nvSpPr>
        <p:spPr/>
        <p:txBody>
          <a:bodyPr/>
          <a:lstStyle/>
          <a:p>
            <a:r>
              <a:rPr lang="en-US"/>
              <a:t>FEDERAL BENEFITS EXPERTS</a:t>
            </a:r>
            <a:endParaRPr lang="en-US" dirty="0"/>
          </a:p>
        </p:txBody>
      </p:sp>
      <p:sp>
        <p:nvSpPr>
          <p:cNvPr id="8" name="Title 7">
            <a:extLst>
              <a:ext uri="{FF2B5EF4-FFF2-40B4-BE49-F238E27FC236}">
                <a16:creationId xmlns:a16="http://schemas.microsoft.com/office/drawing/2014/main" id="{AD05A002-B2AC-F974-00D2-DE25DDE5FB0C}"/>
              </a:ext>
            </a:extLst>
          </p:cNvPr>
          <p:cNvSpPr>
            <a:spLocks noGrp="1"/>
          </p:cNvSpPr>
          <p:nvPr>
            <p:ph type="title"/>
          </p:nvPr>
        </p:nvSpPr>
        <p:spPr/>
        <p:txBody>
          <a:bodyPr>
            <a:normAutofit/>
          </a:bodyPr>
          <a:lstStyle/>
          <a:p>
            <a:r>
              <a:rPr lang="en-US" sz="3600" dirty="0">
                <a:latin typeface="Aptos" panose="020B0004020202020204" pitchFamily="34" charset="0"/>
              </a:rPr>
              <a:t>Organizational Structure</a:t>
            </a:r>
          </a:p>
        </p:txBody>
      </p:sp>
      <p:sp>
        <p:nvSpPr>
          <p:cNvPr id="11" name="TextBox 10">
            <a:extLst>
              <a:ext uri="{FF2B5EF4-FFF2-40B4-BE49-F238E27FC236}">
                <a16:creationId xmlns:a16="http://schemas.microsoft.com/office/drawing/2014/main" id="{316200E4-273B-8C02-1B48-F189654229DA}"/>
              </a:ext>
            </a:extLst>
          </p:cNvPr>
          <p:cNvSpPr txBox="1"/>
          <p:nvPr/>
        </p:nvSpPr>
        <p:spPr>
          <a:xfrm>
            <a:off x="214010" y="1650686"/>
            <a:ext cx="7937769" cy="954107"/>
          </a:xfrm>
          <a:prstGeom prst="rect">
            <a:avLst/>
          </a:prstGeom>
          <a:noFill/>
        </p:spPr>
        <p:txBody>
          <a:bodyPr wrap="square" rtlCol="0">
            <a:spAutoFit/>
          </a:bodyPr>
          <a:lstStyle/>
          <a:p>
            <a:pPr marL="0" marR="0" algn="just">
              <a:spcBef>
                <a:spcPts val="0"/>
              </a:spcBef>
              <a:spcAft>
                <a:spcPts val="0"/>
              </a:spcAft>
            </a:pPr>
            <a:r>
              <a:rPr lang="en-US" sz="2800" dirty="0">
                <a:latin typeface="Aptos" panose="020B0004020202020204" pitchFamily="34" charset="0"/>
              </a:rPr>
              <a:t>Classifications which are more in line with NARFE’s function and mission are:</a:t>
            </a:r>
          </a:p>
        </p:txBody>
      </p:sp>
      <p:sp>
        <p:nvSpPr>
          <p:cNvPr id="2" name="TextBox 1">
            <a:extLst>
              <a:ext uri="{FF2B5EF4-FFF2-40B4-BE49-F238E27FC236}">
                <a16:creationId xmlns:a16="http://schemas.microsoft.com/office/drawing/2014/main" id="{2CA81963-3174-39F6-3F5E-584EAA40F9B6}"/>
              </a:ext>
            </a:extLst>
          </p:cNvPr>
          <p:cNvSpPr txBox="1"/>
          <p:nvPr/>
        </p:nvSpPr>
        <p:spPr>
          <a:xfrm>
            <a:off x="214010" y="2773184"/>
            <a:ext cx="8395915" cy="800219"/>
          </a:xfrm>
          <a:prstGeom prst="rect">
            <a:avLst/>
          </a:prstGeom>
          <a:noFill/>
        </p:spPr>
        <p:txBody>
          <a:bodyPr wrap="square" rtlCol="0">
            <a:spAutoFit/>
          </a:bodyPr>
          <a:lstStyle/>
          <a:p>
            <a:pPr marL="285750" marR="0" indent="-285750" algn="just">
              <a:spcBef>
                <a:spcPts val="0"/>
              </a:spcBef>
              <a:spcAft>
                <a:spcPts val="0"/>
              </a:spcAft>
              <a:buFont typeface="Wingdings" panose="05000000000000000000" pitchFamily="2" charset="2"/>
              <a:buChar char="Ø"/>
            </a:pPr>
            <a:r>
              <a:rPr lang="en-US" sz="2800" dirty="0">
                <a:latin typeface="Aptos" panose="020B0004020202020204" pitchFamily="34" charset="0"/>
              </a:rPr>
              <a:t>501(c)(4) offers several benefits and capabilities</a:t>
            </a:r>
          </a:p>
          <a:p>
            <a:endParaRPr lang="en-US" dirty="0"/>
          </a:p>
        </p:txBody>
      </p:sp>
      <p:sp>
        <p:nvSpPr>
          <p:cNvPr id="3" name="TextBox 2">
            <a:extLst>
              <a:ext uri="{FF2B5EF4-FFF2-40B4-BE49-F238E27FC236}">
                <a16:creationId xmlns:a16="http://schemas.microsoft.com/office/drawing/2014/main" id="{CA19F078-80C7-1F42-FC16-1CA71D79D585}"/>
              </a:ext>
            </a:extLst>
          </p:cNvPr>
          <p:cNvSpPr txBox="1"/>
          <p:nvPr/>
        </p:nvSpPr>
        <p:spPr>
          <a:xfrm>
            <a:off x="534075" y="3418471"/>
            <a:ext cx="7986408" cy="2523768"/>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ü"/>
            </a:pPr>
            <a:r>
              <a:rPr lang="en-US" sz="2800" dirty="0">
                <a:latin typeface="Aptos" panose="020B0004020202020204" pitchFamily="34" charset="0"/>
              </a:rPr>
              <a:t>Attractive option for non-profits</a:t>
            </a:r>
          </a:p>
          <a:p>
            <a:pPr marL="457200" marR="0" indent="-457200" algn="just">
              <a:spcBef>
                <a:spcPts val="0"/>
              </a:spcBef>
              <a:spcAft>
                <a:spcPts val="0"/>
              </a:spcAft>
              <a:buFont typeface="Wingdings" panose="05000000000000000000" pitchFamily="2" charset="2"/>
              <a:buChar char="ü"/>
            </a:pPr>
            <a:r>
              <a:rPr lang="en-US" sz="2800" dirty="0">
                <a:latin typeface="Aptos" panose="020B0004020202020204" pitchFamily="34" charset="0"/>
              </a:rPr>
              <a:t>Key benefits associated with 501(c)(4) status</a:t>
            </a:r>
          </a:p>
          <a:p>
            <a:pPr marL="457200" marR="0" indent="-457200" algn="just">
              <a:spcBef>
                <a:spcPts val="0"/>
              </a:spcBef>
              <a:spcAft>
                <a:spcPts val="0"/>
              </a:spcAft>
              <a:buFont typeface="Wingdings" panose="05000000000000000000" pitchFamily="2" charset="2"/>
              <a:buChar char="ü"/>
            </a:pPr>
            <a:r>
              <a:rPr lang="en-US" sz="2800" dirty="0">
                <a:latin typeface="Aptos" panose="020B0004020202020204" pitchFamily="34" charset="0"/>
              </a:rPr>
              <a:t>Focus on social welfare advocacy, political engagement, flexibility in funding, and benefits for donors</a:t>
            </a:r>
          </a:p>
          <a:p>
            <a:endParaRPr lang="en-US" dirty="0"/>
          </a:p>
        </p:txBody>
      </p:sp>
    </p:spTree>
    <p:extLst>
      <p:ext uri="{BB962C8B-B14F-4D97-AF65-F5344CB8AC3E}">
        <p14:creationId xmlns:p14="http://schemas.microsoft.com/office/powerpoint/2010/main" val="920389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2221A3B-3924-B04A-A496-7CB8DC41F6D4}" type="slidenum">
              <a:rPr lang="en-US" smtClean="0"/>
              <a:pPr/>
              <a:t>8</a:t>
            </a:fld>
            <a:endParaRPr lang="en-US" dirty="0"/>
          </a:p>
        </p:txBody>
      </p:sp>
      <p:sp>
        <p:nvSpPr>
          <p:cNvPr id="6" name="Footer Placeholder 5"/>
          <p:cNvSpPr>
            <a:spLocks noGrp="1"/>
          </p:cNvSpPr>
          <p:nvPr>
            <p:ph type="ftr" sz="quarter" idx="3"/>
          </p:nvPr>
        </p:nvSpPr>
        <p:spPr/>
        <p:txBody>
          <a:bodyPr/>
          <a:lstStyle/>
          <a:p>
            <a:r>
              <a:rPr lang="en-US"/>
              <a:t>FEDERAL BENEFITS EXPERTS</a:t>
            </a:r>
            <a:endParaRPr lang="en-US" dirty="0"/>
          </a:p>
        </p:txBody>
      </p:sp>
      <p:sp>
        <p:nvSpPr>
          <p:cNvPr id="8" name="Title 7">
            <a:extLst>
              <a:ext uri="{FF2B5EF4-FFF2-40B4-BE49-F238E27FC236}">
                <a16:creationId xmlns:a16="http://schemas.microsoft.com/office/drawing/2014/main" id="{AD05A002-B2AC-F974-00D2-DE25DDE5FB0C}"/>
              </a:ext>
            </a:extLst>
          </p:cNvPr>
          <p:cNvSpPr>
            <a:spLocks noGrp="1"/>
          </p:cNvSpPr>
          <p:nvPr>
            <p:ph type="title"/>
          </p:nvPr>
        </p:nvSpPr>
        <p:spPr/>
        <p:txBody>
          <a:bodyPr>
            <a:normAutofit/>
          </a:bodyPr>
          <a:lstStyle/>
          <a:p>
            <a:r>
              <a:rPr lang="en-US" sz="3600" dirty="0">
                <a:latin typeface="Aptos" panose="020B0004020202020204" pitchFamily="34" charset="0"/>
              </a:rPr>
              <a:t>Organizational Structure</a:t>
            </a:r>
          </a:p>
        </p:txBody>
      </p:sp>
      <p:sp>
        <p:nvSpPr>
          <p:cNvPr id="11" name="TextBox 10">
            <a:extLst>
              <a:ext uri="{FF2B5EF4-FFF2-40B4-BE49-F238E27FC236}">
                <a16:creationId xmlns:a16="http://schemas.microsoft.com/office/drawing/2014/main" id="{316200E4-273B-8C02-1B48-F189654229DA}"/>
              </a:ext>
            </a:extLst>
          </p:cNvPr>
          <p:cNvSpPr txBox="1"/>
          <p:nvPr/>
        </p:nvSpPr>
        <p:spPr>
          <a:xfrm>
            <a:off x="214010" y="1615509"/>
            <a:ext cx="7937769" cy="523220"/>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Ø"/>
            </a:pPr>
            <a:r>
              <a:rPr lang="en-US" sz="2800" dirty="0">
                <a:effectLst/>
                <a:latin typeface="Verdana" panose="020B0604030504040204" pitchFamily="34" charset="0"/>
                <a:ea typeface="Aptos" panose="020B0004020202020204" pitchFamily="34" charset="0"/>
                <a:cs typeface="Times New Roman" panose="02020603050405020304" pitchFamily="18" charset="0"/>
              </a:rPr>
              <a:t>501(c)(6) organizations</a:t>
            </a:r>
          </a:p>
        </p:txBody>
      </p:sp>
      <p:sp>
        <p:nvSpPr>
          <p:cNvPr id="3" name="TextBox 2">
            <a:extLst>
              <a:ext uri="{FF2B5EF4-FFF2-40B4-BE49-F238E27FC236}">
                <a16:creationId xmlns:a16="http://schemas.microsoft.com/office/drawing/2014/main" id="{CA19F078-80C7-1F42-FC16-1CA71D79D585}"/>
              </a:ext>
            </a:extLst>
          </p:cNvPr>
          <p:cNvSpPr txBox="1"/>
          <p:nvPr/>
        </p:nvSpPr>
        <p:spPr>
          <a:xfrm>
            <a:off x="505837" y="2260194"/>
            <a:ext cx="7986408" cy="1968103"/>
          </a:xfrm>
          <a:prstGeom prst="rect">
            <a:avLst/>
          </a:prstGeom>
          <a:noFill/>
        </p:spPr>
        <p:txBody>
          <a:bodyPr wrap="square" rtlCol="0">
            <a:spAutoFit/>
          </a:bodyPr>
          <a:lstStyle/>
          <a:p>
            <a:pPr marL="457200" marR="0" indent="-457200" algn="just">
              <a:lnSpc>
                <a:spcPct val="150000"/>
              </a:lnSpc>
              <a:spcBef>
                <a:spcPts val="0"/>
              </a:spcBef>
              <a:spcAft>
                <a:spcPts val="0"/>
              </a:spcAft>
              <a:buFont typeface="Wingdings" panose="05000000000000000000" pitchFamily="2" charset="2"/>
              <a:buChar char="ü"/>
            </a:pPr>
            <a:r>
              <a:rPr lang="en-US" sz="2800" dirty="0">
                <a:latin typeface="Aptos" panose="020B0004020202020204" pitchFamily="34" charset="0"/>
              </a:rPr>
              <a:t>Second option for non-profits</a:t>
            </a:r>
          </a:p>
          <a:p>
            <a:pPr marL="457200" marR="0" lvl="0" indent="-457200" algn="just">
              <a:lnSpc>
                <a:spcPct val="150000"/>
              </a:lnSpc>
              <a:spcBef>
                <a:spcPts val="0"/>
              </a:spcBef>
              <a:spcAft>
                <a:spcPts val="0"/>
              </a:spcAft>
              <a:buFont typeface="Wingdings" panose="05000000000000000000" pitchFamily="2" charset="2"/>
              <a:buChar char="ü"/>
            </a:pPr>
            <a:r>
              <a:rPr lang="en-US" sz="2800" dirty="0">
                <a:latin typeface="Aptos" panose="020B0004020202020204" pitchFamily="34" charset="0"/>
                <a:ea typeface="Aptos" panose="020B0004020202020204" pitchFamily="34" charset="0"/>
                <a:cs typeface="Times New Roman" panose="02020603050405020304" pitchFamily="18" charset="0"/>
              </a:rPr>
              <a:t>N</a:t>
            </a:r>
            <a:r>
              <a:rPr lang="en-US" sz="2800" dirty="0">
                <a:effectLst/>
                <a:latin typeface="Aptos" panose="020B0004020202020204" pitchFamily="34" charset="0"/>
                <a:ea typeface="Aptos" panose="020B0004020202020204" pitchFamily="34" charset="0"/>
                <a:cs typeface="Times New Roman" panose="02020603050405020304" pitchFamily="18" charset="0"/>
              </a:rPr>
              <a:t>on-profit membership organizations</a:t>
            </a:r>
          </a:p>
          <a:p>
            <a:pPr marL="457200" marR="0" lvl="0" indent="-457200" algn="just">
              <a:lnSpc>
                <a:spcPct val="150000"/>
              </a:lnSpc>
              <a:spcBef>
                <a:spcPts val="0"/>
              </a:spcBef>
              <a:spcAft>
                <a:spcPts val="0"/>
              </a:spcAft>
              <a:buFont typeface="Wingdings" panose="05000000000000000000" pitchFamily="2" charset="2"/>
              <a:buChar char="ü"/>
            </a:pPr>
            <a:r>
              <a:rPr lang="en-US" sz="2800" dirty="0">
                <a:effectLst/>
                <a:latin typeface="Aptos" panose="020B0004020202020204" pitchFamily="34" charset="0"/>
                <a:ea typeface="Aptos" panose="020B0004020202020204" pitchFamily="34" charset="0"/>
                <a:cs typeface="Times New Roman" panose="02020603050405020304" pitchFamily="18" charset="0"/>
              </a:rPr>
              <a:t>Non-charitable organizations</a:t>
            </a:r>
            <a:endParaRPr lang="en-US" dirty="0"/>
          </a:p>
        </p:txBody>
      </p:sp>
    </p:spTree>
    <p:extLst>
      <p:ext uri="{BB962C8B-B14F-4D97-AF65-F5344CB8AC3E}">
        <p14:creationId xmlns:p14="http://schemas.microsoft.com/office/powerpoint/2010/main" val="300798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	</a:t>
            </a:r>
          </a:p>
        </p:txBody>
      </p:sp>
      <p:sp>
        <p:nvSpPr>
          <p:cNvPr id="5" name="Slide Number Placeholder 4"/>
          <p:cNvSpPr>
            <a:spLocks noGrp="1"/>
          </p:cNvSpPr>
          <p:nvPr>
            <p:ph type="sldNum" sz="quarter" idx="12"/>
          </p:nvPr>
        </p:nvSpPr>
        <p:spPr/>
        <p:txBody>
          <a:bodyPr/>
          <a:lstStyle/>
          <a:p>
            <a:fld id="{32221A3B-3924-B04A-A496-7CB8DC41F6D4}" type="slidenum">
              <a:rPr lang="en-US" smtClean="0"/>
              <a:pPr/>
              <a:t>9</a:t>
            </a:fld>
            <a:endParaRPr lang="en-US" dirty="0"/>
          </a:p>
        </p:txBody>
      </p:sp>
      <p:sp>
        <p:nvSpPr>
          <p:cNvPr id="6" name="Footer Placeholder 5"/>
          <p:cNvSpPr>
            <a:spLocks noGrp="1"/>
          </p:cNvSpPr>
          <p:nvPr>
            <p:ph type="ftr" sz="quarter" idx="3"/>
          </p:nvPr>
        </p:nvSpPr>
        <p:spPr/>
        <p:txBody>
          <a:bodyPr/>
          <a:lstStyle/>
          <a:p>
            <a:r>
              <a:rPr lang="en-US" dirty="0"/>
              <a:t>FEDERAL BENEFITS EXPERTS</a:t>
            </a:r>
          </a:p>
        </p:txBody>
      </p:sp>
      <p:sp>
        <p:nvSpPr>
          <p:cNvPr id="10" name="Title 9">
            <a:extLst>
              <a:ext uri="{FF2B5EF4-FFF2-40B4-BE49-F238E27FC236}">
                <a16:creationId xmlns:a16="http://schemas.microsoft.com/office/drawing/2014/main" id="{6D1B7E6B-F7FE-363A-04E3-BC3F3CFA2682}"/>
              </a:ext>
            </a:extLst>
          </p:cNvPr>
          <p:cNvSpPr>
            <a:spLocks noGrp="1"/>
          </p:cNvSpPr>
          <p:nvPr>
            <p:ph type="title"/>
          </p:nvPr>
        </p:nvSpPr>
        <p:spPr/>
        <p:txBody>
          <a:bodyPr>
            <a:normAutofit/>
          </a:bodyPr>
          <a:lstStyle/>
          <a:p>
            <a:r>
              <a:rPr lang="en-US" sz="3600" dirty="0">
                <a:latin typeface="Aptos" panose="020B0004020202020204" pitchFamily="34" charset="0"/>
              </a:rPr>
              <a:t>NARFE Headquarters Building</a:t>
            </a:r>
            <a:endParaRPr lang="en-US" sz="3600" dirty="0"/>
          </a:p>
        </p:txBody>
      </p:sp>
      <p:sp>
        <p:nvSpPr>
          <p:cNvPr id="12" name="TextBox 11">
            <a:extLst>
              <a:ext uri="{FF2B5EF4-FFF2-40B4-BE49-F238E27FC236}">
                <a16:creationId xmlns:a16="http://schemas.microsoft.com/office/drawing/2014/main" id="{8F46E6CF-1876-22A5-6A9A-5363C6490C39}"/>
              </a:ext>
            </a:extLst>
          </p:cNvPr>
          <p:cNvSpPr txBox="1"/>
          <p:nvPr/>
        </p:nvSpPr>
        <p:spPr>
          <a:xfrm>
            <a:off x="403225" y="1474907"/>
            <a:ext cx="8337550" cy="3908186"/>
          </a:xfrm>
          <a:prstGeom prst="rect">
            <a:avLst/>
          </a:prstGeom>
          <a:noFill/>
        </p:spPr>
        <p:txBody>
          <a:bodyPr wrap="square" rtlCol="0">
            <a:spAutoFit/>
          </a:bodyPr>
          <a:lstStyle/>
          <a:p>
            <a:pPr marL="457200" marR="0" indent="-457200" algn="just">
              <a:lnSpc>
                <a:spcPct val="150000"/>
              </a:lnSpc>
              <a:spcBef>
                <a:spcPts val="0"/>
              </a:spcBef>
              <a:spcAft>
                <a:spcPts val="0"/>
              </a:spcAft>
              <a:buFont typeface="Wingdings" panose="05000000000000000000" pitchFamily="2" charset="2"/>
              <a:buChar char="Ø"/>
            </a:pPr>
            <a:r>
              <a:rPr lang="en-US" sz="2800" dirty="0">
                <a:latin typeface="Aptos" panose="020B0004020202020204" pitchFamily="34" charset="0"/>
              </a:rPr>
              <a:t>Building at 606 N. Washington Street</a:t>
            </a:r>
          </a:p>
          <a:p>
            <a:pPr marL="457200" marR="0" indent="-457200" algn="just">
              <a:lnSpc>
                <a:spcPct val="150000"/>
              </a:lnSpc>
              <a:spcBef>
                <a:spcPts val="0"/>
              </a:spcBef>
              <a:spcAft>
                <a:spcPts val="0"/>
              </a:spcAft>
              <a:buFont typeface="Wingdings" panose="05000000000000000000" pitchFamily="2" charset="2"/>
              <a:buChar char="Ø"/>
            </a:pPr>
            <a:r>
              <a:rPr lang="en-US" sz="2800" dirty="0">
                <a:latin typeface="Aptos" panose="020B0004020202020204" pitchFamily="34" charset="0"/>
              </a:rPr>
              <a:t>Owned by NARFE</a:t>
            </a:r>
          </a:p>
          <a:p>
            <a:pPr marL="457200" marR="0" indent="-457200" algn="just">
              <a:lnSpc>
                <a:spcPct val="150000"/>
              </a:lnSpc>
              <a:spcBef>
                <a:spcPts val="0"/>
              </a:spcBef>
              <a:spcAft>
                <a:spcPts val="0"/>
              </a:spcAft>
              <a:buFont typeface="Wingdings" panose="05000000000000000000" pitchFamily="2" charset="2"/>
              <a:buChar char="Ø"/>
            </a:pPr>
            <a:r>
              <a:rPr lang="en-US" sz="2800" dirty="0">
                <a:latin typeface="Aptos" panose="020B0004020202020204" pitchFamily="34" charset="0"/>
              </a:rPr>
              <a:t>Significantly larger than needed by staff</a:t>
            </a:r>
          </a:p>
          <a:p>
            <a:pPr marL="457200" marR="0" indent="-457200" algn="just">
              <a:lnSpc>
                <a:spcPct val="150000"/>
              </a:lnSpc>
              <a:spcBef>
                <a:spcPts val="0"/>
              </a:spcBef>
              <a:spcAft>
                <a:spcPts val="0"/>
              </a:spcAft>
              <a:buFont typeface="Wingdings" panose="05000000000000000000" pitchFamily="2" charset="2"/>
              <a:buChar char="Ø"/>
            </a:pPr>
            <a:r>
              <a:rPr lang="en-US" sz="2800" dirty="0">
                <a:latin typeface="Aptos" panose="020B0004020202020204" pitchFamily="34" charset="0"/>
              </a:rPr>
              <a:t>Available for sale = $7.2 million</a:t>
            </a:r>
          </a:p>
          <a:p>
            <a:pPr marL="457200" marR="0" indent="-457200" algn="just">
              <a:lnSpc>
                <a:spcPct val="150000"/>
              </a:lnSpc>
              <a:spcBef>
                <a:spcPts val="0"/>
              </a:spcBef>
              <a:spcAft>
                <a:spcPts val="0"/>
              </a:spcAft>
              <a:buFont typeface="Wingdings" panose="05000000000000000000" pitchFamily="2" charset="2"/>
              <a:buChar char="Ø"/>
            </a:pPr>
            <a:r>
              <a:rPr lang="en-US" sz="2800" dirty="0">
                <a:latin typeface="Aptos" panose="020B0004020202020204" pitchFamily="34" charset="0"/>
              </a:rPr>
              <a:t>Best course of action for operations TBD after sale</a:t>
            </a:r>
          </a:p>
          <a:p>
            <a:pPr marL="457200" marR="0" indent="-457200" algn="just">
              <a:lnSpc>
                <a:spcPct val="150000"/>
              </a:lnSpc>
              <a:spcBef>
                <a:spcPts val="0"/>
              </a:spcBef>
              <a:spcAft>
                <a:spcPts val="0"/>
              </a:spcAft>
              <a:buFont typeface="Wingdings" panose="05000000000000000000" pitchFamily="2" charset="2"/>
              <a:buChar char="Ø"/>
            </a:pPr>
            <a:r>
              <a:rPr lang="en-US" sz="2800" dirty="0">
                <a:latin typeface="Aptos" panose="020B0004020202020204" pitchFamily="34" charset="0"/>
              </a:rPr>
              <a:t>Buy or lease a more suitable size property</a:t>
            </a:r>
          </a:p>
        </p:txBody>
      </p:sp>
    </p:spTree>
    <p:extLst>
      <p:ext uri="{BB962C8B-B14F-4D97-AF65-F5344CB8AC3E}">
        <p14:creationId xmlns:p14="http://schemas.microsoft.com/office/powerpoint/2010/main" val="2187675915"/>
      </p:ext>
    </p:extLst>
  </p:cSld>
  <p:clrMapOvr>
    <a:masterClrMapping/>
  </p:clrMapOvr>
</p:sld>
</file>

<file path=ppt/theme/theme1.xml><?xml version="1.0" encoding="utf-8"?>
<a:theme xmlns:a="http://schemas.openxmlformats.org/drawingml/2006/main" name="NARFE HQ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D20240F61B454DB0B6C7CFDC47155F" ma:contentTypeVersion="18" ma:contentTypeDescription="Create a new document." ma:contentTypeScope="" ma:versionID="47282c15bfa8b8ad22f00342951cd5fc">
  <xsd:schema xmlns:xsd="http://www.w3.org/2001/XMLSchema" xmlns:xs="http://www.w3.org/2001/XMLSchema" xmlns:p="http://schemas.microsoft.com/office/2006/metadata/properties" xmlns:ns2="f35ca0c6-7ed2-4624-aa1f-96994569cc4c" xmlns:ns3="69a8eecb-a930-4c2b-9a06-6ef015c82307" targetNamespace="http://schemas.microsoft.com/office/2006/metadata/properties" ma:root="true" ma:fieldsID="29e2d3e638443cddc3035818dd90c52b" ns2:_="" ns3:_="">
    <xsd:import namespace="f35ca0c6-7ed2-4624-aa1f-96994569cc4c"/>
    <xsd:import namespace="69a8eecb-a930-4c2b-9a06-6ef015c823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ca0c6-7ed2-4624-aa1f-96994569cc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8c845f1-ac00-4700-872f-604a1e96cf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a8eecb-a930-4c2b-9a06-6ef015c8230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daad1d8-a023-424b-a7ee-728fd1488318}" ma:internalName="TaxCatchAll" ma:showField="CatchAllData" ma:web="69a8eecb-a930-4c2b-9a06-6ef015c823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35ca0c6-7ed2-4624-aa1f-96994569cc4c">
      <Terms xmlns="http://schemas.microsoft.com/office/infopath/2007/PartnerControls"/>
    </lcf76f155ced4ddcb4097134ff3c332f>
    <TaxCatchAll xmlns="69a8eecb-a930-4c2b-9a06-6ef015c8230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616F6F-6844-4168-9D0C-9AA6BF3BD4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5ca0c6-7ed2-4624-aa1f-96994569cc4c"/>
    <ds:schemaRef ds:uri="69a8eecb-a930-4c2b-9a06-6ef015c823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A0EC99-5984-4E5F-9BCE-CE19028E68B4}">
  <ds:schemaRefs>
    <ds:schemaRef ds:uri="http://purl.org/dc/dcmitype/"/>
    <ds:schemaRef ds:uri="f35ca0c6-7ed2-4624-aa1f-96994569cc4c"/>
    <ds:schemaRef ds:uri="http://purl.org/dc/elements/1.1/"/>
    <ds:schemaRef ds:uri="69a8eecb-a930-4c2b-9a06-6ef015c82307"/>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3116F49-A455-43F9-BA9A-336D376BC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20063</TotalTime>
  <Words>781</Words>
  <Application>Microsoft Macintosh PowerPoint</Application>
  <PresentationFormat>On-screen Show (4:3)</PresentationFormat>
  <Paragraphs>161</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Arial</vt:lpstr>
      <vt:lpstr>Avenir Next Medium</vt:lpstr>
      <vt:lpstr>Calibri</vt:lpstr>
      <vt:lpstr>Verdana</vt:lpstr>
      <vt:lpstr>Wingdings</vt:lpstr>
      <vt:lpstr>NARFE HQ Template 2</vt:lpstr>
      <vt:lpstr>NARFE National Update</vt:lpstr>
      <vt:lpstr>Agenda - NARFE Headquarters</vt:lpstr>
      <vt:lpstr>Financials</vt:lpstr>
      <vt:lpstr>Financials</vt:lpstr>
      <vt:lpstr>Staffing</vt:lpstr>
      <vt:lpstr>Organizational Structure</vt:lpstr>
      <vt:lpstr>Organizational Structure</vt:lpstr>
      <vt:lpstr>Organizational Structure</vt:lpstr>
      <vt:lpstr>NARFE Headquarters Building</vt:lpstr>
      <vt:lpstr>AMS Upgrade</vt:lpstr>
      <vt:lpstr>Policy and Programs Advocacy Federal Benefits</vt:lpstr>
      <vt:lpstr>Policy and Programs</vt:lpstr>
      <vt:lpstr>Communication &amp; Marketing</vt:lpstr>
      <vt:lpstr>Communications and Marketing</vt:lpstr>
      <vt:lpstr>Membership Engagement</vt:lpstr>
      <vt:lpstr>Membership Engagement</vt:lpstr>
      <vt:lpstr>Membership Engagement</vt:lpstr>
      <vt:lpstr>Membership Engagement</vt:lpstr>
      <vt:lpstr>Membership Engagement</vt:lpstr>
      <vt:lpstr>PowerPoint Presentation</vt:lpstr>
      <vt:lpstr>PowerPoint Presentation</vt:lpstr>
      <vt:lpstr>Membership Engagement</vt:lpstr>
      <vt:lpstr>Questions? </vt:lpstr>
      <vt:lpstr>Thank you!  William “Bill” Shackelford wshackelford@narfe.org (571) 483-1255 = Direct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NOVA Caucus Meeting January 29, 2021</dc:title>
  <dc:creator>Dave Bowman</dc:creator>
  <cp:lastModifiedBy>Price, Curtis V. - SDSMT Student</cp:lastModifiedBy>
  <cp:revision>105</cp:revision>
  <cp:lastPrinted>2024-04-16T13:52:48Z</cp:lastPrinted>
  <dcterms:created xsi:type="dcterms:W3CDTF">2021-02-05T18:13:21Z</dcterms:created>
  <dcterms:modified xsi:type="dcterms:W3CDTF">2024-10-29T00:39:54Z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0x010100AED20240F61B454DB0B6C7CFDC47155F</vt:lpwstr>
  </property>
  <property fmtid="{D5CDD505-2E9C-101B-9397-08002B2CF9AE}" pid="3" name="MediaServiceImageTags">
    <vt:lpwstr/>
  </property>
</Properties>
</file>