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2" r:id="rId4"/>
    <p:sldId id="285" r:id="rId5"/>
    <p:sldId id="286" r:id="rId6"/>
    <p:sldId id="287" r:id="rId7"/>
    <p:sldId id="288" r:id="rId8"/>
    <p:sldId id="281" r:id="rId9"/>
    <p:sldId id="290" r:id="rId10"/>
    <p:sldId id="293" r:id="rId11"/>
    <p:sldId id="283" r:id="rId12"/>
    <p:sldId id="280" r:id="rId13"/>
    <p:sldId id="272" r:id="rId14"/>
    <p:sldId id="273" r:id="rId15"/>
    <p:sldId id="295" r:id="rId16"/>
    <p:sldId id="294" r:id="rId17"/>
    <p:sldId id="291" r:id="rId18"/>
    <p:sldId id="292" r:id="rId19"/>
    <p:sldId id="284" r:id="rId20"/>
    <p:sldId id="296"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CBC"/>
    <a:srgbClr val="CBA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9FE1F-C48B-43C1-AFBF-4E493F57413E}" v="1" dt="2024-10-22T17:41:48.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134" d="100"/>
          <a:sy n="134" d="100"/>
        </p:scale>
        <p:origin x="2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er Fire" userId="c97386afcf060cb5" providerId="LiveId" clId="{856FF71B-FF7B-4DB4-BA37-593FA796A028}"/>
    <pc:docChg chg="undo redo custSel addSld delSld modSld sldOrd modMainMaster">
      <pc:chgData name="Silver Fire" userId="c97386afcf060cb5" providerId="LiveId" clId="{856FF71B-FF7B-4DB4-BA37-593FA796A028}" dt="2024-10-22T18:25:24.659" v="2915" actId="14861"/>
      <pc:docMkLst>
        <pc:docMk/>
      </pc:docMkLst>
      <pc:sldChg chg="addSp delSp modSp mod">
        <pc:chgData name="Silver Fire" userId="c97386afcf060cb5" providerId="LiveId" clId="{856FF71B-FF7B-4DB4-BA37-593FA796A028}" dt="2024-10-20T15:34:59.214" v="46" actId="1076"/>
        <pc:sldMkLst>
          <pc:docMk/>
          <pc:sldMk cId="598486545" sldId="256"/>
        </pc:sldMkLst>
        <pc:spChg chg="add mod">
          <ac:chgData name="Silver Fire" userId="c97386afcf060cb5" providerId="LiveId" clId="{856FF71B-FF7B-4DB4-BA37-593FA796A028}" dt="2024-10-20T15:34:56.097" v="45" actId="403"/>
          <ac:spMkLst>
            <pc:docMk/>
            <pc:sldMk cId="598486545" sldId="256"/>
            <ac:spMk id="3" creationId="{CB373F3E-83DD-CF60-AB1A-51D8BC341F69}"/>
          </ac:spMkLst>
        </pc:spChg>
        <pc:spChg chg="del">
          <ac:chgData name="Silver Fire" userId="c97386afcf060cb5" providerId="LiveId" clId="{856FF71B-FF7B-4DB4-BA37-593FA796A028}" dt="2024-10-20T15:24:38.291" v="0" actId="478"/>
          <ac:spMkLst>
            <pc:docMk/>
            <pc:sldMk cId="598486545" sldId="256"/>
            <ac:spMk id="8" creationId="{62225F8F-CA3B-1C2B-A904-79B4C46147A4}"/>
          </ac:spMkLst>
        </pc:spChg>
        <pc:spChg chg="del">
          <ac:chgData name="Silver Fire" userId="c97386afcf060cb5" providerId="LiveId" clId="{856FF71B-FF7B-4DB4-BA37-593FA796A028}" dt="2024-10-20T15:24:48.743" v="3" actId="478"/>
          <ac:spMkLst>
            <pc:docMk/>
            <pc:sldMk cId="598486545" sldId="256"/>
            <ac:spMk id="10" creationId="{61744FFB-2757-B6A2-67D0-8E9917F3768D}"/>
          </ac:spMkLst>
        </pc:spChg>
        <pc:picChg chg="add mod">
          <ac:chgData name="Silver Fire" userId="c97386afcf060cb5" providerId="LiveId" clId="{856FF71B-FF7B-4DB4-BA37-593FA796A028}" dt="2024-10-20T15:34:59.214" v="46" actId="1076"/>
          <ac:picMkLst>
            <pc:docMk/>
            <pc:sldMk cId="598486545" sldId="256"/>
            <ac:picMk id="2" creationId="{48033619-67EC-BBC0-E2AB-4094EC2AF35F}"/>
          </ac:picMkLst>
        </pc:picChg>
        <pc:picChg chg="add del mod">
          <ac:chgData name="Silver Fire" userId="c97386afcf060cb5" providerId="LiveId" clId="{856FF71B-FF7B-4DB4-BA37-593FA796A028}" dt="2024-10-20T15:25:36.053" v="6" actId="1076"/>
          <ac:picMkLst>
            <pc:docMk/>
            <pc:sldMk cId="598486545" sldId="256"/>
            <ac:picMk id="5" creationId="{DFDFFD12-1A4E-77A4-0B0F-B8E1F9871145}"/>
          </ac:picMkLst>
        </pc:picChg>
        <pc:picChg chg="del mod">
          <ac:chgData name="Silver Fire" userId="c97386afcf060cb5" providerId="LiveId" clId="{856FF71B-FF7B-4DB4-BA37-593FA796A028}" dt="2024-10-20T15:28:02.037" v="16" actId="21"/>
          <ac:picMkLst>
            <pc:docMk/>
            <pc:sldMk cId="598486545" sldId="256"/>
            <ac:picMk id="6" creationId="{8165627C-C8DC-064D-69D9-2F2EECD928EB}"/>
          </ac:picMkLst>
        </pc:picChg>
      </pc:sldChg>
      <pc:sldChg chg="del">
        <pc:chgData name="Silver Fire" userId="c97386afcf060cb5" providerId="LiveId" clId="{856FF71B-FF7B-4DB4-BA37-593FA796A028}" dt="2024-10-20T20:58:37.166" v="446" actId="47"/>
        <pc:sldMkLst>
          <pc:docMk/>
          <pc:sldMk cId="3625308421" sldId="276"/>
        </pc:sldMkLst>
      </pc:sldChg>
      <pc:sldChg chg="del">
        <pc:chgData name="Silver Fire" userId="c97386afcf060cb5" providerId="LiveId" clId="{856FF71B-FF7B-4DB4-BA37-593FA796A028}" dt="2024-10-20T20:58:31.595" v="445" actId="47"/>
        <pc:sldMkLst>
          <pc:docMk/>
          <pc:sldMk cId="1687973661" sldId="278"/>
        </pc:sldMkLst>
      </pc:sldChg>
      <pc:sldChg chg="addSp delSp modSp new mod">
        <pc:chgData name="Silver Fire" userId="c97386afcf060cb5" providerId="LiveId" clId="{856FF71B-FF7B-4DB4-BA37-593FA796A028}" dt="2024-10-20T15:37:39.605" v="86" actId="1076"/>
        <pc:sldMkLst>
          <pc:docMk/>
          <pc:sldMk cId="3642389315" sldId="281"/>
        </pc:sldMkLst>
        <pc:spChg chg="del">
          <ac:chgData name="Silver Fire" userId="c97386afcf060cb5" providerId="LiveId" clId="{856FF71B-FF7B-4DB4-BA37-593FA796A028}" dt="2024-10-20T15:26:04.426" v="10" actId="478"/>
          <ac:spMkLst>
            <pc:docMk/>
            <pc:sldMk cId="3642389315" sldId="281"/>
            <ac:spMk id="2" creationId="{8E27521D-7131-2573-3F0A-E2015CC61B18}"/>
          </ac:spMkLst>
        </pc:spChg>
        <pc:spChg chg="del">
          <ac:chgData name="Silver Fire" userId="c97386afcf060cb5" providerId="LiveId" clId="{856FF71B-FF7B-4DB4-BA37-593FA796A028}" dt="2024-10-20T15:26:02.945" v="9" actId="478"/>
          <ac:spMkLst>
            <pc:docMk/>
            <pc:sldMk cId="3642389315" sldId="281"/>
            <ac:spMk id="3" creationId="{0F16F716-BC9B-23F5-F198-F4CD5A633C5A}"/>
          </ac:spMkLst>
        </pc:spChg>
        <pc:spChg chg="add mod">
          <ac:chgData name="Silver Fire" userId="c97386afcf060cb5" providerId="LiveId" clId="{856FF71B-FF7B-4DB4-BA37-593FA796A028}" dt="2024-10-20T15:37:39.605" v="86" actId="1076"/>
          <ac:spMkLst>
            <pc:docMk/>
            <pc:sldMk cId="3642389315" sldId="281"/>
            <ac:spMk id="4" creationId="{6338C68C-800E-0137-FEFD-E31DE6395027}"/>
          </ac:spMkLst>
        </pc:spChg>
        <pc:picChg chg="add mod">
          <ac:chgData name="Silver Fire" userId="c97386afcf060cb5" providerId="LiveId" clId="{856FF71B-FF7B-4DB4-BA37-593FA796A028}" dt="2024-10-20T15:28:53.326" v="25" actId="14100"/>
          <ac:picMkLst>
            <pc:docMk/>
            <pc:sldMk cId="3642389315" sldId="281"/>
            <ac:picMk id="6" creationId="{8165627C-C8DC-064D-69D9-2F2EECD928EB}"/>
          </ac:picMkLst>
        </pc:picChg>
      </pc:sldChg>
      <pc:sldChg chg="addSp modSp new ord">
        <pc:chgData name="Silver Fire" userId="c97386afcf060cb5" providerId="LiveId" clId="{856FF71B-FF7B-4DB4-BA37-593FA796A028}" dt="2024-10-20T15:35:44.914" v="48"/>
        <pc:sldMkLst>
          <pc:docMk/>
          <pc:sldMk cId="1754019667" sldId="282"/>
        </pc:sldMkLst>
        <pc:picChg chg="add mod">
          <ac:chgData name="Silver Fire" userId="c97386afcf060cb5" providerId="LiveId" clId="{856FF71B-FF7B-4DB4-BA37-593FA796A028}" dt="2024-10-20T15:32:42.978" v="27"/>
          <ac:picMkLst>
            <pc:docMk/>
            <pc:sldMk cId="1754019667" sldId="282"/>
            <ac:picMk id="2" creationId="{B525530B-8687-FB01-7734-B7197DD8BA14}"/>
          </ac:picMkLst>
        </pc:picChg>
      </pc:sldChg>
      <pc:sldChg chg="addSp delSp modSp new mod">
        <pc:chgData name="Silver Fire" userId="c97386afcf060cb5" providerId="LiveId" clId="{856FF71B-FF7B-4DB4-BA37-593FA796A028}" dt="2024-10-22T03:37:05.208" v="2805" actId="400"/>
        <pc:sldMkLst>
          <pc:docMk/>
          <pc:sldMk cId="3414685376" sldId="283"/>
        </pc:sldMkLst>
        <pc:spChg chg="mod">
          <ac:chgData name="Silver Fire" userId="c97386afcf060cb5" providerId="LiveId" clId="{856FF71B-FF7B-4DB4-BA37-593FA796A028}" dt="2024-10-20T15:41:10.124" v="91" actId="207"/>
          <ac:spMkLst>
            <pc:docMk/>
            <pc:sldMk cId="3414685376" sldId="283"/>
            <ac:spMk id="2" creationId="{1F2642B3-E9CD-F9F4-469A-ABAC1402AFBE}"/>
          </ac:spMkLst>
        </pc:spChg>
        <pc:spChg chg="del">
          <ac:chgData name="Silver Fire" userId="c97386afcf060cb5" providerId="LiveId" clId="{856FF71B-FF7B-4DB4-BA37-593FA796A028}" dt="2024-10-20T15:41:19.589" v="92" actId="478"/>
          <ac:spMkLst>
            <pc:docMk/>
            <pc:sldMk cId="3414685376" sldId="283"/>
            <ac:spMk id="3" creationId="{5B7690C7-EC2B-454E-7949-CD401899B65C}"/>
          </ac:spMkLst>
        </pc:spChg>
        <pc:spChg chg="add mod">
          <ac:chgData name="Silver Fire" userId="c97386afcf060cb5" providerId="LiveId" clId="{856FF71B-FF7B-4DB4-BA37-593FA796A028}" dt="2024-10-20T15:50:40.790" v="170" actId="1076"/>
          <ac:spMkLst>
            <pc:docMk/>
            <pc:sldMk cId="3414685376" sldId="283"/>
            <ac:spMk id="6" creationId="{30B5BE3B-AFB8-A2B4-4AC1-9D24DA67934D}"/>
          </ac:spMkLst>
        </pc:spChg>
        <pc:spChg chg="add mod ord">
          <ac:chgData name="Silver Fire" userId="c97386afcf060cb5" providerId="LiveId" clId="{856FF71B-FF7B-4DB4-BA37-593FA796A028}" dt="2024-10-20T15:50:35.162" v="169" actId="14100"/>
          <ac:spMkLst>
            <pc:docMk/>
            <pc:sldMk cId="3414685376" sldId="283"/>
            <ac:spMk id="7" creationId="{23895CBA-ED14-0245-39BD-9594E6D66C7A}"/>
          </ac:spMkLst>
        </pc:spChg>
        <pc:spChg chg="add mod">
          <ac:chgData name="Silver Fire" userId="c97386afcf060cb5" providerId="LiveId" clId="{856FF71B-FF7B-4DB4-BA37-593FA796A028}" dt="2024-10-20T16:02:04.506" v="266" actId="1076"/>
          <ac:spMkLst>
            <pc:docMk/>
            <pc:sldMk cId="3414685376" sldId="283"/>
            <ac:spMk id="8" creationId="{272A60CD-60CD-A0E0-087A-3DB097C3B13E}"/>
          </ac:spMkLst>
        </pc:spChg>
        <pc:spChg chg="add mod">
          <ac:chgData name="Silver Fire" userId="c97386afcf060cb5" providerId="LiveId" clId="{856FF71B-FF7B-4DB4-BA37-593FA796A028}" dt="2024-10-20T16:02:08.527" v="267" actId="1076"/>
          <ac:spMkLst>
            <pc:docMk/>
            <pc:sldMk cId="3414685376" sldId="283"/>
            <ac:spMk id="11" creationId="{DCC9A81D-548E-7DB2-AF38-E27A0B07680D}"/>
          </ac:spMkLst>
        </pc:spChg>
        <pc:spChg chg="add del">
          <ac:chgData name="Silver Fire" userId="c97386afcf060cb5" providerId="LiveId" clId="{856FF71B-FF7B-4DB4-BA37-593FA796A028}" dt="2024-10-20T15:49:43.757" v="159" actId="478"/>
          <ac:spMkLst>
            <pc:docMk/>
            <pc:sldMk cId="3414685376" sldId="283"/>
            <ac:spMk id="13" creationId="{B9EFC31E-A5F4-BFCD-B320-127E470558C9}"/>
          </ac:spMkLst>
        </pc:spChg>
        <pc:spChg chg="add mod">
          <ac:chgData name="Silver Fire" userId="c97386afcf060cb5" providerId="LiveId" clId="{856FF71B-FF7B-4DB4-BA37-593FA796A028}" dt="2024-10-22T03:36:46.030" v="2803" actId="20577"/>
          <ac:spMkLst>
            <pc:docMk/>
            <pc:sldMk cId="3414685376" sldId="283"/>
            <ac:spMk id="16" creationId="{E18D50E4-6B7F-0FA1-F952-16E1DFAE68B3}"/>
          </ac:spMkLst>
        </pc:spChg>
        <pc:spChg chg="add mod">
          <ac:chgData name="Silver Fire" userId="c97386afcf060cb5" providerId="LiveId" clId="{856FF71B-FF7B-4DB4-BA37-593FA796A028}" dt="2024-10-22T03:37:05.208" v="2805" actId="400"/>
          <ac:spMkLst>
            <pc:docMk/>
            <pc:sldMk cId="3414685376" sldId="283"/>
            <ac:spMk id="17" creationId="{1200380A-DF78-CC34-9079-CC7F3BBFB64D}"/>
          </ac:spMkLst>
        </pc:spChg>
        <pc:spChg chg="add mod">
          <ac:chgData name="Silver Fire" userId="c97386afcf060cb5" providerId="LiveId" clId="{856FF71B-FF7B-4DB4-BA37-593FA796A028}" dt="2024-10-20T20:56:01.780" v="444" actId="113"/>
          <ac:spMkLst>
            <pc:docMk/>
            <pc:sldMk cId="3414685376" sldId="283"/>
            <ac:spMk id="20" creationId="{A517C935-6A5D-EB54-BDA1-19E109FD6771}"/>
          </ac:spMkLst>
        </pc:spChg>
        <pc:picChg chg="add mod">
          <ac:chgData name="Silver Fire" userId="c97386afcf060cb5" providerId="LiveId" clId="{856FF71B-FF7B-4DB4-BA37-593FA796A028}" dt="2024-10-20T15:38:44.362" v="88"/>
          <ac:picMkLst>
            <pc:docMk/>
            <pc:sldMk cId="3414685376" sldId="283"/>
            <ac:picMk id="4" creationId="{4997290A-AF4A-998B-F05D-D3A16F1398FC}"/>
          </ac:picMkLst>
        </pc:picChg>
        <pc:picChg chg="add mod">
          <ac:chgData name="Silver Fire" userId="c97386afcf060cb5" providerId="LiveId" clId="{856FF71B-FF7B-4DB4-BA37-593FA796A028}" dt="2024-10-20T16:02:18.231" v="268" actId="1076"/>
          <ac:picMkLst>
            <pc:docMk/>
            <pc:sldMk cId="3414685376" sldId="283"/>
            <ac:picMk id="9" creationId="{2DD53CAF-4F4E-2D8F-4625-85909B655F7F}"/>
          </ac:picMkLst>
        </pc:picChg>
        <pc:picChg chg="add del mod modCrop">
          <ac:chgData name="Silver Fire" userId="c97386afcf060cb5" providerId="LiveId" clId="{856FF71B-FF7B-4DB4-BA37-593FA796A028}" dt="2024-10-20T20:50:48.320" v="388" actId="478"/>
          <ac:picMkLst>
            <pc:docMk/>
            <pc:sldMk cId="3414685376" sldId="283"/>
            <ac:picMk id="15" creationId="{243CAD9C-9686-A0B8-0B30-722ECF6266DA}"/>
          </ac:picMkLst>
        </pc:picChg>
        <pc:picChg chg="add mod modCrop">
          <ac:chgData name="Silver Fire" userId="c97386afcf060cb5" providerId="LiveId" clId="{856FF71B-FF7B-4DB4-BA37-593FA796A028}" dt="2024-10-20T20:52:04.428" v="398" actId="14100"/>
          <ac:picMkLst>
            <pc:docMk/>
            <pc:sldMk cId="3414685376" sldId="283"/>
            <ac:picMk id="19" creationId="{959A67F9-1890-380B-D3A5-9E97A1D8BFC9}"/>
          </ac:picMkLst>
        </pc:picChg>
      </pc:sldChg>
      <pc:sldChg chg="addSp modSp new mod">
        <pc:chgData name="Silver Fire" userId="c97386afcf060cb5" providerId="LiveId" clId="{856FF71B-FF7B-4DB4-BA37-593FA796A028}" dt="2024-10-22T03:41:42.219" v="2810" actId="20577"/>
        <pc:sldMkLst>
          <pc:docMk/>
          <pc:sldMk cId="877654511" sldId="284"/>
        </pc:sldMkLst>
        <pc:spChg chg="mod">
          <ac:chgData name="Silver Fire" userId="c97386afcf060cb5" providerId="LiveId" clId="{856FF71B-FF7B-4DB4-BA37-593FA796A028}" dt="2024-10-20T21:00:15.567" v="471" actId="113"/>
          <ac:spMkLst>
            <pc:docMk/>
            <pc:sldMk cId="877654511" sldId="284"/>
            <ac:spMk id="2" creationId="{75C6C99E-1FC0-8135-79A5-29C9E65EACE7}"/>
          </ac:spMkLst>
        </pc:spChg>
        <pc:spChg chg="add mod">
          <ac:chgData name="Silver Fire" userId="c97386afcf060cb5" providerId="LiveId" clId="{856FF71B-FF7B-4DB4-BA37-593FA796A028}" dt="2024-10-22T03:41:42.219" v="2810" actId="20577"/>
          <ac:spMkLst>
            <pc:docMk/>
            <pc:sldMk cId="877654511" sldId="284"/>
            <ac:spMk id="4" creationId="{9836B7F2-2282-6F3C-EECB-BE4AEF7853E4}"/>
          </ac:spMkLst>
        </pc:spChg>
        <pc:picChg chg="add mod">
          <ac:chgData name="Silver Fire" userId="c97386afcf060cb5" providerId="LiveId" clId="{856FF71B-FF7B-4DB4-BA37-593FA796A028}" dt="2024-10-20T21:00:01.622" v="468"/>
          <ac:picMkLst>
            <pc:docMk/>
            <pc:sldMk cId="877654511" sldId="284"/>
            <ac:picMk id="3" creationId="{C393C946-68A1-0EA7-055C-6E224ACA3574}"/>
          </ac:picMkLst>
        </pc:picChg>
      </pc:sldChg>
      <pc:sldChg chg="addSp modSp add mod">
        <pc:chgData name="Silver Fire" userId="c97386afcf060cb5" providerId="LiveId" clId="{856FF71B-FF7B-4DB4-BA37-593FA796A028}" dt="2024-10-21T23:32:10.048" v="1968" actId="207"/>
        <pc:sldMkLst>
          <pc:docMk/>
          <pc:sldMk cId="1025288958" sldId="285"/>
        </pc:sldMkLst>
        <pc:spChg chg="add mod">
          <ac:chgData name="Silver Fire" userId="c97386afcf060cb5" providerId="LiveId" clId="{856FF71B-FF7B-4DB4-BA37-593FA796A028}" dt="2024-10-21T23:32:10.048" v="1968" actId="207"/>
          <ac:spMkLst>
            <pc:docMk/>
            <pc:sldMk cId="1025288958" sldId="285"/>
            <ac:spMk id="3" creationId="{3B8324AE-9942-D2A6-E20C-770745D98FF1}"/>
          </ac:spMkLst>
        </pc:spChg>
        <pc:spChg chg="add mod">
          <ac:chgData name="Silver Fire" userId="c97386afcf060cb5" providerId="LiveId" clId="{856FF71B-FF7B-4DB4-BA37-593FA796A028}" dt="2024-10-21T23:24:02.179" v="1888" actId="113"/>
          <ac:spMkLst>
            <pc:docMk/>
            <pc:sldMk cId="1025288958" sldId="285"/>
            <ac:spMk id="4" creationId="{F41ED1F1-B6D1-4E12-879A-32F2CE3D5F73}"/>
          </ac:spMkLst>
        </pc:spChg>
      </pc:sldChg>
      <pc:sldChg chg="modSp add mod">
        <pc:chgData name="Silver Fire" userId="c97386afcf060cb5" providerId="LiveId" clId="{856FF71B-FF7B-4DB4-BA37-593FA796A028}" dt="2024-10-21T23:33:06.898" v="1979" actId="15"/>
        <pc:sldMkLst>
          <pc:docMk/>
          <pc:sldMk cId="2273889794" sldId="286"/>
        </pc:sldMkLst>
        <pc:spChg chg="mod">
          <ac:chgData name="Silver Fire" userId="c97386afcf060cb5" providerId="LiveId" clId="{856FF71B-FF7B-4DB4-BA37-593FA796A028}" dt="2024-10-21T23:33:06.898" v="1979" actId="15"/>
          <ac:spMkLst>
            <pc:docMk/>
            <pc:sldMk cId="2273889794" sldId="286"/>
            <ac:spMk id="3" creationId="{3B8324AE-9942-D2A6-E20C-770745D98FF1}"/>
          </ac:spMkLst>
        </pc:spChg>
        <pc:spChg chg="mod">
          <ac:chgData name="Silver Fire" userId="c97386afcf060cb5" providerId="LiveId" clId="{856FF71B-FF7B-4DB4-BA37-593FA796A028}" dt="2024-10-21T23:27:56.091" v="1938" actId="1076"/>
          <ac:spMkLst>
            <pc:docMk/>
            <pc:sldMk cId="2273889794" sldId="286"/>
            <ac:spMk id="4" creationId="{F41ED1F1-B6D1-4E12-879A-32F2CE3D5F73}"/>
          </ac:spMkLst>
        </pc:spChg>
      </pc:sldChg>
      <pc:sldChg chg="modSp add mod">
        <pc:chgData name="Silver Fire" userId="c97386afcf060cb5" providerId="LiveId" clId="{856FF71B-FF7B-4DB4-BA37-593FA796A028}" dt="2024-10-21T23:36:33.028" v="2019" actId="114"/>
        <pc:sldMkLst>
          <pc:docMk/>
          <pc:sldMk cId="2888768642" sldId="287"/>
        </pc:sldMkLst>
        <pc:spChg chg="mod">
          <ac:chgData name="Silver Fire" userId="c97386afcf060cb5" providerId="LiveId" clId="{856FF71B-FF7B-4DB4-BA37-593FA796A028}" dt="2024-10-21T23:36:33.028" v="2019" actId="114"/>
          <ac:spMkLst>
            <pc:docMk/>
            <pc:sldMk cId="2888768642" sldId="287"/>
            <ac:spMk id="3" creationId="{3B8324AE-9942-D2A6-E20C-770745D98FF1}"/>
          </ac:spMkLst>
        </pc:spChg>
      </pc:sldChg>
      <pc:sldChg chg="modSp add mod">
        <pc:chgData name="Silver Fire" userId="c97386afcf060cb5" providerId="LiveId" clId="{856FF71B-FF7B-4DB4-BA37-593FA796A028}" dt="2024-10-21T23:41:29.093" v="2102" actId="114"/>
        <pc:sldMkLst>
          <pc:docMk/>
          <pc:sldMk cId="3391860784" sldId="288"/>
        </pc:sldMkLst>
        <pc:spChg chg="mod">
          <ac:chgData name="Silver Fire" userId="c97386afcf060cb5" providerId="LiveId" clId="{856FF71B-FF7B-4DB4-BA37-593FA796A028}" dt="2024-10-21T23:41:29.093" v="2102" actId="114"/>
          <ac:spMkLst>
            <pc:docMk/>
            <pc:sldMk cId="3391860784" sldId="288"/>
            <ac:spMk id="3" creationId="{3B8324AE-9942-D2A6-E20C-770745D98FF1}"/>
          </ac:spMkLst>
        </pc:spChg>
      </pc:sldChg>
      <pc:sldChg chg="new del">
        <pc:chgData name="Silver Fire" userId="c97386afcf060cb5" providerId="LiveId" clId="{856FF71B-FF7B-4DB4-BA37-593FA796A028}" dt="2024-10-21T23:48:06.541" v="2348" actId="47"/>
        <pc:sldMkLst>
          <pc:docMk/>
          <pc:sldMk cId="2608242666" sldId="289"/>
        </pc:sldMkLst>
      </pc:sldChg>
      <pc:sldChg chg="addSp modSp mod ord">
        <pc:chgData name="Silver Fire" userId="c97386afcf060cb5" providerId="LiveId" clId="{856FF71B-FF7B-4DB4-BA37-593FA796A028}" dt="2024-10-22T03:34:17.863" v="2785"/>
        <pc:sldMkLst>
          <pc:docMk/>
          <pc:sldMk cId="3752218327" sldId="290"/>
        </pc:sldMkLst>
        <pc:spChg chg="add mod">
          <ac:chgData name="Silver Fire" userId="c97386afcf060cb5" providerId="LiveId" clId="{856FF71B-FF7B-4DB4-BA37-593FA796A028}" dt="2024-10-21T23:53:11.457" v="2364" actId="6549"/>
          <ac:spMkLst>
            <pc:docMk/>
            <pc:sldMk cId="3752218327" sldId="290"/>
            <ac:spMk id="3" creationId="{CBF00176-2AD2-190D-CA93-1405E6802CC8}"/>
          </ac:spMkLst>
        </pc:spChg>
        <pc:graphicFrameChg chg="add mod modGraphic">
          <ac:chgData name="Silver Fire" userId="c97386afcf060cb5" providerId="LiveId" clId="{856FF71B-FF7B-4DB4-BA37-593FA796A028}" dt="2024-10-21T23:59:56.801" v="2405" actId="1076"/>
          <ac:graphicFrameMkLst>
            <pc:docMk/>
            <pc:sldMk cId="3752218327" sldId="290"/>
            <ac:graphicFrameMk id="4" creationId="{05155398-F02D-D7A3-61A5-CC10110BAA02}"/>
          </ac:graphicFrameMkLst>
        </pc:graphicFrameChg>
        <pc:graphicFrameChg chg="add mod modGraphic">
          <ac:chgData name="Silver Fire" userId="c97386afcf060cb5" providerId="LiveId" clId="{856FF71B-FF7B-4DB4-BA37-593FA796A028}" dt="2024-10-22T00:00:07.163" v="2407" actId="403"/>
          <ac:graphicFrameMkLst>
            <pc:docMk/>
            <pc:sldMk cId="3752218327" sldId="290"/>
            <ac:graphicFrameMk id="5" creationId="{7A31E6D9-4AD2-C040-47B3-0C2222A61822}"/>
          </ac:graphicFrameMkLst>
        </pc:graphicFrameChg>
        <pc:picChg chg="mod">
          <ac:chgData name="Silver Fire" userId="c97386afcf060cb5" providerId="LiveId" clId="{856FF71B-FF7B-4DB4-BA37-593FA796A028}" dt="2024-10-21T23:53:01.054" v="2362" actId="1076"/>
          <ac:picMkLst>
            <pc:docMk/>
            <pc:sldMk cId="3752218327" sldId="290"/>
            <ac:picMk id="2" creationId="{B525530B-8687-FB01-7734-B7197DD8BA14}"/>
          </ac:picMkLst>
        </pc:picChg>
      </pc:sldChg>
      <pc:sldChg chg="addSp modSp add mod">
        <pc:chgData name="Silver Fire" userId="c97386afcf060cb5" providerId="LiveId" clId="{856FF71B-FF7B-4DB4-BA37-593FA796A028}" dt="2024-10-22T03:19:38.381" v="2514" actId="6549"/>
        <pc:sldMkLst>
          <pc:docMk/>
          <pc:sldMk cId="2306246893" sldId="291"/>
        </pc:sldMkLst>
        <pc:spChg chg="add mod">
          <ac:chgData name="Silver Fire" userId="c97386afcf060cb5" providerId="LiveId" clId="{856FF71B-FF7B-4DB4-BA37-593FA796A028}" dt="2024-10-22T03:19:38.381" v="2514" actId="6549"/>
          <ac:spMkLst>
            <pc:docMk/>
            <pc:sldMk cId="2306246893" sldId="291"/>
            <ac:spMk id="3" creationId="{AC73438D-D0B1-837A-BF77-258CD5762D1A}"/>
          </ac:spMkLst>
        </pc:spChg>
      </pc:sldChg>
      <pc:sldChg chg="addSp modSp add mod">
        <pc:chgData name="Silver Fire" userId="c97386afcf060cb5" providerId="LiveId" clId="{856FF71B-FF7B-4DB4-BA37-593FA796A028}" dt="2024-10-22T03:31:10.909" v="2761" actId="20577"/>
        <pc:sldMkLst>
          <pc:docMk/>
          <pc:sldMk cId="1573188229" sldId="292"/>
        </pc:sldMkLst>
        <pc:spChg chg="add mod">
          <ac:chgData name="Silver Fire" userId="c97386afcf060cb5" providerId="LiveId" clId="{856FF71B-FF7B-4DB4-BA37-593FA796A028}" dt="2024-10-22T03:26:18.153" v="2675" actId="113"/>
          <ac:spMkLst>
            <pc:docMk/>
            <pc:sldMk cId="1573188229" sldId="292"/>
            <ac:spMk id="3" creationId="{79E9081A-BDB3-959F-7227-B362550D5705}"/>
          </ac:spMkLst>
        </pc:spChg>
        <pc:spChg chg="add mod">
          <ac:chgData name="Silver Fire" userId="c97386afcf060cb5" providerId="LiveId" clId="{856FF71B-FF7B-4DB4-BA37-593FA796A028}" dt="2024-10-22T03:25:05.034" v="2635" actId="113"/>
          <ac:spMkLst>
            <pc:docMk/>
            <pc:sldMk cId="1573188229" sldId="292"/>
            <ac:spMk id="4" creationId="{0BE0AFE9-7762-C66F-0568-E33F3EEE7A66}"/>
          </ac:spMkLst>
        </pc:spChg>
        <pc:spChg chg="add mod">
          <ac:chgData name="Silver Fire" userId="c97386afcf060cb5" providerId="LiveId" clId="{856FF71B-FF7B-4DB4-BA37-593FA796A028}" dt="2024-10-22T03:31:10.909" v="2761" actId="20577"/>
          <ac:spMkLst>
            <pc:docMk/>
            <pc:sldMk cId="1573188229" sldId="292"/>
            <ac:spMk id="5" creationId="{DF39C91A-31A0-0854-B362-DC97F3EF0A8C}"/>
          </ac:spMkLst>
        </pc:spChg>
      </pc:sldChg>
      <pc:sldChg chg="addSp delSp modSp mod ord">
        <pc:chgData name="Silver Fire" userId="c97386afcf060cb5" providerId="LiveId" clId="{856FF71B-FF7B-4DB4-BA37-593FA796A028}" dt="2024-10-22T03:34:57.486" v="2789"/>
        <pc:sldMkLst>
          <pc:docMk/>
          <pc:sldMk cId="3056745516" sldId="293"/>
        </pc:sldMkLst>
        <pc:spChg chg="add del mod">
          <ac:chgData name="Silver Fire" userId="c97386afcf060cb5" providerId="LiveId" clId="{856FF71B-FF7B-4DB4-BA37-593FA796A028}" dt="2024-10-22T03:32:46.181" v="2765"/>
          <ac:spMkLst>
            <pc:docMk/>
            <pc:sldMk cId="3056745516" sldId="293"/>
            <ac:spMk id="3" creationId="{D69E4BB6-261B-A6F0-03D0-FD5E2DB5D841}"/>
          </ac:spMkLst>
        </pc:spChg>
        <pc:spChg chg="add del mod">
          <ac:chgData name="Silver Fire" userId="c97386afcf060cb5" providerId="LiveId" clId="{856FF71B-FF7B-4DB4-BA37-593FA796A028}" dt="2024-10-22T03:33:02.340" v="2769"/>
          <ac:spMkLst>
            <pc:docMk/>
            <pc:sldMk cId="3056745516" sldId="293"/>
            <ac:spMk id="4" creationId="{5898155C-4B12-FD4E-7C19-BD89D8341B52}"/>
          </ac:spMkLst>
        </pc:spChg>
        <pc:spChg chg="add mod">
          <ac:chgData name="Silver Fire" userId="c97386afcf060cb5" providerId="LiveId" clId="{856FF71B-FF7B-4DB4-BA37-593FA796A028}" dt="2024-10-22T03:33:53.853" v="2783" actId="207"/>
          <ac:spMkLst>
            <pc:docMk/>
            <pc:sldMk cId="3056745516" sldId="293"/>
            <ac:spMk id="5" creationId="{1EA9F0E8-28F6-25B5-B54A-0DA8621EFF5A}"/>
          </ac:spMkLst>
        </pc:spChg>
      </pc:sldChg>
      <pc:sldChg chg="add">
        <pc:chgData name="Silver Fire" userId="c97386afcf060cb5" providerId="LiveId" clId="{856FF71B-FF7B-4DB4-BA37-593FA796A028}" dt="2024-10-22T03:32:46.166" v="2763"/>
        <pc:sldMkLst>
          <pc:docMk/>
          <pc:sldMk cId="2725579210" sldId="294"/>
        </pc:sldMkLst>
      </pc:sldChg>
      <pc:sldChg chg="addSp delSp modSp add mod">
        <pc:chgData name="Silver Fire" userId="c97386afcf060cb5" providerId="LiveId" clId="{856FF71B-FF7B-4DB4-BA37-593FA796A028}" dt="2024-10-22T18:25:24.659" v="2915" actId="14861"/>
        <pc:sldMkLst>
          <pc:docMk/>
          <pc:sldMk cId="3857470889" sldId="295"/>
        </pc:sldMkLst>
        <pc:spChg chg="add mod">
          <ac:chgData name="Silver Fire" userId="c97386afcf060cb5" providerId="LiveId" clId="{856FF71B-FF7B-4DB4-BA37-593FA796A028}" dt="2024-10-22T03:35:52.580" v="2801" actId="1076"/>
          <ac:spMkLst>
            <pc:docMk/>
            <pc:sldMk cId="3857470889" sldId="295"/>
            <ac:spMk id="3" creationId="{BD77B5BA-5B1C-E94A-E2D3-8758EAA72BCD}"/>
          </ac:spMkLst>
        </pc:spChg>
        <pc:picChg chg="mod">
          <ac:chgData name="Silver Fire" userId="c97386afcf060cb5" providerId="LiveId" clId="{856FF71B-FF7B-4DB4-BA37-593FA796A028}" dt="2024-10-22T03:35:45.122" v="2798" actId="1076"/>
          <ac:picMkLst>
            <pc:docMk/>
            <pc:sldMk cId="3857470889" sldId="295"/>
            <ac:picMk id="2" creationId="{B525530B-8687-FB01-7734-B7197DD8BA14}"/>
          </ac:picMkLst>
        </pc:picChg>
        <pc:picChg chg="add del mod modCrop">
          <ac:chgData name="Silver Fire" userId="c97386afcf060cb5" providerId="LiveId" clId="{856FF71B-FF7B-4DB4-BA37-593FA796A028}" dt="2024-10-22T18:23:58.501" v="2895" actId="478"/>
          <ac:picMkLst>
            <pc:docMk/>
            <pc:sldMk cId="3857470889" sldId="295"/>
            <ac:picMk id="5" creationId="{1209DADB-DC83-C39A-8B0A-20B6DE3F20B0}"/>
          </ac:picMkLst>
        </pc:picChg>
        <pc:picChg chg="add mod modCrop">
          <ac:chgData name="Silver Fire" userId="c97386afcf060cb5" providerId="LiveId" clId="{856FF71B-FF7B-4DB4-BA37-593FA796A028}" dt="2024-10-22T18:25:24.659" v="2915" actId="14861"/>
          <ac:picMkLst>
            <pc:docMk/>
            <pc:sldMk cId="3857470889" sldId="295"/>
            <ac:picMk id="6" creationId="{8D8296E1-14D7-3AFB-5AC5-EFCD8384ACA6}"/>
          </ac:picMkLst>
        </pc:picChg>
      </pc:sldChg>
      <pc:sldChg chg="addSp modSp mod">
        <pc:chgData name="Silver Fire" userId="c97386afcf060cb5" providerId="LiveId" clId="{856FF71B-FF7B-4DB4-BA37-593FA796A028}" dt="2024-10-22T04:07:58.054" v="2836" actId="113"/>
        <pc:sldMkLst>
          <pc:docMk/>
          <pc:sldMk cId="404026448" sldId="296"/>
        </pc:sldMkLst>
        <pc:spChg chg="add mod">
          <ac:chgData name="Silver Fire" userId="c97386afcf060cb5" providerId="LiveId" clId="{856FF71B-FF7B-4DB4-BA37-593FA796A028}" dt="2024-10-22T04:07:58.054" v="2836" actId="113"/>
          <ac:spMkLst>
            <pc:docMk/>
            <pc:sldMk cId="404026448" sldId="296"/>
            <ac:spMk id="3" creationId="{2884484B-6A68-244D-7F86-1F7C2C4B6B7C}"/>
          </ac:spMkLst>
        </pc:spChg>
      </pc:sldChg>
      <pc:sldMasterChg chg="delSp modSp mod">
        <pc:chgData name="Silver Fire" userId="c97386afcf060cb5" providerId="LiveId" clId="{856FF71B-FF7B-4DB4-BA37-593FA796A028}" dt="2024-10-20T15:27:10.047" v="14" actId="478"/>
        <pc:sldMasterMkLst>
          <pc:docMk/>
          <pc:sldMasterMk cId="1619574888" sldId="2147483648"/>
        </pc:sldMasterMkLst>
        <pc:spChg chg="mod">
          <ac:chgData name="Silver Fire" userId="c97386afcf060cb5" providerId="LiveId" clId="{856FF71B-FF7B-4DB4-BA37-593FA796A028}" dt="2024-10-20T15:27:06.992" v="13" actId="1076"/>
          <ac:spMkLst>
            <pc:docMk/>
            <pc:sldMasterMk cId="1619574888" sldId="2147483648"/>
            <ac:spMk id="2" creationId="{BE40EDBF-6778-FE11-A17A-AB101B778934}"/>
          </ac:spMkLst>
        </pc:spChg>
        <pc:picChg chg="del">
          <ac:chgData name="Silver Fire" userId="c97386afcf060cb5" providerId="LiveId" clId="{856FF71B-FF7B-4DB4-BA37-593FA796A028}" dt="2024-10-20T15:27:10.047" v="14" actId="478"/>
          <ac:picMkLst>
            <pc:docMk/>
            <pc:sldMasterMk cId="1619574888" sldId="2147483648"/>
            <ac:picMk id="9" creationId="{8FB279FD-194A-99F0-91BE-BB96BE059557}"/>
          </ac:picMkLst>
        </pc:picChg>
      </pc:sldMasterChg>
      <pc:sldMasterChg chg="delSp mod">
        <pc:chgData name="Silver Fire" userId="c97386afcf060cb5" providerId="LiveId" clId="{856FF71B-FF7B-4DB4-BA37-593FA796A028}" dt="2024-10-20T15:26:53.692" v="11" actId="478"/>
        <pc:sldMasterMkLst>
          <pc:docMk/>
          <pc:sldMasterMk cId="2970606003" sldId="2147483660"/>
        </pc:sldMasterMkLst>
        <pc:picChg chg="del">
          <ac:chgData name="Silver Fire" userId="c97386afcf060cb5" providerId="LiveId" clId="{856FF71B-FF7B-4DB4-BA37-593FA796A028}" dt="2024-10-20T15:26:53.692" v="11" actId="478"/>
          <ac:picMkLst>
            <pc:docMk/>
            <pc:sldMasterMk cId="2970606003" sldId="2147483660"/>
            <ac:picMk id="9" creationId="{8FB279FD-194A-99F0-91BE-BB96BE059557}"/>
          </ac:picMkLst>
        </pc:picChg>
      </pc:sldMasterChg>
    </pc:docChg>
  </pc:docChgLst>
  <pc:docChgLst>
    <pc:chgData name="Silver Fire" userId="c97386afcf060cb5" providerId="LiveId" clId="{0A09FE1F-C48B-43C1-AFBF-4E493F57413E}"/>
    <pc:docChg chg="custSel modSld">
      <pc:chgData name="Silver Fire" userId="c97386afcf060cb5" providerId="LiveId" clId="{0A09FE1F-C48B-43C1-AFBF-4E493F57413E}" dt="2024-10-25T15:08:43.081" v="676" actId="1076"/>
      <pc:docMkLst>
        <pc:docMk/>
      </pc:docMkLst>
      <pc:sldChg chg="addSp modSp mod">
        <pc:chgData name="Silver Fire" userId="c97386afcf060cb5" providerId="LiveId" clId="{0A09FE1F-C48B-43C1-AFBF-4E493F57413E}" dt="2024-10-25T15:08:43.081" v="676" actId="1076"/>
        <pc:sldMkLst>
          <pc:docMk/>
          <pc:sldMk cId="404026448" sldId="296"/>
        </pc:sldMkLst>
        <pc:spChg chg="add mod">
          <ac:chgData name="Silver Fire" userId="c97386afcf060cb5" providerId="LiveId" clId="{0A09FE1F-C48B-43C1-AFBF-4E493F57413E}" dt="2024-10-25T15:08:43.081" v="676" actId="1076"/>
          <ac:spMkLst>
            <pc:docMk/>
            <pc:sldMk cId="404026448" sldId="296"/>
            <ac:spMk id="4" creationId="{AEBEEDCE-F8E5-CB5A-825E-E8D23419C0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AED4-F8D3-EFF5-4397-4AC949030B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EA0034-58A2-EFC8-AA18-8EFE115350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715CF1-8E02-7A73-5580-2E3794802D24}"/>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5" name="Footer Placeholder 4">
            <a:extLst>
              <a:ext uri="{FF2B5EF4-FFF2-40B4-BE49-F238E27FC236}">
                <a16:creationId xmlns:a16="http://schemas.microsoft.com/office/drawing/2014/main" id="{7AFA3795-73DE-2CF9-6658-C7DA793DD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B877-C5A2-45AD-08BF-21DDBDEE028D}"/>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389068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C42F-999B-C3DB-CDAB-8366128DB4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4DD89D-0A23-5F57-7078-37DE6AF197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F96DF-8A59-F7E4-AB55-6A2F41E8F7A1}"/>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5" name="Footer Placeholder 4">
            <a:extLst>
              <a:ext uri="{FF2B5EF4-FFF2-40B4-BE49-F238E27FC236}">
                <a16:creationId xmlns:a16="http://schemas.microsoft.com/office/drawing/2014/main" id="{334DFF69-9E9B-E85B-E61B-C4661B4D1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22D62-1B6F-18D4-23EA-08EA2D12DAD2}"/>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128331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3E9107-6D0F-F579-D3D0-6D4A71304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CDED11-1772-B185-7C0B-D40E13BEBA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7BC97-E9CA-26CB-245B-39FD097BC3C8}"/>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5" name="Footer Placeholder 4">
            <a:extLst>
              <a:ext uri="{FF2B5EF4-FFF2-40B4-BE49-F238E27FC236}">
                <a16:creationId xmlns:a16="http://schemas.microsoft.com/office/drawing/2014/main" id="{7A086D65-EAB4-2E0D-88CE-E49678508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8AAD7-FBA5-387F-5127-94AED783F10A}"/>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3195021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AED4-F8D3-EFF5-4397-4AC949030B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EA0034-58A2-EFC8-AA18-8EFE115350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715CF1-8E02-7A73-5580-2E3794802D24}"/>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5" name="Footer Placeholder 4">
            <a:extLst>
              <a:ext uri="{FF2B5EF4-FFF2-40B4-BE49-F238E27FC236}">
                <a16:creationId xmlns:a16="http://schemas.microsoft.com/office/drawing/2014/main" id="{7AFA3795-73DE-2CF9-6658-C7DA793DD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B877-C5A2-45AD-08BF-21DDBDEE028D}"/>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317685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29B8-5DD1-ABAB-BD3D-B5C4A8F3C0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6F3ED-C657-7726-1D2D-1F408A9C2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5A4CD-E1A7-3355-C1DC-493B2D24DF06}"/>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5" name="Footer Placeholder 4">
            <a:extLst>
              <a:ext uri="{FF2B5EF4-FFF2-40B4-BE49-F238E27FC236}">
                <a16:creationId xmlns:a16="http://schemas.microsoft.com/office/drawing/2014/main" id="{CF2BFCF0-4016-C44C-2DAD-DA50CA4D5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7D40A-B798-39A1-985E-4DB8B6504512}"/>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1884465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D3E8-9240-F575-1208-7A6DF9081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23827C-ED07-AFFD-8FCB-46C4336BD8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CF8AA-EFB9-A234-E8B3-DC96289A3014}"/>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5" name="Footer Placeholder 4">
            <a:extLst>
              <a:ext uri="{FF2B5EF4-FFF2-40B4-BE49-F238E27FC236}">
                <a16:creationId xmlns:a16="http://schemas.microsoft.com/office/drawing/2014/main" id="{E7DAAB43-F8B6-9B17-992B-95919488C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13895-C611-A8CE-2445-BBC62831782F}"/>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3248380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AF79-A47F-308F-DB64-33756B3B94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5547CF-1DE7-B77F-9F11-9E9AB5B2AF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6A4202-05B2-2404-DE0C-0AEC9F0DB0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5744F6-3946-EC16-0969-99DB5308CD1C}"/>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6" name="Footer Placeholder 5">
            <a:extLst>
              <a:ext uri="{FF2B5EF4-FFF2-40B4-BE49-F238E27FC236}">
                <a16:creationId xmlns:a16="http://schemas.microsoft.com/office/drawing/2014/main" id="{526E01F4-C980-F2EA-61B2-951C975C8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EEC03-7E25-11B6-017C-91A8F5CF50CE}"/>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277564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B6FB-0F8B-00D2-B088-E918A5C477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66F799-BE74-B1BB-41A7-52A7D737B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69C130-D027-D2C3-0527-0F7666EC0B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038F69-5986-FFD3-C143-59A6B3B38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46ADF-FCC7-3DB6-3B94-7853A436E3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AE030-3E4C-C0C8-EE7A-C63705B50EFD}"/>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8" name="Footer Placeholder 7">
            <a:extLst>
              <a:ext uri="{FF2B5EF4-FFF2-40B4-BE49-F238E27FC236}">
                <a16:creationId xmlns:a16="http://schemas.microsoft.com/office/drawing/2014/main" id="{88FA5D6F-F1A0-5CE0-9DD6-00FC32A923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B8B05D-AE6A-377D-F61D-C1DA5FDC840F}"/>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4161289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1CCC-1CCA-991F-B818-053A0324F3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03ED9-F4F7-36CB-FB72-1DF76D52A1C1}"/>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4" name="Footer Placeholder 3">
            <a:extLst>
              <a:ext uri="{FF2B5EF4-FFF2-40B4-BE49-F238E27FC236}">
                <a16:creationId xmlns:a16="http://schemas.microsoft.com/office/drawing/2014/main" id="{8A17CDCE-8BA4-19FB-ED91-DAE50E6850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12234F-544E-74C3-B8BB-55D7277EC53A}"/>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284458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D2885-7AE5-D295-D105-3354986E4814}"/>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3" name="Footer Placeholder 2">
            <a:extLst>
              <a:ext uri="{FF2B5EF4-FFF2-40B4-BE49-F238E27FC236}">
                <a16:creationId xmlns:a16="http://schemas.microsoft.com/office/drawing/2014/main" id="{343C457F-7EA8-C8B8-1EBF-63A894694C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DC91F-04B6-ADBF-7078-D329EC3BA2A0}"/>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146676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C839-7939-FDD2-A6D3-2673217AC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954331-1BDD-3C9E-D915-3B311C333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8A046-C089-97BA-C5E1-063C7C8C2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24CA39-164D-F4D6-C905-7B3C0D829ED2}"/>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6" name="Footer Placeholder 5">
            <a:extLst>
              <a:ext uri="{FF2B5EF4-FFF2-40B4-BE49-F238E27FC236}">
                <a16:creationId xmlns:a16="http://schemas.microsoft.com/office/drawing/2014/main" id="{597E015F-BE6A-45E1-7649-89C09F204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FDF27-C246-2CFE-0DB6-6028D5942054}"/>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65680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29B8-5DD1-ABAB-BD3D-B5C4A8F3C0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6F3ED-C657-7726-1D2D-1F408A9C2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5A4CD-E1A7-3355-C1DC-493B2D24DF06}"/>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5" name="Footer Placeholder 4">
            <a:extLst>
              <a:ext uri="{FF2B5EF4-FFF2-40B4-BE49-F238E27FC236}">
                <a16:creationId xmlns:a16="http://schemas.microsoft.com/office/drawing/2014/main" id="{CF2BFCF0-4016-C44C-2DAD-DA50CA4D5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7D40A-B798-39A1-985E-4DB8B6504512}"/>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1327906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D4AC-BCA2-1352-66E0-478194172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628C4B-6340-8186-5B9E-FC8C59173C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BA8F4F-369C-196D-9E13-2C229B2D0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6693D-A68F-475A-B832-DB79FC2B6EDF}"/>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6" name="Footer Placeholder 5">
            <a:extLst>
              <a:ext uri="{FF2B5EF4-FFF2-40B4-BE49-F238E27FC236}">
                <a16:creationId xmlns:a16="http://schemas.microsoft.com/office/drawing/2014/main" id="{51CC8CE5-131E-1E26-E6D7-D27B2F9D2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C28F5-37D1-A470-3488-DF5DD67A7748}"/>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1377187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C42F-999B-C3DB-CDAB-8366128DB4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4DD89D-0A23-5F57-7078-37DE6AF197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F96DF-8A59-F7E4-AB55-6A2F41E8F7A1}"/>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5" name="Footer Placeholder 4">
            <a:extLst>
              <a:ext uri="{FF2B5EF4-FFF2-40B4-BE49-F238E27FC236}">
                <a16:creationId xmlns:a16="http://schemas.microsoft.com/office/drawing/2014/main" id="{334DFF69-9E9B-E85B-E61B-C4661B4D1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22D62-1B6F-18D4-23EA-08EA2D12DAD2}"/>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1434886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3E9107-6D0F-F579-D3D0-6D4A71304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CDED11-1772-B185-7C0B-D40E13BEBA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7BC97-E9CA-26CB-245B-39FD097BC3C8}"/>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5" name="Footer Placeholder 4">
            <a:extLst>
              <a:ext uri="{FF2B5EF4-FFF2-40B4-BE49-F238E27FC236}">
                <a16:creationId xmlns:a16="http://schemas.microsoft.com/office/drawing/2014/main" id="{7A086D65-EAB4-2E0D-88CE-E49678508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8AAD7-FBA5-387F-5127-94AED783F10A}"/>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314546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D3E8-9240-F575-1208-7A6DF9081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23827C-ED07-AFFD-8FCB-46C4336BD8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CF8AA-EFB9-A234-E8B3-DC96289A3014}"/>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5" name="Footer Placeholder 4">
            <a:extLst>
              <a:ext uri="{FF2B5EF4-FFF2-40B4-BE49-F238E27FC236}">
                <a16:creationId xmlns:a16="http://schemas.microsoft.com/office/drawing/2014/main" id="{E7DAAB43-F8B6-9B17-992B-95919488C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13895-C611-A8CE-2445-BBC62831782F}"/>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401946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AF79-A47F-308F-DB64-33756B3B94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5547CF-1DE7-B77F-9F11-9E9AB5B2AF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6A4202-05B2-2404-DE0C-0AEC9F0DB0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5744F6-3946-EC16-0969-99DB5308CD1C}"/>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6" name="Footer Placeholder 5">
            <a:extLst>
              <a:ext uri="{FF2B5EF4-FFF2-40B4-BE49-F238E27FC236}">
                <a16:creationId xmlns:a16="http://schemas.microsoft.com/office/drawing/2014/main" id="{526E01F4-C980-F2EA-61B2-951C975C8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EEC03-7E25-11B6-017C-91A8F5CF50CE}"/>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379355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B6FB-0F8B-00D2-B088-E918A5C477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66F799-BE74-B1BB-41A7-52A7D737B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69C130-D027-D2C3-0527-0F7666EC0B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038F69-5986-FFD3-C143-59A6B3B38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46ADF-FCC7-3DB6-3B94-7853A436E3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AE030-3E4C-C0C8-EE7A-C63705B50EFD}"/>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8" name="Footer Placeholder 7">
            <a:extLst>
              <a:ext uri="{FF2B5EF4-FFF2-40B4-BE49-F238E27FC236}">
                <a16:creationId xmlns:a16="http://schemas.microsoft.com/office/drawing/2014/main" id="{88FA5D6F-F1A0-5CE0-9DD6-00FC32A923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B8B05D-AE6A-377D-F61D-C1DA5FDC840F}"/>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290482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1CCC-1CCA-991F-B818-053A0324F3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03ED9-F4F7-36CB-FB72-1DF76D52A1C1}"/>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4" name="Footer Placeholder 3">
            <a:extLst>
              <a:ext uri="{FF2B5EF4-FFF2-40B4-BE49-F238E27FC236}">
                <a16:creationId xmlns:a16="http://schemas.microsoft.com/office/drawing/2014/main" id="{8A17CDCE-8BA4-19FB-ED91-DAE50E6850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12234F-544E-74C3-B8BB-55D7277EC53A}"/>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15319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D2885-7AE5-D295-D105-3354986E4814}"/>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3" name="Footer Placeholder 2">
            <a:extLst>
              <a:ext uri="{FF2B5EF4-FFF2-40B4-BE49-F238E27FC236}">
                <a16:creationId xmlns:a16="http://schemas.microsoft.com/office/drawing/2014/main" id="{343C457F-7EA8-C8B8-1EBF-63A894694C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DC91F-04B6-ADBF-7078-D329EC3BA2A0}"/>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318863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C839-7939-FDD2-A6D3-2673217AC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954331-1BDD-3C9E-D915-3B311C333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8A046-C089-97BA-C5E1-063C7C8C2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24CA39-164D-F4D6-C905-7B3C0D829ED2}"/>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6" name="Footer Placeholder 5">
            <a:extLst>
              <a:ext uri="{FF2B5EF4-FFF2-40B4-BE49-F238E27FC236}">
                <a16:creationId xmlns:a16="http://schemas.microsoft.com/office/drawing/2014/main" id="{597E015F-BE6A-45E1-7649-89C09F204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FDF27-C246-2CFE-0DB6-6028D5942054}"/>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298348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D4AC-BCA2-1352-66E0-478194172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628C4B-6340-8186-5B9E-FC8C59173C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BA8F4F-369C-196D-9E13-2C229B2D0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6693D-A68F-475A-B832-DB79FC2B6EDF}"/>
              </a:ext>
            </a:extLst>
          </p:cNvPr>
          <p:cNvSpPr>
            <a:spLocks noGrp="1"/>
          </p:cNvSpPr>
          <p:nvPr>
            <p:ph type="dt" sz="half" idx="10"/>
          </p:nvPr>
        </p:nvSpPr>
        <p:spPr/>
        <p:txBody>
          <a:bodyPr/>
          <a:lstStyle/>
          <a:p>
            <a:fld id="{3AAE1A89-084F-435B-81FA-F36385852807}" type="datetimeFigureOut">
              <a:rPr lang="en-US" smtClean="0"/>
              <a:t>10/28/24</a:t>
            </a:fld>
            <a:endParaRPr lang="en-US"/>
          </a:p>
        </p:txBody>
      </p:sp>
      <p:sp>
        <p:nvSpPr>
          <p:cNvPr id="6" name="Footer Placeholder 5">
            <a:extLst>
              <a:ext uri="{FF2B5EF4-FFF2-40B4-BE49-F238E27FC236}">
                <a16:creationId xmlns:a16="http://schemas.microsoft.com/office/drawing/2014/main" id="{51CC8CE5-131E-1E26-E6D7-D27B2F9D2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C28F5-37D1-A470-3488-DF5DD67A7748}"/>
              </a:ext>
            </a:extLst>
          </p:cNvPr>
          <p:cNvSpPr>
            <a:spLocks noGrp="1"/>
          </p:cNvSpPr>
          <p:nvPr>
            <p:ph type="sldNum" sz="quarter" idx="12"/>
          </p:nvPr>
        </p:nvSpPr>
        <p:spPr/>
        <p:txBody>
          <a:bodyPr/>
          <a:lstStyle/>
          <a:p>
            <a:fld id="{1AF3FCC4-6EB1-493E-A83B-E2F36EB28B00}" type="slidenum">
              <a:rPr lang="en-US" smtClean="0"/>
              <a:t>‹#›</a:t>
            </a:fld>
            <a:endParaRPr lang="en-US"/>
          </a:p>
        </p:txBody>
      </p:sp>
    </p:spTree>
    <p:extLst>
      <p:ext uri="{BB962C8B-B14F-4D97-AF65-F5344CB8AC3E}">
        <p14:creationId xmlns:p14="http://schemas.microsoft.com/office/powerpoint/2010/main" val="30731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40EDBF-6778-FE11-A17A-AB101B778934}"/>
              </a:ext>
            </a:extLst>
          </p:cNvPr>
          <p:cNvSpPr>
            <a:spLocks noGrp="1"/>
          </p:cNvSpPr>
          <p:nvPr>
            <p:ph type="title"/>
          </p:nvPr>
        </p:nvSpPr>
        <p:spPr>
          <a:xfrm>
            <a:off x="4038600" y="136525"/>
            <a:ext cx="78105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61112F-DFEC-254C-CB57-3340A9E809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EBF07-1934-44BA-7E26-E0EC67D47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E1A89-084F-435B-81FA-F36385852807}" type="datetimeFigureOut">
              <a:rPr lang="en-US" smtClean="0"/>
              <a:t>10/28/24</a:t>
            </a:fld>
            <a:endParaRPr lang="en-US"/>
          </a:p>
        </p:txBody>
      </p:sp>
      <p:sp>
        <p:nvSpPr>
          <p:cNvPr id="5" name="Footer Placeholder 4">
            <a:extLst>
              <a:ext uri="{FF2B5EF4-FFF2-40B4-BE49-F238E27FC236}">
                <a16:creationId xmlns:a16="http://schemas.microsoft.com/office/drawing/2014/main" id="{C2EE39D3-FC8B-258C-423B-2593CE3FB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B689F4-6E24-0B7D-795B-10346D800D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3FCC4-6EB1-493E-A83B-E2F36EB28B00}" type="slidenum">
              <a:rPr lang="en-US" smtClean="0"/>
              <a:t>‹#›</a:t>
            </a:fld>
            <a:endParaRPr lang="en-US"/>
          </a:p>
        </p:txBody>
      </p:sp>
    </p:spTree>
    <p:extLst>
      <p:ext uri="{BB962C8B-B14F-4D97-AF65-F5344CB8AC3E}">
        <p14:creationId xmlns:p14="http://schemas.microsoft.com/office/powerpoint/2010/main" val="1619574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40EDBF-6778-FE11-A17A-AB101B778934}"/>
              </a:ext>
            </a:extLst>
          </p:cNvPr>
          <p:cNvSpPr>
            <a:spLocks noGrp="1"/>
          </p:cNvSpPr>
          <p:nvPr>
            <p:ph type="title"/>
          </p:nvPr>
        </p:nvSpPr>
        <p:spPr>
          <a:xfrm>
            <a:off x="3848100" y="136525"/>
            <a:ext cx="78105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61112F-DFEC-254C-CB57-3340A9E809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EBF07-1934-44BA-7E26-E0EC67D47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E1A89-084F-435B-81FA-F36385852807}" type="datetimeFigureOut">
              <a:rPr lang="en-US" smtClean="0"/>
              <a:t>10/28/24</a:t>
            </a:fld>
            <a:endParaRPr lang="en-US"/>
          </a:p>
        </p:txBody>
      </p:sp>
      <p:sp>
        <p:nvSpPr>
          <p:cNvPr id="5" name="Footer Placeholder 4">
            <a:extLst>
              <a:ext uri="{FF2B5EF4-FFF2-40B4-BE49-F238E27FC236}">
                <a16:creationId xmlns:a16="http://schemas.microsoft.com/office/drawing/2014/main" id="{C2EE39D3-FC8B-258C-423B-2593CE3FB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B689F4-6E24-0B7D-795B-10346D800D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3FCC4-6EB1-493E-A83B-E2F36EB28B00}" type="slidenum">
              <a:rPr lang="en-US" smtClean="0"/>
              <a:t>‹#›</a:t>
            </a:fld>
            <a:endParaRPr lang="en-US"/>
          </a:p>
        </p:txBody>
      </p:sp>
    </p:spTree>
    <p:extLst>
      <p:ext uri="{BB962C8B-B14F-4D97-AF65-F5344CB8AC3E}">
        <p14:creationId xmlns:p14="http://schemas.microsoft.com/office/powerpoint/2010/main" val="2970606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narfewadistiv.org/olympia-chapter-0236" TargetMode="External"/><Relationship Id="rId3" Type="http://schemas.openxmlformats.org/officeDocument/2006/relationships/image" Target="../media/image4.png"/><Relationship Id="rId7" Type="http://schemas.openxmlformats.org/officeDocument/2006/relationships/hyperlink" Target="https://narfewadistiv.org/everett-chapter-0193"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narfewadistiv.org/chapter-pages/bremerton-chapter-181" TargetMode="External"/><Relationship Id="rId11" Type="http://schemas.openxmlformats.org/officeDocument/2006/relationships/image" Target="../media/image5.png"/><Relationship Id="rId5" Type="http://schemas.openxmlformats.org/officeDocument/2006/relationships/hyperlink" Target="https://www.narfe.org/chapter0131/" TargetMode="External"/><Relationship Id="rId10" Type="http://schemas.openxmlformats.org/officeDocument/2006/relationships/hyperlink" Target="http://www.narfe1192.org/" TargetMode="External"/><Relationship Id="rId4" Type="http://schemas.openxmlformats.org/officeDocument/2006/relationships/hyperlink" Target="https://www.narfespokane.org/" TargetMode="External"/><Relationship Id="rId9" Type="http://schemas.openxmlformats.org/officeDocument/2006/relationships/hyperlink" Target="http://narfewadistiv.org/chapter-pages/sequim-chapter-100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lag flying in front of a white building&#10;&#10;Description automatically generated with medium confidence">
            <a:extLst>
              <a:ext uri="{FF2B5EF4-FFF2-40B4-BE49-F238E27FC236}">
                <a16:creationId xmlns:a16="http://schemas.microsoft.com/office/drawing/2014/main" id="{DFDFFD12-1A4E-77A4-0B0F-B8E1F9871145}"/>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48033619-67EC-BBC0-E2AB-4094EC2AF35F}"/>
              </a:ext>
            </a:extLst>
          </p:cNvPr>
          <p:cNvPicPr>
            <a:picLocks noChangeAspect="1"/>
          </p:cNvPicPr>
          <p:nvPr/>
        </p:nvPicPr>
        <p:blipFill>
          <a:blip r:embed="rId3"/>
          <a:stretch>
            <a:fillRect/>
          </a:stretch>
        </p:blipFill>
        <p:spPr>
          <a:xfrm>
            <a:off x="3360964" y="2870192"/>
            <a:ext cx="5470072" cy="3209109"/>
          </a:xfrm>
          <a:prstGeom prst="rect">
            <a:avLst/>
          </a:prstGeom>
        </p:spPr>
      </p:pic>
      <p:sp>
        <p:nvSpPr>
          <p:cNvPr id="3" name="TextBox 2">
            <a:extLst>
              <a:ext uri="{FF2B5EF4-FFF2-40B4-BE49-F238E27FC236}">
                <a16:creationId xmlns:a16="http://schemas.microsoft.com/office/drawing/2014/main" id="{CB373F3E-83DD-CF60-AB1A-51D8BC341F69}"/>
              </a:ext>
            </a:extLst>
          </p:cNvPr>
          <p:cNvSpPr txBox="1"/>
          <p:nvPr/>
        </p:nvSpPr>
        <p:spPr>
          <a:xfrm>
            <a:off x="454581" y="1637209"/>
            <a:ext cx="10812575" cy="1200329"/>
          </a:xfrm>
          <a:prstGeom prst="rect">
            <a:avLst/>
          </a:prstGeom>
          <a:noFill/>
        </p:spPr>
        <p:txBody>
          <a:bodyPr wrap="none" rtlCol="0">
            <a:spAutoFit/>
          </a:bodyPr>
          <a:lstStyle/>
          <a:p>
            <a:pPr algn="ctr"/>
            <a:r>
              <a:rPr lang="en-US" sz="3600" b="1" i="0">
                <a:solidFill>
                  <a:srgbClr val="000000"/>
                </a:solidFill>
                <a:effectLst/>
                <a:latin typeface="Montserrat" panose="00000500000000000000" pitchFamily="2" charset="0"/>
              </a:rPr>
              <a:t>Region IX Symposium and Annual Meetings</a:t>
            </a:r>
          </a:p>
          <a:p>
            <a:pPr algn="ctr"/>
            <a:r>
              <a:rPr lang="en-US" sz="3600" b="1" i="0">
                <a:solidFill>
                  <a:srgbClr val="000000"/>
                </a:solidFill>
                <a:effectLst/>
                <a:latin typeface="Montserrat" panose="00000500000000000000" pitchFamily="2" charset="0"/>
              </a:rPr>
              <a:t>October 24-26, 2024</a:t>
            </a:r>
            <a:endParaRPr lang="en-US" sz="3600"/>
          </a:p>
        </p:txBody>
      </p:sp>
    </p:spTree>
    <p:extLst>
      <p:ext uri="{BB962C8B-B14F-4D97-AF65-F5344CB8AC3E}">
        <p14:creationId xmlns:p14="http://schemas.microsoft.com/office/powerpoint/2010/main" val="598486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3895CBA-ED14-0245-39BD-9594E6D66C7A}"/>
              </a:ext>
            </a:extLst>
          </p:cNvPr>
          <p:cNvSpPr/>
          <p:nvPr/>
        </p:nvSpPr>
        <p:spPr>
          <a:xfrm>
            <a:off x="4574159" y="1290657"/>
            <a:ext cx="3306723" cy="109728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40000"/>
                  <a:lumOff val="60000"/>
                </a:schemeClr>
              </a:solidFill>
            </a:endParaRPr>
          </a:p>
        </p:txBody>
      </p:sp>
      <p:sp>
        <p:nvSpPr>
          <p:cNvPr id="2" name="Title 1">
            <a:extLst>
              <a:ext uri="{FF2B5EF4-FFF2-40B4-BE49-F238E27FC236}">
                <a16:creationId xmlns:a16="http://schemas.microsoft.com/office/drawing/2014/main" id="{1F2642B3-E9CD-F9F4-469A-ABAC1402AFBE}"/>
              </a:ext>
            </a:extLst>
          </p:cNvPr>
          <p:cNvSpPr>
            <a:spLocks noGrp="1"/>
          </p:cNvSpPr>
          <p:nvPr>
            <p:ph type="title"/>
          </p:nvPr>
        </p:nvSpPr>
        <p:spPr/>
        <p:txBody>
          <a:bodyPr/>
          <a:lstStyle/>
          <a:p>
            <a:r>
              <a:rPr lang="en-US" b="1">
                <a:solidFill>
                  <a:srgbClr val="0070C0"/>
                </a:solidFill>
              </a:rPr>
              <a:t>WASHINGTON’S FEDERAL FAMILY</a:t>
            </a:r>
          </a:p>
        </p:txBody>
      </p:sp>
      <p:pic>
        <p:nvPicPr>
          <p:cNvPr id="4" name="Picture 3">
            <a:extLst>
              <a:ext uri="{FF2B5EF4-FFF2-40B4-BE49-F238E27FC236}">
                <a16:creationId xmlns:a16="http://schemas.microsoft.com/office/drawing/2014/main" id="{4997290A-AF4A-998B-F05D-D3A16F1398FC}"/>
              </a:ext>
            </a:extLst>
          </p:cNvPr>
          <p:cNvPicPr>
            <a:picLocks noChangeAspect="1"/>
          </p:cNvPicPr>
          <p:nvPr/>
        </p:nvPicPr>
        <p:blipFill>
          <a:blip r:embed="rId2"/>
          <a:stretch>
            <a:fillRect/>
          </a:stretch>
        </p:blipFill>
        <p:spPr>
          <a:xfrm>
            <a:off x="0" y="0"/>
            <a:ext cx="3846909" cy="1542422"/>
          </a:xfrm>
          <a:prstGeom prst="rect">
            <a:avLst/>
          </a:prstGeom>
        </p:spPr>
      </p:pic>
      <p:sp>
        <p:nvSpPr>
          <p:cNvPr id="6" name="TextBox 5">
            <a:extLst>
              <a:ext uri="{FF2B5EF4-FFF2-40B4-BE49-F238E27FC236}">
                <a16:creationId xmlns:a16="http://schemas.microsoft.com/office/drawing/2014/main" id="{30B5BE3B-AFB8-A2B4-4AC1-9D24DA67934D}"/>
              </a:ext>
            </a:extLst>
          </p:cNvPr>
          <p:cNvSpPr txBox="1"/>
          <p:nvPr/>
        </p:nvSpPr>
        <p:spPr>
          <a:xfrm>
            <a:off x="4493569" y="1317462"/>
            <a:ext cx="3467903" cy="1077218"/>
          </a:xfrm>
          <a:prstGeom prst="rect">
            <a:avLst/>
          </a:prstGeom>
          <a:noFill/>
        </p:spPr>
        <p:txBody>
          <a:bodyPr wrap="square">
            <a:spAutoFit/>
          </a:bodyPr>
          <a:lstStyle/>
          <a:p>
            <a:pPr algn="ctr"/>
            <a:r>
              <a:rPr lang="en-US" sz="2000" b="1">
                <a:ln w="0"/>
                <a:solidFill>
                  <a:schemeClr val="accent1">
                    <a:lumMod val="75000"/>
                  </a:schemeClr>
                </a:solidFill>
              </a:rPr>
              <a:t>Total Active and Retired</a:t>
            </a:r>
          </a:p>
          <a:p>
            <a:pPr algn="ctr"/>
            <a:r>
              <a:rPr lang="en-US" sz="2000" b="1">
                <a:ln w="0"/>
                <a:solidFill>
                  <a:schemeClr val="accent1">
                    <a:lumMod val="75000"/>
                  </a:schemeClr>
                </a:solidFill>
              </a:rPr>
              <a:t>Federal and Postal Employees   </a:t>
            </a:r>
            <a:r>
              <a:rPr lang="en-US" sz="2400" b="1">
                <a:ln w="0"/>
                <a:solidFill>
                  <a:schemeClr val="accent1">
                    <a:lumMod val="75000"/>
                  </a:schemeClr>
                </a:solidFill>
              </a:rPr>
              <a:t>141,161</a:t>
            </a:r>
            <a:endParaRPr lang="en-US" sz="2000" b="1">
              <a:ln w="0"/>
              <a:solidFill>
                <a:schemeClr val="accent1">
                  <a:lumMod val="75000"/>
                </a:schemeClr>
              </a:solidFill>
            </a:endParaRPr>
          </a:p>
        </p:txBody>
      </p:sp>
      <p:sp>
        <p:nvSpPr>
          <p:cNvPr id="8" name="Rectangle: Rounded Corners 7">
            <a:extLst>
              <a:ext uri="{FF2B5EF4-FFF2-40B4-BE49-F238E27FC236}">
                <a16:creationId xmlns:a16="http://schemas.microsoft.com/office/drawing/2014/main" id="{272A60CD-60CD-A0E0-087A-3DB097C3B13E}"/>
              </a:ext>
            </a:extLst>
          </p:cNvPr>
          <p:cNvSpPr/>
          <p:nvPr/>
        </p:nvSpPr>
        <p:spPr>
          <a:xfrm>
            <a:off x="254106" y="1846526"/>
            <a:ext cx="4239463" cy="138988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3028950" algn="dec"/>
              </a:tabLst>
            </a:pPr>
            <a:r>
              <a:rPr lang="en-US" b="1">
                <a:solidFill>
                  <a:schemeClr val="accent1">
                    <a:lumMod val="75000"/>
                  </a:schemeClr>
                </a:solidFill>
              </a:rPr>
              <a:t>Washington’s Federal Family</a:t>
            </a:r>
          </a:p>
          <a:p>
            <a:pPr algn="ctr">
              <a:tabLst>
                <a:tab pos="3144838" algn="l"/>
              </a:tabLst>
            </a:pPr>
            <a:r>
              <a:rPr lang="en-US">
                <a:solidFill>
                  <a:schemeClr val="accent1">
                    <a:lumMod val="75000"/>
                  </a:schemeClr>
                </a:solidFill>
              </a:rPr>
              <a:t> Federal Annuitants  	72,647</a:t>
            </a:r>
          </a:p>
          <a:p>
            <a:pPr algn="ctr">
              <a:tabLst>
                <a:tab pos="3144838" algn="l"/>
              </a:tabLst>
            </a:pPr>
            <a:r>
              <a:rPr lang="en-US">
                <a:solidFill>
                  <a:schemeClr val="accent1">
                    <a:lumMod val="75000"/>
                  </a:schemeClr>
                </a:solidFill>
              </a:rPr>
              <a:t> Active Federal Employees 	56,411</a:t>
            </a:r>
          </a:p>
          <a:p>
            <a:pPr algn="ctr">
              <a:tabLst>
                <a:tab pos="3144838" algn="l"/>
              </a:tabLst>
            </a:pPr>
            <a:r>
              <a:rPr lang="en-US">
                <a:solidFill>
                  <a:schemeClr val="accent1">
                    <a:lumMod val="75000"/>
                  </a:schemeClr>
                </a:solidFill>
              </a:rPr>
              <a:t>U.S. Postal Service Employees 	12,103</a:t>
            </a:r>
          </a:p>
        </p:txBody>
      </p:sp>
      <p:pic>
        <p:nvPicPr>
          <p:cNvPr id="9" name="Picture 8">
            <a:extLst>
              <a:ext uri="{FF2B5EF4-FFF2-40B4-BE49-F238E27FC236}">
                <a16:creationId xmlns:a16="http://schemas.microsoft.com/office/drawing/2014/main" id="{2DD53CAF-4F4E-2D8F-4625-85909B655F7F}"/>
              </a:ext>
            </a:extLst>
          </p:cNvPr>
          <p:cNvPicPr>
            <a:picLocks noChangeAspect="1"/>
          </p:cNvPicPr>
          <p:nvPr/>
        </p:nvPicPr>
        <p:blipFill>
          <a:blip r:embed="rId3"/>
          <a:stretch>
            <a:fillRect/>
          </a:stretch>
        </p:blipFill>
        <p:spPr>
          <a:xfrm>
            <a:off x="7961472" y="1744300"/>
            <a:ext cx="3968217" cy="2431686"/>
          </a:xfrm>
          <a:prstGeom prst="rect">
            <a:avLst/>
          </a:prstGeom>
        </p:spPr>
      </p:pic>
      <p:sp>
        <p:nvSpPr>
          <p:cNvPr id="11" name="TextBox 10">
            <a:extLst>
              <a:ext uri="{FF2B5EF4-FFF2-40B4-BE49-F238E27FC236}">
                <a16:creationId xmlns:a16="http://schemas.microsoft.com/office/drawing/2014/main" id="{DCC9A81D-548E-7DB2-AF38-E27A0B07680D}"/>
              </a:ext>
            </a:extLst>
          </p:cNvPr>
          <p:cNvSpPr txBox="1"/>
          <p:nvPr/>
        </p:nvSpPr>
        <p:spPr>
          <a:xfrm>
            <a:off x="7961472" y="1867662"/>
            <a:ext cx="3887627" cy="2308324"/>
          </a:xfrm>
          <a:prstGeom prst="rect">
            <a:avLst/>
          </a:prstGeom>
          <a:noFill/>
        </p:spPr>
        <p:txBody>
          <a:bodyPr wrap="square">
            <a:spAutoFit/>
          </a:bodyPr>
          <a:lstStyle/>
          <a:p>
            <a:r>
              <a:rPr lang="en-US" b="1">
                <a:solidFill>
                  <a:schemeClr val="accent1">
                    <a:lumMod val="75000"/>
                  </a:schemeClr>
                </a:solidFill>
              </a:rPr>
              <a:t>Washington’s Largest Employers</a:t>
            </a:r>
          </a:p>
          <a:p>
            <a:pPr>
              <a:tabLst>
                <a:tab pos="2970213" algn="l"/>
              </a:tabLst>
            </a:pPr>
            <a:r>
              <a:rPr lang="en-US">
                <a:solidFill>
                  <a:schemeClr val="accent1">
                    <a:lumMod val="75000"/>
                  </a:schemeClr>
                </a:solidFill>
              </a:rPr>
              <a:t>Department of Defense	30,570</a:t>
            </a:r>
          </a:p>
          <a:p>
            <a:pPr>
              <a:tabLst>
                <a:tab pos="2970213" algn="l"/>
              </a:tabLst>
            </a:pPr>
            <a:r>
              <a:rPr lang="en-US">
                <a:solidFill>
                  <a:schemeClr val="accent1">
                    <a:lumMod val="75000"/>
                  </a:schemeClr>
                </a:solidFill>
              </a:rPr>
              <a:t>United States Postal Service	12,103</a:t>
            </a:r>
          </a:p>
          <a:p>
            <a:pPr>
              <a:tabLst>
                <a:tab pos="2970213" algn="l"/>
              </a:tabLst>
            </a:pPr>
            <a:r>
              <a:rPr lang="en-US">
                <a:solidFill>
                  <a:schemeClr val="accent1">
                    <a:lumMod val="75000"/>
                  </a:schemeClr>
                </a:solidFill>
              </a:rPr>
              <a:t>Department of Veterans Affairs	10,061</a:t>
            </a:r>
          </a:p>
          <a:p>
            <a:pPr>
              <a:tabLst>
                <a:tab pos="2970213" algn="l"/>
              </a:tabLst>
            </a:pPr>
            <a:r>
              <a:rPr lang="en-US">
                <a:solidFill>
                  <a:schemeClr val="accent1">
                    <a:lumMod val="75000"/>
                  </a:schemeClr>
                </a:solidFill>
              </a:rPr>
              <a:t>Social Security Administration 	  2,559</a:t>
            </a:r>
          </a:p>
          <a:p>
            <a:pPr>
              <a:tabLst>
                <a:tab pos="2970213" algn="l"/>
              </a:tabLst>
            </a:pPr>
            <a:r>
              <a:rPr lang="en-US">
                <a:solidFill>
                  <a:schemeClr val="accent1">
                    <a:lumMod val="75000"/>
                  </a:schemeClr>
                </a:solidFill>
              </a:rPr>
              <a:t>Forest Service	  2,272</a:t>
            </a:r>
          </a:p>
          <a:p>
            <a:pPr>
              <a:tabLst>
                <a:tab pos="2970213" algn="l"/>
              </a:tabLst>
            </a:pPr>
            <a:r>
              <a:rPr lang="en-US">
                <a:solidFill>
                  <a:schemeClr val="accent1">
                    <a:lumMod val="75000"/>
                  </a:schemeClr>
                </a:solidFill>
              </a:rPr>
              <a:t>Bureau of Reclamation &amp;</a:t>
            </a:r>
            <a:br>
              <a:rPr lang="en-US">
                <a:solidFill>
                  <a:schemeClr val="accent1">
                    <a:lumMod val="75000"/>
                  </a:schemeClr>
                </a:solidFill>
              </a:rPr>
            </a:br>
            <a:r>
              <a:rPr lang="en-US">
                <a:solidFill>
                  <a:schemeClr val="accent1">
                    <a:lumMod val="75000"/>
                  </a:schemeClr>
                </a:solidFill>
              </a:rPr>
              <a:t> National Park Service (NPS)	  2,196</a:t>
            </a:r>
          </a:p>
        </p:txBody>
      </p:sp>
      <p:sp>
        <p:nvSpPr>
          <p:cNvPr id="16" name="TextBox 15">
            <a:extLst>
              <a:ext uri="{FF2B5EF4-FFF2-40B4-BE49-F238E27FC236}">
                <a16:creationId xmlns:a16="http://schemas.microsoft.com/office/drawing/2014/main" id="{E18D50E4-6B7F-0FA1-F952-16E1DFAE68B3}"/>
              </a:ext>
            </a:extLst>
          </p:cNvPr>
          <p:cNvSpPr txBox="1"/>
          <p:nvPr/>
        </p:nvSpPr>
        <p:spPr>
          <a:xfrm>
            <a:off x="901441" y="3429000"/>
            <a:ext cx="1304075" cy="369332"/>
          </a:xfrm>
          <a:prstGeom prst="rect">
            <a:avLst/>
          </a:prstGeom>
          <a:noFill/>
        </p:spPr>
        <p:txBody>
          <a:bodyPr wrap="none" rtlCol="0">
            <a:spAutoFit/>
          </a:bodyPr>
          <a:lstStyle/>
          <a:p>
            <a:r>
              <a:rPr lang="en-US"/>
              <a:t>10 Chapters</a:t>
            </a:r>
          </a:p>
        </p:txBody>
      </p:sp>
      <p:sp>
        <p:nvSpPr>
          <p:cNvPr id="17" name="TextBox 16">
            <a:extLst>
              <a:ext uri="{FF2B5EF4-FFF2-40B4-BE49-F238E27FC236}">
                <a16:creationId xmlns:a16="http://schemas.microsoft.com/office/drawing/2014/main" id="{1200380A-DF78-CC34-9079-CC7F3BBFB64D}"/>
              </a:ext>
            </a:extLst>
          </p:cNvPr>
          <p:cNvSpPr txBox="1"/>
          <p:nvPr/>
        </p:nvSpPr>
        <p:spPr>
          <a:xfrm>
            <a:off x="97989" y="3759942"/>
            <a:ext cx="18269430" cy="3046988"/>
          </a:xfrm>
          <a:prstGeom prst="rect">
            <a:avLst/>
          </a:prstGeom>
          <a:noFill/>
        </p:spPr>
        <p:txBody>
          <a:bodyPr wrap="square" rtlCol="0">
            <a:spAutoFit/>
          </a:bodyPr>
          <a:lstStyle/>
          <a:p>
            <a:pPr algn="l"/>
            <a:r>
              <a:rPr lang="en-US" sz="1600" b="1" i="0">
                <a:solidFill>
                  <a:srgbClr val="000000"/>
                </a:solidFill>
                <a:effectLst/>
                <a:latin typeface="Montserrat" panose="00000500000000000000" pitchFamily="2" charset="0"/>
              </a:rPr>
              <a:t>0032</a:t>
            </a:r>
            <a:r>
              <a:rPr lang="en-US" sz="1600" b="0" i="0">
                <a:solidFill>
                  <a:srgbClr val="000000"/>
                </a:solidFill>
                <a:effectLst/>
                <a:latin typeface="Montserrat" panose="00000500000000000000" pitchFamily="2" charset="0"/>
              </a:rPr>
              <a:t> </a:t>
            </a:r>
            <a:r>
              <a:rPr lang="en-US" sz="1600" b="1" i="0">
                <a:solidFill>
                  <a:srgbClr val="000000"/>
                </a:solidFill>
                <a:effectLst/>
                <a:latin typeface="Montserrat" panose="00000500000000000000" pitchFamily="2" charset="0"/>
              </a:rPr>
              <a:t>–</a:t>
            </a:r>
            <a:r>
              <a:rPr lang="en-US" sz="1600" b="0" i="0">
                <a:solidFill>
                  <a:srgbClr val="000000"/>
                </a:solidFill>
                <a:effectLst/>
                <a:latin typeface="Montserrat" panose="00000500000000000000" pitchFamily="2" charset="0"/>
              </a:rPr>
              <a:t> </a:t>
            </a:r>
            <a:r>
              <a:rPr lang="en-US" sz="1600" b="1" i="0" u="none" strike="noStrike">
                <a:solidFill>
                  <a:srgbClr val="006EA5"/>
                </a:solidFill>
                <a:effectLst/>
                <a:latin typeface="Montserrat" panose="00000500000000000000" pitchFamily="2" charset="0"/>
                <a:hlinkClick r:id="rId4"/>
              </a:rPr>
              <a:t>Spokane</a:t>
            </a:r>
            <a:br>
              <a:rPr lang="en-US" sz="1600" b="0" i="0">
                <a:solidFill>
                  <a:srgbClr val="000000"/>
                </a:solidFill>
                <a:effectLst/>
                <a:latin typeface="Montserrat" panose="00000500000000000000" pitchFamily="2" charset="0"/>
              </a:rPr>
            </a:br>
            <a:r>
              <a:rPr lang="en-US" sz="1600" b="1" i="0">
                <a:solidFill>
                  <a:srgbClr val="000000"/>
                </a:solidFill>
                <a:effectLst/>
                <a:latin typeface="Montserrat" panose="00000500000000000000" pitchFamily="2" charset="0"/>
              </a:rPr>
              <a:t>0043 – Seattle</a:t>
            </a:r>
            <a:br>
              <a:rPr lang="en-US" sz="1600" b="0" i="0">
                <a:solidFill>
                  <a:srgbClr val="000000"/>
                </a:solidFill>
                <a:effectLst/>
                <a:latin typeface="Montserrat" panose="00000500000000000000" pitchFamily="2" charset="0"/>
              </a:rPr>
            </a:br>
            <a:r>
              <a:rPr lang="en-US" sz="1600" b="1" i="0">
                <a:solidFill>
                  <a:srgbClr val="000000"/>
                </a:solidFill>
                <a:effectLst/>
                <a:latin typeface="Montserrat" panose="00000500000000000000" pitchFamily="2" charset="0"/>
              </a:rPr>
              <a:t>0131 – </a:t>
            </a:r>
            <a:r>
              <a:rPr lang="en-US" sz="1600" b="0" i="0">
                <a:solidFill>
                  <a:srgbClr val="000000"/>
                </a:solidFill>
                <a:effectLst/>
                <a:latin typeface="Montserrat" panose="00000500000000000000" pitchFamily="2" charset="0"/>
              </a:rPr>
              <a:t> </a:t>
            </a:r>
            <a:r>
              <a:rPr lang="en-US" sz="1600" b="1" i="0" u="none" strike="noStrike">
                <a:solidFill>
                  <a:srgbClr val="006EA5"/>
                </a:solidFill>
                <a:effectLst/>
                <a:latin typeface="Montserrat" panose="00000500000000000000" pitchFamily="2" charset="0"/>
                <a:hlinkClick r:id="rId5"/>
              </a:rPr>
              <a:t>Vancouver </a:t>
            </a:r>
            <a:endParaRPr lang="en-US" sz="1600" u="none" strike="noStrike">
              <a:solidFill>
                <a:srgbClr val="000000"/>
              </a:solidFill>
              <a:latin typeface="Montserrat" panose="00000500000000000000" pitchFamily="2" charset="0"/>
            </a:endParaRPr>
          </a:p>
          <a:p>
            <a:pPr algn="l"/>
            <a:r>
              <a:rPr lang="en-US" sz="1600" b="1" i="0">
                <a:solidFill>
                  <a:srgbClr val="000000"/>
                </a:solidFill>
                <a:effectLst/>
                <a:latin typeface="Montserrat" panose="00000500000000000000" pitchFamily="2" charset="0"/>
              </a:rPr>
              <a:t>0181 –</a:t>
            </a:r>
            <a:r>
              <a:rPr lang="en-US" sz="1600" b="0" i="0">
                <a:solidFill>
                  <a:srgbClr val="000000"/>
                </a:solidFill>
                <a:effectLst/>
                <a:latin typeface="Montserrat" panose="00000500000000000000" pitchFamily="2" charset="0"/>
              </a:rPr>
              <a:t> </a:t>
            </a:r>
            <a:r>
              <a:rPr lang="en-US" sz="1600" b="1" i="0" u="none" strike="noStrike">
                <a:solidFill>
                  <a:srgbClr val="006EA5"/>
                </a:solidFill>
                <a:effectLst/>
                <a:latin typeface="Montserrat" panose="00000500000000000000" pitchFamily="2" charset="0"/>
                <a:hlinkClick r:id="rId6"/>
              </a:rPr>
              <a:t>Bremerton</a:t>
            </a:r>
            <a:br>
              <a:rPr lang="en-US" sz="1600" b="0" i="0">
                <a:solidFill>
                  <a:srgbClr val="000000"/>
                </a:solidFill>
                <a:effectLst/>
                <a:latin typeface="Montserrat" panose="00000500000000000000" pitchFamily="2" charset="0"/>
              </a:rPr>
            </a:br>
            <a:r>
              <a:rPr lang="en-US" sz="1600" b="1" i="0">
                <a:solidFill>
                  <a:srgbClr val="000000"/>
                </a:solidFill>
                <a:effectLst/>
                <a:latin typeface="Montserrat" panose="00000500000000000000" pitchFamily="2" charset="0"/>
              </a:rPr>
              <a:t>0193 – </a:t>
            </a:r>
            <a:r>
              <a:rPr lang="en-US" sz="1600" b="1" i="0" u="none" strike="noStrike">
                <a:solidFill>
                  <a:srgbClr val="006EA5"/>
                </a:solidFill>
                <a:effectLst/>
                <a:latin typeface="Montserrat" panose="00000500000000000000" pitchFamily="2" charset="0"/>
                <a:hlinkClick r:id="rId7"/>
              </a:rPr>
              <a:t>Everett</a:t>
            </a:r>
            <a:br>
              <a:rPr lang="en-US" sz="1600" b="0" i="0">
                <a:solidFill>
                  <a:srgbClr val="000000"/>
                </a:solidFill>
                <a:effectLst/>
                <a:latin typeface="Montserrat" panose="00000500000000000000" pitchFamily="2" charset="0"/>
              </a:rPr>
            </a:br>
            <a:r>
              <a:rPr lang="en-US" sz="1600" b="1" i="0">
                <a:solidFill>
                  <a:srgbClr val="000000"/>
                </a:solidFill>
                <a:effectLst/>
                <a:latin typeface="Montserrat" panose="00000500000000000000" pitchFamily="2" charset="0"/>
              </a:rPr>
              <a:t>0236 –</a:t>
            </a:r>
            <a:r>
              <a:rPr lang="en-US" sz="1500" b="1" i="0">
                <a:solidFill>
                  <a:srgbClr val="000000"/>
                </a:solidFill>
                <a:effectLst/>
                <a:latin typeface="Montserrat" panose="00000500000000000000" pitchFamily="2" charset="0"/>
              </a:rPr>
              <a:t> </a:t>
            </a:r>
            <a:r>
              <a:rPr lang="en-US" sz="1500" b="1" i="0" u="none" strike="noStrike">
                <a:solidFill>
                  <a:srgbClr val="006EA5"/>
                </a:solidFill>
                <a:effectLst/>
                <a:latin typeface="Montserrat" panose="00000500000000000000" pitchFamily="2" charset="0"/>
                <a:hlinkClick r:id="rId8"/>
              </a:rPr>
              <a:t>Olympia/South Puget Sound</a:t>
            </a:r>
            <a:br>
              <a:rPr lang="en-US" sz="1600" b="0" i="0">
                <a:solidFill>
                  <a:srgbClr val="000000"/>
                </a:solidFill>
                <a:effectLst/>
                <a:latin typeface="Montserrat" panose="00000500000000000000" pitchFamily="2" charset="0"/>
              </a:rPr>
            </a:br>
            <a:r>
              <a:rPr lang="en-US" sz="1600" b="1" i="0">
                <a:solidFill>
                  <a:srgbClr val="000000"/>
                </a:solidFill>
                <a:effectLst/>
                <a:latin typeface="Montserrat" panose="00000500000000000000" pitchFamily="2" charset="0"/>
              </a:rPr>
              <a:t>1006 – </a:t>
            </a:r>
            <a:r>
              <a:rPr lang="en-US" sz="1500" b="1" i="0" u="none" strike="noStrike">
                <a:solidFill>
                  <a:srgbClr val="006EA5"/>
                </a:solidFill>
                <a:effectLst/>
                <a:latin typeface="Montserrat" panose="00000500000000000000" pitchFamily="2" charset="0"/>
                <a:hlinkClick r:id="rId9"/>
              </a:rPr>
              <a:t>Olympic Peninsula/Sequim</a:t>
            </a:r>
            <a:br>
              <a:rPr lang="en-US" sz="1600" b="0" i="0">
                <a:solidFill>
                  <a:srgbClr val="000000"/>
                </a:solidFill>
                <a:effectLst/>
                <a:latin typeface="Montserrat" panose="00000500000000000000" pitchFamily="2" charset="0"/>
              </a:rPr>
            </a:br>
            <a:r>
              <a:rPr lang="en-US" sz="1600" b="1" i="0">
                <a:solidFill>
                  <a:srgbClr val="000000"/>
                </a:solidFill>
                <a:effectLst/>
                <a:latin typeface="Montserrat" panose="00000500000000000000" pitchFamily="2" charset="0"/>
              </a:rPr>
              <a:t>1070 – Longview/Kelso  </a:t>
            </a:r>
            <a:br>
              <a:rPr lang="en-US" sz="1600" b="0" i="0">
                <a:solidFill>
                  <a:srgbClr val="000000"/>
                </a:solidFill>
                <a:effectLst/>
                <a:latin typeface="Montserrat" panose="00000500000000000000" pitchFamily="2" charset="0"/>
              </a:rPr>
            </a:br>
            <a:r>
              <a:rPr lang="en-US" sz="1600" b="1" i="0">
                <a:solidFill>
                  <a:srgbClr val="000000"/>
                </a:solidFill>
                <a:effectLst/>
                <a:latin typeface="Montserrat" panose="00000500000000000000" pitchFamily="2" charset="0"/>
              </a:rPr>
              <a:t>1192</a:t>
            </a:r>
            <a:r>
              <a:rPr lang="en-US" sz="1600" b="0" i="0">
                <a:solidFill>
                  <a:srgbClr val="000000"/>
                </a:solidFill>
                <a:effectLst/>
                <a:latin typeface="Montserrat" panose="00000500000000000000" pitchFamily="2" charset="0"/>
              </a:rPr>
              <a:t> – </a:t>
            </a:r>
            <a:r>
              <a:rPr lang="en-US" sz="1600" b="1" i="0" u="none" strike="noStrike">
                <a:solidFill>
                  <a:srgbClr val="006EA5"/>
                </a:solidFill>
                <a:effectLst/>
                <a:latin typeface="Montserrat" panose="00000500000000000000" pitchFamily="2" charset="0"/>
                <a:hlinkClick r:id="rId10"/>
              </a:rPr>
              <a:t>Tri-Cities  </a:t>
            </a:r>
            <a:br>
              <a:rPr lang="en-US" sz="1600" b="0" i="0">
                <a:solidFill>
                  <a:srgbClr val="000000"/>
                </a:solidFill>
                <a:effectLst/>
                <a:latin typeface="Montserrat" panose="00000500000000000000" pitchFamily="2" charset="0"/>
              </a:rPr>
            </a:br>
            <a:r>
              <a:rPr lang="en-US" sz="1600" b="1" i="0">
                <a:solidFill>
                  <a:srgbClr val="000000"/>
                </a:solidFill>
                <a:effectLst/>
                <a:latin typeface="Montserrat" panose="00000500000000000000" pitchFamily="2" charset="0"/>
              </a:rPr>
              <a:t>1247 – Colville Valley</a:t>
            </a:r>
            <a:br>
              <a:rPr lang="en-US" sz="1600" b="0" i="0">
                <a:solidFill>
                  <a:srgbClr val="000000"/>
                </a:solidFill>
                <a:effectLst/>
                <a:latin typeface="Montserrat" panose="00000500000000000000" pitchFamily="2" charset="0"/>
              </a:rPr>
            </a:br>
            <a:r>
              <a:rPr lang="en-US" sz="1600" b="1" i="0" strike="sngStrike">
                <a:solidFill>
                  <a:srgbClr val="C00000"/>
                </a:solidFill>
                <a:effectLst/>
                <a:latin typeface="Montserrat" panose="00000500000000000000" pitchFamily="2" charset="0"/>
              </a:rPr>
              <a:t>1966 – Sno-King</a:t>
            </a:r>
            <a:br>
              <a:rPr lang="en-US" sz="1600" b="0" i="0">
                <a:solidFill>
                  <a:srgbClr val="000000"/>
                </a:solidFill>
                <a:effectLst/>
                <a:latin typeface="Montserrat" panose="00000500000000000000" pitchFamily="2" charset="0"/>
              </a:rPr>
            </a:br>
            <a:endParaRPr lang="en-US" sz="1600"/>
          </a:p>
        </p:txBody>
      </p:sp>
      <p:pic>
        <p:nvPicPr>
          <p:cNvPr id="19" name="Picture 18" descr="A screenshot of a computer&#10;&#10;Description automatically generated">
            <a:extLst>
              <a:ext uri="{FF2B5EF4-FFF2-40B4-BE49-F238E27FC236}">
                <a16:creationId xmlns:a16="http://schemas.microsoft.com/office/drawing/2014/main" id="{959A67F9-1890-380B-D3A5-9E97A1D8BFC9}"/>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3854342" y="3354368"/>
            <a:ext cx="4091049" cy="2555778"/>
          </a:xfrm>
          <a:prstGeom prst="rect">
            <a:avLst/>
          </a:prstGeom>
        </p:spPr>
      </p:pic>
      <p:sp>
        <p:nvSpPr>
          <p:cNvPr id="20" name="TextBox 19">
            <a:extLst>
              <a:ext uri="{FF2B5EF4-FFF2-40B4-BE49-F238E27FC236}">
                <a16:creationId xmlns:a16="http://schemas.microsoft.com/office/drawing/2014/main" id="{A517C935-6A5D-EB54-BDA1-19E109FD6771}"/>
              </a:ext>
            </a:extLst>
          </p:cNvPr>
          <p:cNvSpPr txBox="1"/>
          <p:nvPr/>
        </p:nvSpPr>
        <p:spPr>
          <a:xfrm>
            <a:off x="8098738" y="4525585"/>
            <a:ext cx="3693684" cy="2031325"/>
          </a:xfrm>
          <a:prstGeom prst="rect">
            <a:avLst/>
          </a:prstGeom>
          <a:noFill/>
        </p:spPr>
        <p:txBody>
          <a:bodyPr wrap="square" rtlCol="0">
            <a:spAutoFit/>
          </a:bodyPr>
          <a:lstStyle/>
          <a:p>
            <a:r>
              <a:rPr lang="en-US" b="0" i="0">
                <a:solidFill>
                  <a:srgbClr val="212529"/>
                </a:solidFill>
                <a:effectLst/>
                <a:latin typeface="Arial" panose="020B0604020202020204" pitchFamily="34" charset="0"/>
              </a:rPr>
              <a:t>Total of Current </a:t>
            </a:r>
            <a:r>
              <a:rPr lang="en-US" b="1" i="0">
                <a:solidFill>
                  <a:schemeClr val="accent1">
                    <a:lumMod val="75000"/>
                  </a:schemeClr>
                </a:solidFill>
                <a:effectLst/>
                <a:latin typeface="Arial" panose="020B0604020202020204" pitchFamily="34" charset="0"/>
              </a:rPr>
              <a:t>Chapter</a:t>
            </a:r>
            <a:r>
              <a:rPr lang="en-US" b="0" i="0">
                <a:solidFill>
                  <a:srgbClr val="212529"/>
                </a:solidFill>
                <a:effectLst/>
                <a:latin typeface="Arial" panose="020B0604020202020204" pitchFamily="34" charset="0"/>
              </a:rPr>
              <a:t> Members in the Federation  	   </a:t>
            </a:r>
            <a:r>
              <a:rPr lang="en-US" b="0" i="0">
                <a:solidFill>
                  <a:srgbClr val="016394"/>
                </a:solidFill>
                <a:effectLst/>
                <a:latin typeface="Arial" panose="020B0604020202020204" pitchFamily="34" charset="0"/>
              </a:rPr>
              <a:t>1614</a:t>
            </a:r>
          </a:p>
          <a:p>
            <a:r>
              <a:rPr lang="en-US" b="0" i="0">
                <a:solidFill>
                  <a:srgbClr val="212529"/>
                </a:solidFill>
                <a:effectLst/>
                <a:latin typeface="Arial" panose="020B0604020202020204" pitchFamily="34" charset="0"/>
              </a:rPr>
              <a:t>Total of all the </a:t>
            </a:r>
            <a:r>
              <a:rPr lang="en-US" b="0" i="0">
                <a:solidFill>
                  <a:srgbClr val="C00000"/>
                </a:solidFill>
                <a:effectLst/>
                <a:latin typeface="Arial" panose="020B0604020202020204" pitchFamily="34" charset="0"/>
              </a:rPr>
              <a:t>National </a:t>
            </a:r>
            <a:r>
              <a:rPr lang="en-US" b="0" i="0">
                <a:solidFill>
                  <a:srgbClr val="212529"/>
                </a:solidFill>
                <a:effectLst/>
                <a:latin typeface="Arial" panose="020B0604020202020204" pitchFamily="34" charset="0"/>
              </a:rPr>
              <a:t>Members in the Federation		   </a:t>
            </a:r>
            <a:r>
              <a:rPr lang="en-US" b="0" i="0">
                <a:solidFill>
                  <a:srgbClr val="016394"/>
                </a:solidFill>
                <a:effectLst/>
                <a:latin typeface="Arial" panose="020B0604020202020204" pitchFamily="34" charset="0"/>
              </a:rPr>
              <a:t>2153</a:t>
            </a:r>
          </a:p>
          <a:p>
            <a:endParaRPr lang="en-US" b="0" i="0">
              <a:solidFill>
                <a:srgbClr val="016394"/>
              </a:solidFill>
              <a:effectLst/>
              <a:latin typeface="Arial" panose="020B0604020202020204" pitchFamily="34" charset="0"/>
            </a:endParaRPr>
          </a:p>
          <a:p>
            <a:r>
              <a:rPr lang="en-US" b="1"/>
              <a:t>Total Members		    </a:t>
            </a:r>
            <a:r>
              <a:rPr lang="en-US" b="1" i="0">
                <a:solidFill>
                  <a:srgbClr val="016394"/>
                </a:solidFill>
                <a:effectLst/>
                <a:latin typeface="Arial" panose="020B0604020202020204" pitchFamily="34" charset="0"/>
              </a:rPr>
              <a:t>3767</a:t>
            </a:r>
          </a:p>
          <a:p>
            <a:endParaRPr lang="en-US"/>
          </a:p>
        </p:txBody>
      </p:sp>
    </p:spTree>
    <p:extLst>
      <p:ext uri="{BB962C8B-B14F-4D97-AF65-F5344CB8AC3E}">
        <p14:creationId xmlns:p14="http://schemas.microsoft.com/office/powerpoint/2010/main" val="341468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lag flying in front of a white building&#10;&#10;Description automatically generated with medium confidence">
            <a:extLst>
              <a:ext uri="{FF2B5EF4-FFF2-40B4-BE49-F238E27FC236}">
                <a16:creationId xmlns:a16="http://schemas.microsoft.com/office/drawing/2014/main" id="{DFDFFD12-1A4E-77A4-0B0F-B8E1F9871145}"/>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CB527A1-431D-FA0B-8449-FF8EBFA2DF00}"/>
              </a:ext>
            </a:extLst>
          </p:cNvPr>
          <p:cNvSpPr>
            <a:spLocks noGrp="1"/>
          </p:cNvSpPr>
          <p:nvPr>
            <p:ph type="subTitle" idx="1"/>
          </p:nvPr>
        </p:nvSpPr>
        <p:spPr>
          <a:xfrm>
            <a:off x="3176058" y="5097070"/>
            <a:ext cx="6403406" cy="1222005"/>
          </a:xfrm>
          <a:solidFill>
            <a:schemeClr val="accent5">
              <a:lumMod val="20000"/>
              <a:lumOff val="80000"/>
              <a:alpha val="50000"/>
            </a:schemeClr>
          </a:solidFill>
        </p:spPr>
        <p:txBody>
          <a:bodyPr>
            <a:noAutofit/>
          </a:bodyPr>
          <a:lstStyle/>
          <a:p>
            <a:pPr>
              <a:lnSpc>
                <a:spcPct val="100000"/>
              </a:lnSpc>
              <a:spcBef>
                <a:spcPts val="0"/>
              </a:spcBef>
            </a:pPr>
            <a:r>
              <a:rPr lang="en-US" sz="2000" b="1">
                <a:solidFill>
                  <a:schemeClr val="accent1">
                    <a:lumMod val="75000"/>
                  </a:schemeClr>
                </a:solidFill>
              </a:rPr>
              <a:t>National Active and Retired Federal Employee Association</a:t>
            </a:r>
          </a:p>
          <a:p>
            <a:pPr>
              <a:lnSpc>
                <a:spcPct val="100000"/>
              </a:lnSpc>
              <a:spcBef>
                <a:spcPts val="0"/>
              </a:spcBef>
            </a:pPr>
            <a:r>
              <a:rPr lang="en-US" sz="2000" b="1">
                <a:solidFill>
                  <a:schemeClr val="accent1">
                    <a:lumMod val="75000"/>
                  </a:schemeClr>
                </a:solidFill>
              </a:rPr>
              <a:t>Washington State Federation</a:t>
            </a:r>
          </a:p>
          <a:p>
            <a:pPr>
              <a:lnSpc>
                <a:spcPct val="100000"/>
              </a:lnSpc>
              <a:spcBef>
                <a:spcPts val="0"/>
              </a:spcBef>
            </a:pPr>
            <a:r>
              <a:rPr lang="en-US" sz="2000" b="1">
                <a:solidFill>
                  <a:schemeClr val="accent1">
                    <a:lumMod val="75000"/>
                  </a:schemeClr>
                </a:solidFill>
              </a:rPr>
              <a:t>President Cray Henry</a:t>
            </a:r>
          </a:p>
        </p:txBody>
      </p:sp>
      <p:pic>
        <p:nvPicPr>
          <p:cNvPr id="6" name="Picture 5">
            <a:extLst>
              <a:ext uri="{FF2B5EF4-FFF2-40B4-BE49-F238E27FC236}">
                <a16:creationId xmlns:a16="http://schemas.microsoft.com/office/drawing/2014/main" id="{8165627C-C8DC-064D-69D9-2F2EECD928EB}"/>
              </a:ext>
            </a:extLst>
          </p:cNvPr>
          <p:cNvPicPr>
            <a:picLocks noChangeAspect="1"/>
          </p:cNvPicPr>
          <p:nvPr/>
        </p:nvPicPr>
        <p:blipFill>
          <a:blip r:embed="rId3"/>
          <a:stretch>
            <a:fillRect/>
          </a:stretch>
        </p:blipFill>
        <p:spPr>
          <a:xfrm>
            <a:off x="0" y="0"/>
            <a:ext cx="3846909" cy="1542422"/>
          </a:xfrm>
          <a:prstGeom prst="rect">
            <a:avLst/>
          </a:prstGeom>
        </p:spPr>
      </p:pic>
      <p:sp>
        <p:nvSpPr>
          <p:cNvPr id="2" name="Title 1">
            <a:extLst>
              <a:ext uri="{FF2B5EF4-FFF2-40B4-BE49-F238E27FC236}">
                <a16:creationId xmlns:a16="http://schemas.microsoft.com/office/drawing/2014/main" id="{2F502FDC-1541-4A9C-78CD-46F1ABE900B8}"/>
              </a:ext>
            </a:extLst>
          </p:cNvPr>
          <p:cNvSpPr>
            <a:spLocks noGrp="1"/>
          </p:cNvSpPr>
          <p:nvPr>
            <p:ph type="ctrTitle"/>
          </p:nvPr>
        </p:nvSpPr>
        <p:spPr>
          <a:xfrm>
            <a:off x="1399309" y="978458"/>
            <a:ext cx="9668145" cy="3844063"/>
          </a:xfrm>
        </p:spPr>
        <p:txBody>
          <a:bodyPr>
            <a:normAutofit fontScale="90000"/>
          </a:bodyPr>
          <a:lstStyle/>
          <a:p>
            <a:r>
              <a:rPr lang="en-US" sz="6600" b="1"/>
              <a:t>Our Crisis </a:t>
            </a:r>
            <a:br>
              <a:rPr lang="en-US" sz="6600" b="1"/>
            </a:br>
            <a:r>
              <a:rPr lang="en-US" sz="6600" b="1"/>
              <a:t>&amp;</a:t>
            </a:r>
            <a:br>
              <a:rPr lang="en-US" sz="6600" b="1"/>
            </a:br>
            <a:r>
              <a:rPr lang="en-US" sz="6600" b="1"/>
              <a:t>Focus</a:t>
            </a:r>
            <a:br>
              <a:rPr lang="en-US" sz="6600" b="1"/>
            </a:br>
            <a:br>
              <a:rPr lang="en-US" sz="2000" b="1"/>
            </a:br>
            <a:r>
              <a:rPr lang="en-US" sz="2700" b="1"/>
              <a:t>NARFE is the only organization solely dedicated to protecting and preserving the pay and benefits of all federal workers and retirees. </a:t>
            </a:r>
            <a:endParaRPr lang="en-US" sz="6600" b="1"/>
          </a:p>
        </p:txBody>
      </p:sp>
    </p:spTree>
    <p:extLst>
      <p:ext uri="{BB962C8B-B14F-4D97-AF65-F5344CB8AC3E}">
        <p14:creationId xmlns:p14="http://schemas.microsoft.com/office/powerpoint/2010/main" val="421843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10;&#10;Description automatically generated">
            <a:extLst>
              <a:ext uri="{FF2B5EF4-FFF2-40B4-BE49-F238E27FC236}">
                <a16:creationId xmlns:a16="http://schemas.microsoft.com/office/drawing/2014/main" id="{DD858382-9D7D-1A9B-A871-FE6465EBB0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33344" y="1049259"/>
            <a:ext cx="7680960" cy="4303029"/>
          </a:xfrm>
          <a:prstGeom prst="rect">
            <a:avLst/>
          </a:prstGeom>
        </p:spPr>
      </p:pic>
      <p:sp>
        <p:nvSpPr>
          <p:cNvPr id="7" name="Rectangle: Beveled 6">
            <a:extLst>
              <a:ext uri="{FF2B5EF4-FFF2-40B4-BE49-F238E27FC236}">
                <a16:creationId xmlns:a16="http://schemas.microsoft.com/office/drawing/2014/main" id="{8A9E12FE-7D46-48DB-B796-BD6E182553DC}"/>
              </a:ext>
            </a:extLst>
          </p:cNvPr>
          <p:cNvSpPr/>
          <p:nvPr/>
        </p:nvSpPr>
        <p:spPr>
          <a:xfrm>
            <a:off x="2672359" y="4839478"/>
            <a:ext cx="9519641" cy="2018522"/>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CA4E-4757-2F5D-B683-01F39F9DBCDA}"/>
              </a:ext>
            </a:extLst>
          </p:cNvPr>
          <p:cNvSpPr>
            <a:spLocks noGrp="1"/>
          </p:cNvSpPr>
          <p:nvPr>
            <p:ph type="title"/>
          </p:nvPr>
        </p:nvSpPr>
        <p:spPr>
          <a:xfrm>
            <a:off x="3848100" y="136525"/>
            <a:ext cx="7997976" cy="1325563"/>
          </a:xfrm>
        </p:spPr>
        <p:txBody>
          <a:bodyPr/>
          <a:lstStyle/>
          <a:p>
            <a:r>
              <a:rPr lang="en-US">
                <a:cs typeface="Calibri Light"/>
              </a:rPr>
              <a:t>OUR CRISIS -- Membership Decline</a:t>
            </a:r>
            <a:endParaRPr lang="en-US"/>
          </a:p>
        </p:txBody>
      </p:sp>
      <p:sp>
        <p:nvSpPr>
          <p:cNvPr id="5" name="TextBox 4">
            <a:extLst>
              <a:ext uri="{FF2B5EF4-FFF2-40B4-BE49-F238E27FC236}">
                <a16:creationId xmlns:a16="http://schemas.microsoft.com/office/drawing/2014/main" id="{C2AA2137-207E-76DA-91E9-7CEFB5664B87}"/>
              </a:ext>
            </a:extLst>
          </p:cNvPr>
          <p:cNvSpPr txBox="1"/>
          <p:nvPr/>
        </p:nvSpPr>
        <p:spPr>
          <a:xfrm>
            <a:off x="60198" y="1462088"/>
            <a:ext cx="3018282" cy="4955203"/>
          </a:xfrm>
          <a:prstGeom prst="rect">
            <a:avLst/>
          </a:prstGeom>
          <a:noFill/>
        </p:spPr>
        <p:txBody>
          <a:bodyPr wrap="square" rtlCol="0">
            <a:spAutoFit/>
          </a:bodyPr>
          <a:lstStyle/>
          <a:p>
            <a:pPr marL="285750" indent="-285750">
              <a:buFont typeface="Arial" panose="020B0604020202020204" pitchFamily="34" charset="0"/>
              <a:buChar char="•"/>
            </a:pPr>
            <a:r>
              <a:rPr lang="en-US" sz="2400"/>
              <a:t>From 2011 to 2021 our membership declined by 50% and the trend appears to be </a:t>
            </a:r>
            <a:r>
              <a:rPr lang="en-US" sz="2800" b="1"/>
              <a:t>accelerating!</a:t>
            </a:r>
            <a:endParaRPr lang="en-US" sz="2400" b="1"/>
          </a:p>
          <a:p>
            <a:pPr marL="285750" indent="-285750">
              <a:buFont typeface="Arial" panose="020B0604020202020204" pitchFamily="34" charset="0"/>
              <a:buChar char="•"/>
            </a:pPr>
            <a:r>
              <a:rPr lang="en-US" sz="2400"/>
              <a:t>As we lose members, we also lose political power and interest.</a:t>
            </a:r>
          </a:p>
          <a:p>
            <a:pPr marL="285750" indent="-285750">
              <a:buFont typeface="Arial" panose="020B0604020202020204" pitchFamily="34" charset="0"/>
              <a:buChar char="•"/>
            </a:pPr>
            <a:r>
              <a:rPr lang="en-US" sz="2400">
                <a:solidFill>
                  <a:srgbClr val="C00000"/>
                </a:solidFill>
              </a:rPr>
              <a:t>If the trend continues NARFE will become irrelevant by 2031 </a:t>
            </a:r>
          </a:p>
        </p:txBody>
      </p:sp>
      <p:sp>
        <p:nvSpPr>
          <p:cNvPr id="6" name="TextBox 5">
            <a:extLst>
              <a:ext uri="{FF2B5EF4-FFF2-40B4-BE49-F238E27FC236}">
                <a16:creationId xmlns:a16="http://schemas.microsoft.com/office/drawing/2014/main" id="{923A3380-7689-B4C3-2257-808C83107034}"/>
              </a:ext>
            </a:extLst>
          </p:cNvPr>
          <p:cNvSpPr txBox="1"/>
          <p:nvPr/>
        </p:nvSpPr>
        <p:spPr>
          <a:xfrm>
            <a:off x="2854477" y="5023911"/>
            <a:ext cx="9599651" cy="1569660"/>
          </a:xfrm>
          <a:prstGeom prst="rect">
            <a:avLst/>
          </a:prstGeom>
          <a:noFill/>
        </p:spPr>
        <p:txBody>
          <a:bodyPr wrap="square" rtlCol="0">
            <a:spAutoFit/>
          </a:bodyPr>
          <a:lstStyle/>
          <a:p>
            <a:r>
              <a:rPr lang="en-US" sz="2400">
                <a:solidFill>
                  <a:schemeClr val="bg1"/>
                </a:solidFill>
              </a:rPr>
              <a:t>Nationally we need to recruit 15,000 new members annually just to hold our current membership levels!</a:t>
            </a:r>
          </a:p>
          <a:p>
            <a:pPr>
              <a:tabLst>
                <a:tab pos="401638" algn="l"/>
              </a:tabLst>
            </a:pPr>
            <a:r>
              <a:rPr lang="en-US" sz="2400" b="1">
                <a:solidFill>
                  <a:schemeClr val="bg1"/>
                </a:solidFill>
              </a:rPr>
              <a:t>  - That means the WSF needs to recruit at least 400 -600 new members  	annually  </a:t>
            </a:r>
          </a:p>
        </p:txBody>
      </p:sp>
    </p:spTree>
    <p:extLst>
      <p:ext uri="{BB962C8B-B14F-4D97-AF65-F5344CB8AC3E}">
        <p14:creationId xmlns:p14="http://schemas.microsoft.com/office/powerpoint/2010/main" val="488764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A8B1-D659-E48B-90D4-1298604B738E}"/>
              </a:ext>
            </a:extLst>
          </p:cNvPr>
          <p:cNvSpPr>
            <a:spLocks noGrp="1"/>
          </p:cNvSpPr>
          <p:nvPr>
            <p:ph type="title"/>
          </p:nvPr>
        </p:nvSpPr>
        <p:spPr>
          <a:xfrm>
            <a:off x="4730496" y="136525"/>
            <a:ext cx="6928104" cy="1325563"/>
          </a:xfrm>
        </p:spPr>
        <p:txBody>
          <a:bodyPr/>
          <a:lstStyle/>
          <a:p>
            <a:r>
              <a:rPr lang="en-US" sz="4400" b="0" i="0" u="none" strike="noStrike" kern="150" baseline="0">
                <a:latin typeface="Calibri" panose="020F0502020204030204" pitchFamily="34" charset="0"/>
              </a:rPr>
              <a:t>NARFE WSF Strategic Goals</a:t>
            </a:r>
            <a:endParaRPr lang="en-US"/>
          </a:p>
        </p:txBody>
      </p:sp>
      <p:sp>
        <p:nvSpPr>
          <p:cNvPr id="4" name="TextBox 3">
            <a:extLst>
              <a:ext uri="{FF2B5EF4-FFF2-40B4-BE49-F238E27FC236}">
                <a16:creationId xmlns:a16="http://schemas.microsoft.com/office/drawing/2014/main" id="{956797F8-06C7-E19E-0C01-1214BBB47CCB}"/>
              </a:ext>
            </a:extLst>
          </p:cNvPr>
          <p:cNvSpPr txBox="1"/>
          <p:nvPr/>
        </p:nvSpPr>
        <p:spPr>
          <a:xfrm>
            <a:off x="365760" y="1565720"/>
            <a:ext cx="11826240" cy="5314019"/>
          </a:xfrm>
          <a:prstGeom prst="rect">
            <a:avLst/>
          </a:prstGeom>
          <a:noFill/>
        </p:spPr>
        <p:txBody>
          <a:bodyPr wrap="square">
            <a:spAutoFit/>
          </a:bodyPr>
          <a:lstStyle/>
          <a:p>
            <a:pPr marR="0">
              <a:lnSpc>
                <a:spcPct val="106000"/>
              </a:lnSpc>
              <a:spcBef>
                <a:spcPts val="0"/>
              </a:spcBef>
              <a:spcAft>
                <a:spcPts val="800"/>
              </a:spcAft>
            </a:pPr>
            <a:r>
              <a:rPr lang="en-US" sz="3200" kern="150">
                <a:latin typeface="Calibri" panose="020F0502020204030204" pitchFamily="34" charset="0"/>
              </a:rPr>
              <a:t>Strategic Goal:   </a:t>
            </a:r>
            <a:r>
              <a:rPr lang="en-US" sz="3200" b="1" kern="150">
                <a:latin typeface="Calibri" panose="020F0502020204030204" pitchFamily="34" charset="0"/>
              </a:rPr>
              <a:t>GROW MEMBERSHIP BY 10% (~400 NEW MEMBERS)</a:t>
            </a:r>
          </a:p>
          <a:p>
            <a:pPr marL="285750" marR="0" indent="-285750">
              <a:lnSpc>
                <a:spcPct val="106000"/>
              </a:lnSpc>
              <a:spcBef>
                <a:spcPts val="0"/>
              </a:spcBef>
              <a:spcAft>
                <a:spcPts val="800"/>
              </a:spcAft>
              <a:buFont typeface="Arial" panose="020B0604020202020204" pitchFamily="34" charset="0"/>
              <a:buChar char="•"/>
            </a:pPr>
            <a:r>
              <a:rPr lang="en-US" sz="1800" kern="150">
                <a:effectLst/>
                <a:latin typeface="Calibri" panose="020F0502020204030204" pitchFamily="34" charset="0"/>
                <a:ea typeface="SimSun" panose="02010600030101010101" pitchFamily="2" charset="-122"/>
                <a:cs typeface="F"/>
              </a:rPr>
              <a:t>Without a critical mass of members our ability to accomplish our mission comes into question.   To defend and advance the earned pay and benefits of America’s civil servants and to promote the general welfare of federal civilian employees and annuitants, we need sufficient members to retain the attention of our congressional representatives and to maintain vibrant chapters.</a:t>
            </a:r>
          </a:p>
          <a:p>
            <a:pPr marL="285750" marR="0" indent="-285750">
              <a:lnSpc>
                <a:spcPct val="106000"/>
              </a:lnSpc>
              <a:spcBef>
                <a:spcPts val="0"/>
              </a:spcBef>
              <a:spcAft>
                <a:spcPts val="800"/>
              </a:spcAft>
              <a:buFont typeface="Arial" panose="020B0604020202020204" pitchFamily="34" charset="0"/>
              <a:buChar char="•"/>
            </a:pPr>
            <a:r>
              <a:rPr lang="en-US" sz="1800" kern="150">
                <a:effectLst/>
                <a:latin typeface="Calibri" panose="020F0502020204030204" pitchFamily="34" charset="0"/>
                <a:ea typeface="SimSun" panose="02010600030101010101" pitchFamily="2" charset="-122"/>
                <a:cs typeface="F"/>
              </a:rPr>
              <a:t>We need to focus on recruitment, if we want NARFE to continue to serve federal civilian employees and annuitants.</a:t>
            </a:r>
          </a:p>
          <a:p>
            <a:pPr marR="0" algn="l" rtl="0"/>
            <a:r>
              <a:rPr lang="en-US" b="0" i="0" u="none" strike="noStrike" kern="150" baseline="0">
                <a:latin typeface="F"/>
              </a:rPr>
              <a:t>There are four elements to our goal:</a:t>
            </a:r>
          </a:p>
          <a:p>
            <a:pPr marR="0" algn="l" rtl="0"/>
            <a:r>
              <a:rPr lang="en-US" sz="1000" b="0" i="0" u="none" strike="noStrike" kern="150" baseline="0">
                <a:latin typeface="F"/>
              </a:rPr>
              <a:t>	</a:t>
            </a:r>
            <a:endParaRPr lang="en-US" b="0" i="0" u="none" strike="noStrike" kern="150" baseline="0">
              <a:solidFill>
                <a:srgbClr val="FF0000"/>
              </a:solidFill>
              <a:latin typeface="F"/>
            </a:endParaRPr>
          </a:p>
          <a:p>
            <a:pPr marR="0" algn="l" rtl="0">
              <a:spcAft>
                <a:spcPts val="600"/>
              </a:spcAft>
              <a:buClr>
                <a:srgbClr val="7030A0"/>
              </a:buClr>
              <a:buFont typeface="Calibri" panose="020F0502020204030204" pitchFamily="34" charset="0"/>
              <a:buChar char="1"/>
            </a:pPr>
            <a:r>
              <a:rPr lang="en-US" b="1" i="0" u="none" strike="noStrike" kern="150" baseline="0">
                <a:solidFill>
                  <a:srgbClr val="7030A0"/>
                </a:solidFill>
                <a:latin typeface="Calibri" panose="020F0502020204030204" pitchFamily="34" charset="0"/>
              </a:rPr>
              <a:t>-1   Increase membership to a level to sustain and fill elected and chair positions. </a:t>
            </a:r>
            <a:endParaRPr lang="en-US" b="0" i="0" u="none" strike="noStrike" kern="150" baseline="0">
              <a:latin typeface="F"/>
            </a:endParaRPr>
          </a:p>
          <a:p>
            <a:pPr marR="0" algn="l" rtl="0">
              <a:spcAft>
                <a:spcPts val="600"/>
              </a:spcAft>
              <a:buClr>
                <a:srgbClr val="0070C0"/>
              </a:buClr>
              <a:buFont typeface="Calibri" panose="020F0502020204030204" pitchFamily="34" charset="0"/>
              <a:buChar char="1"/>
            </a:pPr>
            <a:r>
              <a:rPr lang="en-US" b="1" i="0" u="none" strike="noStrike" kern="150" baseline="0">
                <a:solidFill>
                  <a:srgbClr val="0070C0"/>
                </a:solidFill>
                <a:latin typeface="Calibri" panose="020F0502020204030204" pitchFamily="34" charset="0"/>
              </a:rPr>
              <a:t>-2   Jump start the recruitment effort for each chapter, by focusing each chapter, on Health Fairs as recruitment opportunities.</a:t>
            </a:r>
            <a:r>
              <a:rPr lang="en-US" b="0" i="0" u="none" strike="noStrike" kern="150" baseline="0">
                <a:highlight>
                  <a:srgbClr val="FFFF00"/>
                </a:highlight>
                <a:latin typeface="Calibri" panose="020F0502020204030204" pitchFamily="34" charset="0"/>
              </a:rPr>
              <a:t>	</a:t>
            </a:r>
            <a:r>
              <a:rPr lang="en-US" b="0" i="0" u="none" strike="noStrike" kern="150" baseline="0">
                <a:highlight>
                  <a:srgbClr val="FFFF00"/>
                </a:highlight>
                <a:latin typeface="F"/>
              </a:rPr>
              <a:t>	</a:t>
            </a:r>
          </a:p>
          <a:p>
            <a:pPr marR="0" algn="l" rtl="0">
              <a:spcAft>
                <a:spcPts val="600"/>
              </a:spcAft>
              <a:buClr>
                <a:srgbClr val="00B050"/>
              </a:buClr>
              <a:buFont typeface="Calibri" panose="020F0502020204030204" pitchFamily="34" charset="0"/>
              <a:buChar char="1"/>
            </a:pPr>
            <a:r>
              <a:rPr lang="en-US" b="1" i="0" u="none" strike="noStrike" kern="150" baseline="0">
                <a:solidFill>
                  <a:srgbClr val="00B050"/>
                </a:solidFill>
                <a:latin typeface="Calibri" panose="020F0502020204030204" pitchFamily="34" charset="0"/>
              </a:rPr>
              <a:t>-3   Expand recruitment efforts, for each chapter, by identifying recruitment opportunities for new members prior to retirement within chapters’ geographic area.</a:t>
            </a:r>
            <a:r>
              <a:rPr lang="en-US" b="0" i="0" u="none" strike="noStrike" kern="150" baseline="0">
                <a:latin typeface="F"/>
              </a:rPr>
              <a:t>		</a:t>
            </a:r>
          </a:p>
          <a:p>
            <a:pPr marR="0" algn="l" rtl="0">
              <a:spcAft>
                <a:spcPts val="600"/>
              </a:spcAft>
              <a:buClr>
                <a:srgbClr val="C45911"/>
              </a:buClr>
              <a:buFont typeface="Calibri" panose="020F0502020204030204" pitchFamily="34" charset="0"/>
              <a:buChar char="1"/>
            </a:pPr>
            <a:r>
              <a:rPr lang="en-US" b="1" i="0" u="none" strike="noStrike" kern="150" baseline="0">
                <a:solidFill>
                  <a:srgbClr val="C45911"/>
                </a:solidFill>
                <a:latin typeface="Calibri" panose="020F0502020204030204" pitchFamily="34" charset="0"/>
              </a:rPr>
              <a:t>-4   Support recruitment efforts, for each chapter, by designing a formal advertising campaign for each chapters’ geographic location (based on 1-3.3) and targeted audience</a:t>
            </a:r>
            <a:r>
              <a:rPr lang="en-US" b="1" i="0" u="none" strike="noStrike" kern="150" baseline="0">
                <a:solidFill>
                  <a:srgbClr val="C45911"/>
                </a:solidFill>
                <a:latin typeface="F"/>
              </a:rPr>
              <a:t>.</a:t>
            </a:r>
            <a:r>
              <a:rPr lang="en-US" b="1" i="0" u="none" strike="noStrike" kern="150" baseline="0">
                <a:solidFill>
                  <a:srgbClr val="C45911"/>
                </a:solidFill>
                <a:latin typeface="Calibri" panose="020F0502020204030204" pitchFamily="34" charset="0"/>
              </a:rPr>
              <a:t> </a:t>
            </a:r>
          </a:p>
          <a:p>
            <a:pPr marR="0" algn="l" rtl="0"/>
            <a:r>
              <a:rPr lang="en-US" b="0" i="0" u="none" strike="noStrike" kern="150" baseline="0">
                <a:latin typeface="F"/>
              </a:rPr>
              <a:t>	</a:t>
            </a:r>
            <a:r>
              <a:rPr lang="en-US" b="0" i="0" u="none" strike="noStrike" kern="150" baseline="0">
                <a:latin typeface="Calibri" panose="020F0502020204030204" pitchFamily="34" charset="0"/>
              </a:rPr>
              <a:t>	</a:t>
            </a:r>
            <a:r>
              <a:rPr lang="en-US" b="0" i="0" u="none" strike="noStrike" kern="150" baseline="0">
                <a:latin typeface="F"/>
              </a:rPr>
              <a:t>	</a:t>
            </a:r>
          </a:p>
        </p:txBody>
      </p:sp>
    </p:spTree>
    <p:extLst>
      <p:ext uri="{BB962C8B-B14F-4D97-AF65-F5344CB8AC3E}">
        <p14:creationId xmlns:p14="http://schemas.microsoft.com/office/powerpoint/2010/main" val="80022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flying in front of a white building&#10;&#10;Description automatically generated with medium confidence">
            <a:extLst>
              <a:ext uri="{FF2B5EF4-FFF2-40B4-BE49-F238E27FC236}">
                <a16:creationId xmlns:a16="http://schemas.microsoft.com/office/drawing/2014/main" id="{B525530B-8687-FB01-7734-B7197DD8BA14}"/>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D77B5BA-5B1C-E94A-E2D3-8758EAA72BCD}"/>
              </a:ext>
            </a:extLst>
          </p:cNvPr>
          <p:cNvSpPr txBox="1"/>
          <p:nvPr/>
        </p:nvSpPr>
        <p:spPr>
          <a:xfrm>
            <a:off x="4638676" y="295274"/>
            <a:ext cx="6096000" cy="954107"/>
          </a:xfrm>
          <a:prstGeom prst="rect">
            <a:avLst/>
          </a:prstGeom>
          <a:noFill/>
        </p:spPr>
        <p:txBody>
          <a:bodyPr wrap="square" rtlCol="0">
            <a:spAutoFit/>
          </a:bodyPr>
          <a:lstStyle/>
          <a:p>
            <a:r>
              <a:rPr lang="en-US" sz="2800" b="1">
                <a:ln>
                  <a:noFill/>
                </a:ln>
                <a:solidFill>
                  <a:srgbClr val="000000"/>
                </a:solidFill>
                <a:effectLst/>
                <a:uFill>
                  <a:solidFill>
                    <a:srgbClr val="000000"/>
                  </a:solidFill>
                </a:uFill>
                <a:latin typeface="Times New Roman" panose="02020603050405020304" pitchFamily="18" charset="0"/>
                <a:ea typeface="Arial Unicode MS"/>
                <a:cs typeface="Arial Unicode MS"/>
              </a:rPr>
              <a:t>Region IX Alzheimer’s Report &amp; Presentation of National Award</a:t>
            </a:r>
            <a:endParaRPr lang="en-US" sz="2800"/>
          </a:p>
        </p:txBody>
      </p:sp>
      <p:pic>
        <p:nvPicPr>
          <p:cNvPr id="6" name="Picture 5">
            <a:extLst>
              <a:ext uri="{FF2B5EF4-FFF2-40B4-BE49-F238E27FC236}">
                <a16:creationId xmlns:a16="http://schemas.microsoft.com/office/drawing/2014/main" id="{8D8296E1-14D7-3AFB-5AC5-EFCD8384ACA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3815291" y="632884"/>
            <a:ext cx="5001684" cy="6858000"/>
          </a:xfrm>
          <a:prstGeom prst="rect">
            <a:avLst/>
          </a:prstGeom>
          <a:effectLst>
            <a:softEdge rad="63500"/>
          </a:effectLst>
        </p:spPr>
      </p:pic>
    </p:spTree>
    <p:extLst>
      <p:ext uri="{BB962C8B-B14F-4D97-AF65-F5344CB8AC3E}">
        <p14:creationId xmlns:p14="http://schemas.microsoft.com/office/powerpoint/2010/main" val="3857470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flying in front of a white building&#10;&#10;Description automatically generated with medium confidence">
            <a:extLst>
              <a:ext uri="{FF2B5EF4-FFF2-40B4-BE49-F238E27FC236}">
                <a16:creationId xmlns:a16="http://schemas.microsoft.com/office/drawing/2014/main" id="{B525530B-8687-FB01-7734-B7197DD8BA14}"/>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557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flying in front of a white building&#10;&#10;Description automatically generated with medium confidence">
            <a:extLst>
              <a:ext uri="{FF2B5EF4-FFF2-40B4-BE49-F238E27FC236}">
                <a16:creationId xmlns:a16="http://schemas.microsoft.com/office/drawing/2014/main" id="{B525530B-8687-FB01-7734-B7197DD8BA14}"/>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C73438D-D0B1-837A-BF77-258CD5762D1A}"/>
              </a:ext>
            </a:extLst>
          </p:cNvPr>
          <p:cNvSpPr txBox="1"/>
          <p:nvPr/>
        </p:nvSpPr>
        <p:spPr>
          <a:xfrm>
            <a:off x="985837" y="277271"/>
            <a:ext cx="10487025" cy="6445034"/>
          </a:xfrm>
          <a:prstGeom prst="rect">
            <a:avLst/>
          </a:prstGeom>
          <a:noFill/>
        </p:spPr>
        <p:txBody>
          <a:bodyPr wrap="square" rtlCol="0">
            <a:spAutoFit/>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r>
              <a:rPr lang="en-US" sz="2000" b="1">
                <a:effectLst/>
                <a:latin typeface="Arial" panose="020B0604020202020204" pitchFamily="34" charset="0"/>
                <a:ea typeface="Arial" panose="020B0604020202020204" pitchFamily="34" charset="0"/>
              </a:rPr>
              <a:t>FINAL REPORT OF NOMINATION COMMITTEE</a:t>
            </a:r>
          </a:p>
          <a:p>
            <a:pPr marL="0" marR="0">
              <a:lnSpc>
                <a:spcPct val="115000"/>
              </a:lnSpc>
              <a:spcBef>
                <a:spcPts val="0"/>
              </a:spcBef>
              <a:spcAft>
                <a:spcPts val="0"/>
              </a:spcAft>
            </a:pPr>
            <a:r>
              <a:rPr lang="en-US" sz="2000" b="1">
                <a:effectLst/>
                <a:latin typeface="Arial" panose="020B0604020202020204" pitchFamily="34" charset="0"/>
                <a:ea typeface="Arial" panose="020B0604020202020204" pitchFamily="34" charset="0"/>
              </a:rPr>
              <a:t>             				FOR SYMPOSIUM OCTOBER 24-26, 2024</a:t>
            </a:r>
          </a:p>
          <a:p>
            <a:pPr marL="0" marR="0">
              <a:lnSpc>
                <a:spcPct val="115000"/>
              </a:lnSpc>
              <a:spcBef>
                <a:spcPts val="0"/>
              </a:spcBef>
              <a:spcAft>
                <a:spcPts val="0"/>
              </a:spcAft>
            </a:pPr>
            <a:endParaRPr lang="en-US" sz="16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Cray Henry, president of Washington Federation appointed the nominating committee consisting of Patricia Rudd, Linda Wallers and Kathy Brooks. Cray called for nominations for President, Vice-President, Secretary and Treasurer. Nominations were timely received for the following positions:</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tabLst>
                <a:tab pos="2057400" algn="l"/>
                <a:tab pos="3771900" algn="l"/>
                <a:tab pos="5429250" algn="l"/>
              </a:tabLst>
            </a:pPr>
            <a:r>
              <a:rPr lang="en-US" sz="1600">
                <a:effectLst/>
                <a:latin typeface="Arial" panose="020B0604020202020204" pitchFamily="34" charset="0"/>
                <a:ea typeface="Arial" panose="020B0604020202020204" pitchFamily="34" charset="0"/>
              </a:rPr>
              <a:t>PRESIDENT    	 Anthony Merola  	Chapter 236 	Olympia-Timberline</a:t>
            </a:r>
          </a:p>
          <a:p>
            <a:pPr marL="0" marR="0">
              <a:lnSpc>
                <a:spcPct val="115000"/>
              </a:lnSpc>
              <a:spcBef>
                <a:spcPts val="0"/>
              </a:spcBef>
              <a:spcAft>
                <a:spcPts val="0"/>
              </a:spcAft>
              <a:tabLst>
                <a:tab pos="2057400" algn="l"/>
                <a:tab pos="3771900" algn="l"/>
                <a:tab pos="5429250" algn="l"/>
              </a:tabLst>
            </a:pPr>
            <a:r>
              <a:rPr lang="en-US" sz="1600">
                <a:effectLst/>
                <a:latin typeface="Arial" panose="020B0604020202020204" pitchFamily="34" charset="0"/>
                <a:ea typeface="Arial" panose="020B0604020202020204" pitchFamily="34" charset="0"/>
              </a:rPr>
              <a:t>VICE PRESIDENT 	Kathy Brooks. 	Chapter. 32   	Spokane</a:t>
            </a:r>
          </a:p>
          <a:p>
            <a:pPr marL="0" marR="0">
              <a:lnSpc>
                <a:spcPct val="115000"/>
              </a:lnSpc>
              <a:spcBef>
                <a:spcPts val="0"/>
              </a:spcBef>
              <a:spcAft>
                <a:spcPts val="0"/>
              </a:spcAft>
              <a:tabLst>
                <a:tab pos="2057400" algn="l"/>
                <a:tab pos="3771900" algn="l"/>
                <a:tab pos="5429250" algn="l"/>
              </a:tabLst>
            </a:pPr>
            <a:r>
              <a:rPr lang="en-US" sz="1600">
                <a:effectLst/>
                <a:latin typeface="Arial" panose="020B0604020202020204" pitchFamily="34" charset="0"/>
                <a:ea typeface="Arial" panose="020B0604020202020204" pitchFamily="34" charset="0"/>
              </a:rPr>
              <a:t>SECRETARY          	Curtis Price.   	Chapter 193 	Everett</a:t>
            </a:r>
          </a:p>
          <a:p>
            <a:pPr marL="0" marR="0">
              <a:lnSpc>
                <a:spcPct val="115000"/>
              </a:lnSpc>
              <a:spcBef>
                <a:spcPts val="0"/>
              </a:spcBef>
              <a:spcAft>
                <a:spcPts val="0"/>
              </a:spcAft>
              <a:tabLst>
                <a:tab pos="2057400" algn="l"/>
                <a:tab pos="3771900" algn="l"/>
                <a:tab pos="5429250" algn="l"/>
              </a:tabLs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MANY CONTACTS WERE SUGGESTED FOR THE TREASURER POSITION AND THE COMMITTEE WAS UNABLE TO GET COMMITTMENT FROM FIVE SUGGESTED NAMES.</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RECENTLY the current Treasurer , ARLENE PATTON has. agreed to remain  in her currently held position as Treasurer until a replacement could be identified.</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The nomination committee has vetted these candidates and recommends they are qualified to serve.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Patricia Rudd ,chairman Nominating Committee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Linda Waller</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Kathy Brooks</a:t>
            </a:r>
            <a:endParaRPr lang="en-US" sz="1600"/>
          </a:p>
        </p:txBody>
      </p:sp>
    </p:spTree>
    <p:extLst>
      <p:ext uri="{BB962C8B-B14F-4D97-AF65-F5344CB8AC3E}">
        <p14:creationId xmlns:p14="http://schemas.microsoft.com/office/powerpoint/2010/main" val="230624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flying in front of a white building&#10;&#10;Description automatically generated with medium confidence">
            <a:extLst>
              <a:ext uri="{FF2B5EF4-FFF2-40B4-BE49-F238E27FC236}">
                <a16:creationId xmlns:a16="http://schemas.microsoft.com/office/drawing/2014/main" id="{B525530B-8687-FB01-7734-B7197DD8BA14}"/>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9E9081A-BDB3-959F-7227-B362550D5705}"/>
              </a:ext>
            </a:extLst>
          </p:cNvPr>
          <p:cNvSpPr txBox="1"/>
          <p:nvPr/>
        </p:nvSpPr>
        <p:spPr>
          <a:xfrm>
            <a:off x="685801" y="1617881"/>
            <a:ext cx="9715500" cy="1477328"/>
          </a:xfrm>
          <a:prstGeom prst="rect">
            <a:avLst/>
          </a:prstGeom>
          <a:solidFill>
            <a:schemeClr val="accent5">
              <a:lumMod val="40000"/>
              <a:lumOff val="60000"/>
            </a:schemeClr>
          </a:solidFill>
          <a:ln>
            <a:solidFill>
              <a:schemeClr val="accent1"/>
            </a:solidFill>
          </a:ln>
        </p:spPr>
        <p:txBody>
          <a:bodyPr wrap="square" rtlCol="0">
            <a:spAutoFit/>
          </a:bodyPr>
          <a:lstStyle/>
          <a:p>
            <a:r>
              <a:rPr lang="en-US" b="1"/>
              <a:t>New Officers Elected by Acclamation</a:t>
            </a:r>
          </a:p>
          <a:p>
            <a:r>
              <a:rPr lang="en-US"/>
              <a:t>Since there was only one nominee/volunteer for each position, at the last Washington State Federation Advisory Committee,  Cray made a motion to elect the slate of officers by acclamation; the motion was seconded by Mary B and passed unanimously. The new officers will be installed by Steve at the symposium and begin their term on 1 January 2025 as put forth in the WSF Bylaws</a:t>
            </a:r>
          </a:p>
        </p:txBody>
      </p:sp>
      <p:sp>
        <p:nvSpPr>
          <p:cNvPr id="4" name="TextBox 3">
            <a:extLst>
              <a:ext uri="{FF2B5EF4-FFF2-40B4-BE49-F238E27FC236}">
                <a16:creationId xmlns:a16="http://schemas.microsoft.com/office/drawing/2014/main" id="{0BE0AFE9-7762-C66F-0568-E33F3EEE7A66}"/>
              </a:ext>
            </a:extLst>
          </p:cNvPr>
          <p:cNvSpPr txBox="1"/>
          <p:nvPr/>
        </p:nvSpPr>
        <p:spPr>
          <a:xfrm>
            <a:off x="4238625" y="485775"/>
            <a:ext cx="5414239" cy="646331"/>
          </a:xfrm>
          <a:prstGeom prst="rect">
            <a:avLst/>
          </a:prstGeom>
          <a:noFill/>
        </p:spPr>
        <p:txBody>
          <a:bodyPr wrap="none" rtlCol="0">
            <a:spAutoFit/>
          </a:bodyPr>
          <a:lstStyle/>
          <a:p>
            <a:r>
              <a:rPr lang="en-US" sz="3600" b="1"/>
              <a:t>Installation of New Officers</a:t>
            </a:r>
          </a:p>
        </p:txBody>
      </p:sp>
      <p:sp>
        <p:nvSpPr>
          <p:cNvPr id="5" name="TextBox 4">
            <a:extLst>
              <a:ext uri="{FF2B5EF4-FFF2-40B4-BE49-F238E27FC236}">
                <a16:creationId xmlns:a16="http://schemas.microsoft.com/office/drawing/2014/main" id="{DF39C91A-31A0-0854-B362-DC97F3EF0A8C}"/>
              </a:ext>
            </a:extLst>
          </p:cNvPr>
          <p:cNvSpPr txBox="1"/>
          <p:nvPr/>
        </p:nvSpPr>
        <p:spPr>
          <a:xfrm>
            <a:off x="457201" y="3523418"/>
            <a:ext cx="10820399" cy="3139321"/>
          </a:xfrm>
          <a:prstGeom prst="rect">
            <a:avLst/>
          </a:prstGeom>
          <a:noFill/>
        </p:spPr>
        <p:txBody>
          <a:bodyPr wrap="square" rtlCol="0">
            <a:spAutoFit/>
          </a:bodyPr>
          <a:lstStyle/>
          <a:p>
            <a:r>
              <a:rPr lang="en-US" b="1"/>
              <a:t>Installation of Officers</a:t>
            </a:r>
          </a:p>
          <a:p>
            <a:endParaRPr lang="en-US" b="1"/>
          </a:p>
          <a:p>
            <a:r>
              <a:rPr lang="en-US"/>
              <a:t> </a:t>
            </a:r>
            <a:r>
              <a:rPr lang="en-US" i="1"/>
              <a:t>Please raise your right hand. </a:t>
            </a:r>
          </a:p>
          <a:p>
            <a:endParaRPr lang="en-US" i="1"/>
          </a:p>
          <a:p>
            <a:r>
              <a:rPr lang="en-US" i="1">
                <a:solidFill>
                  <a:schemeClr val="accent5">
                    <a:lumMod val="75000"/>
                  </a:schemeClr>
                </a:solidFill>
              </a:rPr>
              <a:t>“</a:t>
            </a:r>
            <a:r>
              <a:rPr lang="en-US">
                <a:solidFill>
                  <a:schemeClr val="accent5">
                    <a:lumMod val="75000"/>
                  </a:schemeClr>
                </a:solidFill>
              </a:rPr>
              <a:t>I hereby pledge to effectively perform the duties of my office; carry out the programs, policies, and bylaws of the Association; promote its goals and objectives; and work as a team in harmony with the Association’s leadership. I will safeguard all of the Association’s property under my care; have such property available for official inspection if required; and pass on said property intact to my successor.”</a:t>
            </a:r>
          </a:p>
          <a:p>
            <a:endParaRPr lang="en-US"/>
          </a:p>
          <a:p>
            <a:r>
              <a:rPr lang="en-US" i="1"/>
              <a:t>I hereby declare you duly installed officers of the Washington State Federation of NARFE. You will now assume the duties of your office as prescribed by the bylaws.</a:t>
            </a:r>
          </a:p>
        </p:txBody>
      </p:sp>
    </p:spTree>
    <p:extLst>
      <p:ext uri="{BB962C8B-B14F-4D97-AF65-F5344CB8AC3E}">
        <p14:creationId xmlns:p14="http://schemas.microsoft.com/office/powerpoint/2010/main" val="1573188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C99E-1FC0-8135-79A5-29C9E65EACE7}"/>
              </a:ext>
            </a:extLst>
          </p:cNvPr>
          <p:cNvSpPr>
            <a:spLocks noGrp="1"/>
          </p:cNvSpPr>
          <p:nvPr>
            <p:ph type="title"/>
          </p:nvPr>
        </p:nvSpPr>
        <p:spPr/>
        <p:txBody>
          <a:bodyPr/>
          <a:lstStyle/>
          <a:p>
            <a:pPr algn="ctr"/>
            <a:r>
              <a:rPr lang="en-US" b="1">
                <a:solidFill>
                  <a:schemeClr val="accent5">
                    <a:lumMod val="50000"/>
                  </a:schemeClr>
                </a:solidFill>
              </a:rPr>
              <a:t>Closing Thoughts</a:t>
            </a:r>
          </a:p>
        </p:txBody>
      </p:sp>
      <p:pic>
        <p:nvPicPr>
          <p:cNvPr id="3" name="Picture 2">
            <a:extLst>
              <a:ext uri="{FF2B5EF4-FFF2-40B4-BE49-F238E27FC236}">
                <a16:creationId xmlns:a16="http://schemas.microsoft.com/office/drawing/2014/main" id="{C393C946-68A1-0EA7-055C-6E224ACA3574}"/>
              </a:ext>
            </a:extLst>
          </p:cNvPr>
          <p:cNvPicPr>
            <a:picLocks noChangeAspect="1"/>
          </p:cNvPicPr>
          <p:nvPr/>
        </p:nvPicPr>
        <p:blipFill>
          <a:blip r:embed="rId2"/>
          <a:stretch>
            <a:fillRect/>
          </a:stretch>
        </p:blipFill>
        <p:spPr>
          <a:xfrm>
            <a:off x="0" y="0"/>
            <a:ext cx="3846909" cy="1542422"/>
          </a:xfrm>
          <a:prstGeom prst="rect">
            <a:avLst/>
          </a:prstGeom>
        </p:spPr>
      </p:pic>
      <p:sp>
        <p:nvSpPr>
          <p:cNvPr id="4" name="TextBox 3">
            <a:extLst>
              <a:ext uri="{FF2B5EF4-FFF2-40B4-BE49-F238E27FC236}">
                <a16:creationId xmlns:a16="http://schemas.microsoft.com/office/drawing/2014/main" id="{9836B7F2-2282-6F3C-EECB-BE4AEF7853E4}"/>
              </a:ext>
            </a:extLst>
          </p:cNvPr>
          <p:cNvSpPr txBox="1"/>
          <p:nvPr/>
        </p:nvSpPr>
        <p:spPr>
          <a:xfrm>
            <a:off x="709575" y="1872691"/>
            <a:ext cx="10321748" cy="4524315"/>
          </a:xfrm>
          <a:prstGeom prst="rect">
            <a:avLst/>
          </a:prstGeom>
          <a:noFill/>
        </p:spPr>
        <p:txBody>
          <a:bodyPr wrap="square" rtlCol="0">
            <a:spAutoFit/>
          </a:bodyPr>
          <a:lstStyle/>
          <a:p>
            <a:pPr marL="342900" indent="-342900">
              <a:buAutoNum type="arabicPeriod"/>
            </a:pPr>
            <a:r>
              <a:rPr lang="en-US">
                <a:solidFill>
                  <a:schemeClr val="accent5">
                    <a:lumMod val="50000"/>
                  </a:schemeClr>
                </a:solidFill>
              </a:rPr>
              <a:t>There is no NARFE without members --  </a:t>
            </a:r>
            <a:r>
              <a:rPr lang="en-US" b="1">
                <a:solidFill>
                  <a:schemeClr val="accent5">
                    <a:lumMod val="75000"/>
                  </a:schemeClr>
                </a:solidFill>
              </a:rPr>
              <a:t>NARFE will not survive without a strategic focus on recruitment</a:t>
            </a:r>
          </a:p>
          <a:p>
            <a:pPr marL="800100" lvl="1" indent="-342900">
              <a:buFont typeface="Arial" panose="020B0604020202020204" pitchFamily="34" charset="0"/>
              <a:buChar char="•"/>
            </a:pPr>
            <a:r>
              <a:rPr lang="en-US" b="1">
                <a:solidFill>
                  <a:schemeClr val="accent5">
                    <a:lumMod val="75000"/>
                  </a:schemeClr>
                </a:solidFill>
              </a:rPr>
              <a:t>Chapters need to focus on recruiting Chapter members to grow the pool of potential officers</a:t>
            </a:r>
          </a:p>
          <a:p>
            <a:pPr marL="800100" lvl="1" indent="-342900">
              <a:buFont typeface="Arial" panose="020B0604020202020204" pitchFamily="34" charset="0"/>
              <a:buChar char="•"/>
            </a:pPr>
            <a:r>
              <a:rPr lang="en-US" b="1">
                <a:solidFill>
                  <a:schemeClr val="accent5">
                    <a:lumMod val="75000"/>
                  </a:schemeClr>
                </a:solidFill>
              </a:rPr>
              <a:t>The National organization needs to focus on recruiting National members</a:t>
            </a:r>
          </a:p>
          <a:p>
            <a:pPr marL="342900" indent="-342900">
              <a:buAutoNum type="arabicPeriod"/>
            </a:pPr>
            <a:r>
              <a:rPr lang="en-US">
                <a:solidFill>
                  <a:schemeClr val="accent5">
                    <a:lumMod val="50000"/>
                  </a:schemeClr>
                </a:solidFill>
              </a:rPr>
              <a:t>Chapter members and National members have different wants and needs</a:t>
            </a:r>
          </a:p>
          <a:p>
            <a:pPr marL="800100" lvl="1" indent="-342900">
              <a:buFont typeface="Arial" panose="020B0604020202020204" pitchFamily="34" charset="0"/>
              <a:buChar char="•"/>
            </a:pPr>
            <a:r>
              <a:rPr lang="en-US">
                <a:solidFill>
                  <a:schemeClr val="accent5">
                    <a:lumMod val="50000"/>
                  </a:schemeClr>
                </a:solidFill>
              </a:rPr>
              <a:t>National members are primarily focused on financially supporting </a:t>
            </a:r>
            <a:r>
              <a:rPr lang="en-US" b="1">
                <a:solidFill>
                  <a:schemeClr val="accent5">
                    <a:lumMod val="50000"/>
                  </a:schemeClr>
                </a:solidFill>
              </a:rPr>
              <a:t>Advocacy</a:t>
            </a:r>
          </a:p>
          <a:p>
            <a:pPr marL="800100" lvl="1" indent="-342900">
              <a:buFont typeface="Arial" panose="020B0604020202020204" pitchFamily="34" charset="0"/>
              <a:buChar char="•"/>
            </a:pPr>
            <a:r>
              <a:rPr lang="en-US">
                <a:solidFill>
                  <a:schemeClr val="accent5">
                    <a:lumMod val="50000"/>
                  </a:schemeClr>
                </a:solidFill>
              </a:rPr>
              <a:t>Chapter members are balance focused on </a:t>
            </a:r>
            <a:r>
              <a:rPr lang="en-US" b="1">
                <a:solidFill>
                  <a:schemeClr val="accent5">
                    <a:lumMod val="50000"/>
                  </a:schemeClr>
                </a:solidFill>
              </a:rPr>
              <a:t>community, Federal Benefits support and Advocacy</a:t>
            </a:r>
          </a:p>
          <a:p>
            <a:pPr marL="342900" indent="-342900">
              <a:buAutoNum type="arabicPeriod"/>
            </a:pPr>
            <a:r>
              <a:rPr lang="en-US">
                <a:solidFill>
                  <a:schemeClr val="accent5">
                    <a:lumMod val="50000"/>
                  </a:schemeClr>
                </a:solidFill>
              </a:rPr>
              <a:t>Chapters are closing primarily because of a lack of new members to take on leadership roles</a:t>
            </a:r>
          </a:p>
          <a:p>
            <a:pPr marL="800100" lvl="1" indent="-342900">
              <a:buFont typeface="Arial" panose="020B0604020202020204" pitchFamily="34" charset="0"/>
              <a:buChar char="•"/>
            </a:pPr>
            <a:r>
              <a:rPr lang="en-US">
                <a:solidFill>
                  <a:schemeClr val="accent5">
                    <a:lumMod val="50000"/>
                  </a:schemeClr>
                </a:solidFill>
              </a:rPr>
              <a:t>We will continue to loss chapters if we can’t find a way to recruit new members into chapters</a:t>
            </a:r>
          </a:p>
          <a:p>
            <a:pPr marL="342900" indent="-342900">
              <a:buFont typeface="+mj-lt"/>
              <a:buAutoNum type="arabicPeriod"/>
            </a:pPr>
            <a:r>
              <a:rPr lang="en-US">
                <a:solidFill>
                  <a:schemeClr val="accent5">
                    <a:lumMod val="50000"/>
                  </a:schemeClr>
                </a:solidFill>
              </a:rPr>
              <a:t>NARFE and the WSF are structed to support lots of members (250,000+ and 10,000+) with associated administrative procedures. Most of the Chapter and Federation officers have held multiple posts for decades.  </a:t>
            </a:r>
          </a:p>
          <a:p>
            <a:pPr marL="800100" lvl="1" indent="-342900">
              <a:buFont typeface="Arial" panose="020B0604020202020204" pitchFamily="34" charset="0"/>
              <a:buChar char="•"/>
            </a:pPr>
            <a:r>
              <a:rPr lang="en-US">
                <a:solidFill>
                  <a:schemeClr val="accent5">
                    <a:lumMod val="50000"/>
                  </a:schemeClr>
                </a:solidFill>
              </a:rPr>
              <a:t>With the declining number of chapters, its not clear the administrative cost of a Federation is worth the benefit.   Consider reworking the WSF by-laws to simplify Federation leadership and administration.</a:t>
            </a:r>
          </a:p>
          <a:p>
            <a:pPr marL="800100" lvl="1" indent="-342900">
              <a:buFont typeface="Arial" panose="020B0604020202020204" pitchFamily="34" charset="0"/>
              <a:buChar char="•"/>
            </a:pPr>
            <a:r>
              <a:rPr lang="en-US">
                <a:solidFill>
                  <a:schemeClr val="accent5">
                    <a:lumMod val="50000"/>
                  </a:schemeClr>
                </a:solidFill>
              </a:rPr>
              <a:t>Consider a regional Federation.</a:t>
            </a:r>
          </a:p>
          <a:p>
            <a:pPr marL="342900" indent="-342900">
              <a:buFont typeface="+mj-lt"/>
              <a:buAutoNum type="arabicPeriod"/>
            </a:pPr>
            <a:endParaRPr lang="en-US">
              <a:solidFill>
                <a:schemeClr val="accent5">
                  <a:lumMod val="50000"/>
                </a:schemeClr>
              </a:solidFill>
            </a:endParaRPr>
          </a:p>
        </p:txBody>
      </p:sp>
    </p:spTree>
    <p:extLst>
      <p:ext uri="{BB962C8B-B14F-4D97-AF65-F5344CB8AC3E}">
        <p14:creationId xmlns:p14="http://schemas.microsoft.com/office/powerpoint/2010/main" val="87765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flying in front of a white building&#10;&#10;Description automatically generated with medium confidence">
            <a:extLst>
              <a:ext uri="{FF2B5EF4-FFF2-40B4-BE49-F238E27FC236}">
                <a16:creationId xmlns:a16="http://schemas.microsoft.com/office/drawing/2014/main" id="{B525530B-8687-FB01-7734-B7197DD8BA14}"/>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884484B-6A68-244D-7F86-1F7C2C4B6B7C}"/>
              </a:ext>
            </a:extLst>
          </p:cNvPr>
          <p:cNvSpPr txBox="1"/>
          <p:nvPr/>
        </p:nvSpPr>
        <p:spPr>
          <a:xfrm>
            <a:off x="5248275" y="742950"/>
            <a:ext cx="3713902" cy="584775"/>
          </a:xfrm>
          <a:prstGeom prst="rect">
            <a:avLst/>
          </a:prstGeom>
          <a:noFill/>
        </p:spPr>
        <p:txBody>
          <a:bodyPr wrap="none" rtlCol="0">
            <a:spAutoFit/>
          </a:bodyPr>
          <a:lstStyle/>
          <a:p>
            <a:r>
              <a:rPr lang="en-US" sz="3200" b="1"/>
              <a:t>Memorial   Thoughts</a:t>
            </a:r>
          </a:p>
        </p:txBody>
      </p:sp>
      <p:sp>
        <p:nvSpPr>
          <p:cNvPr id="4" name="TextBox 3">
            <a:extLst>
              <a:ext uri="{FF2B5EF4-FFF2-40B4-BE49-F238E27FC236}">
                <a16:creationId xmlns:a16="http://schemas.microsoft.com/office/drawing/2014/main" id="{AEBEEDCE-F8E5-CB5A-825E-E8D23419C057}"/>
              </a:ext>
            </a:extLst>
          </p:cNvPr>
          <p:cNvSpPr txBox="1"/>
          <p:nvPr/>
        </p:nvSpPr>
        <p:spPr>
          <a:xfrm>
            <a:off x="1496878" y="1461373"/>
            <a:ext cx="9198243" cy="5262979"/>
          </a:xfrm>
          <a:prstGeom prst="rect">
            <a:avLst/>
          </a:prstGeom>
          <a:noFill/>
        </p:spPr>
        <p:txBody>
          <a:bodyPr wrap="square" rtlCol="0">
            <a:spAutoFit/>
          </a:bodyPr>
          <a:lstStyle/>
          <a:p>
            <a:pPr algn="ctr"/>
            <a:r>
              <a:rPr lang="en-US" sz="2400" b="0" i="0" dirty="0">
                <a:solidFill>
                  <a:schemeClr val="accent5">
                    <a:lumMod val="75000"/>
                  </a:schemeClr>
                </a:solidFill>
                <a:effectLst/>
                <a:latin typeface="Gotham Narrow A"/>
              </a:rPr>
              <a:t>We remember our members, who as civil servants are</a:t>
            </a:r>
          </a:p>
          <a:p>
            <a:pPr algn="ctr"/>
            <a:r>
              <a:rPr lang="en-US" sz="2400" b="0" i="0" dirty="0">
                <a:solidFill>
                  <a:schemeClr val="accent5">
                    <a:lumMod val="75000"/>
                  </a:schemeClr>
                </a:solidFill>
                <a:effectLst/>
                <a:latin typeface="Gotham Narrow A"/>
              </a:rPr>
              <a:t> our quiet and unsung heroes</a:t>
            </a:r>
            <a:r>
              <a:rPr lang="en-US" sz="2400" dirty="0">
                <a:solidFill>
                  <a:schemeClr val="accent5">
                    <a:lumMod val="75000"/>
                  </a:schemeClr>
                </a:solidFill>
                <a:latin typeface="Gotham Narrow A"/>
              </a:rPr>
              <a:t>.</a:t>
            </a:r>
            <a:r>
              <a:rPr lang="en-US" sz="2400" b="0" i="0" dirty="0">
                <a:solidFill>
                  <a:schemeClr val="accent5">
                    <a:lumMod val="75000"/>
                  </a:schemeClr>
                </a:solidFill>
                <a:effectLst/>
                <a:latin typeface="Gotham Narrow A"/>
              </a:rPr>
              <a:t>   They provided for our national security, our day-to-day protection &amp; safety, the protection and care of our national resources, roads, airways, shipping lanes, food and workplaces. They tirelessly served our Nation often in often innovative ways to benefit our people and keeping our Nation strong and prosperous.  We remember you and your service.</a:t>
            </a:r>
          </a:p>
          <a:p>
            <a:pPr algn="ctr"/>
            <a:endParaRPr lang="en-US" dirty="0">
              <a:solidFill>
                <a:srgbClr val="000000"/>
              </a:solidFill>
              <a:latin typeface="Gotham Narrow A"/>
            </a:endParaRPr>
          </a:p>
          <a:p>
            <a:pPr algn="ctr"/>
            <a:r>
              <a:rPr lang="en-US" dirty="0">
                <a:solidFill>
                  <a:srgbClr val="000000"/>
                </a:solidFill>
                <a:latin typeface="Gotham Narrow A"/>
              </a:rPr>
              <a:t>Region IX</a:t>
            </a:r>
          </a:p>
          <a:p>
            <a:pPr algn="ctr"/>
            <a:endParaRPr lang="en-US" dirty="0">
              <a:solidFill>
                <a:srgbClr val="000000"/>
              </a:solidFill>
              <a:latin typeface="Gotham Narrow A"/>
            </a:endParaRPr>
          </a:p>
          <a:p>
            <a:pPr algn="ctr"/>
            <a:r>
              <a:rPr lang="en-US" dirty="0">
                <a:solidFill>
                  <a:srgbClr val="000000"/>
                </a:solidFill>
                <a:latin typeface="Gotham Narrow A"/>
              </a:rPr>
              <a:t>Alaska		12</a:t>
            </a:r>
          </a:p>
          <a:p>
            <a:pPr algn="ctr"/>
            <a:r>
              <a:rPr lang="en-US" dirty="0">
                <a:solidFill>
                  <a:srgbClr val="000000"/>
                </a:solidFill>
                <a:latin typeface="Gotham Narrow A"/>
              </a:rPr>
              <a:t>Idaho		47</a:t>
            </a:r>
          </a:p>
          <a:p>
            <a:pPr algn="ctr"/>
            <a:r>
              <a:rPr lang="en-US" dirty="0">
                <a:solidFill>
                  <a:srgbClr val="000000"/>
                </a:solidFill>
                <a:latin typeface="Gotham Narrow A"/>
              </a:rPr>
              <a:t>Montana		25</a:t>
            </a:r>
          </a:p>
          <a:p>
            <a:pPr algn="ctr"/>
            <a:r>
              <a:rPr lang="en-US" dirty="0">
                <a:solidFill>
                  <a:srgbClr val="000000"/>
                </a:solidFill>
                <a:latin typeface="Gotham Narrow A"/>
              </a:rPr>
              <a:t>Oregon		103</a:t>
            </a:r>
          </a:p>
          <a:p>
            <a:pPr algn="ctr"/>
            <a:r>
              <a:rPr lang="en-US" dirty="0">
                <a:solidFill>
                  <a:srgbClr val="000000"/>
                </a:solidFill>
                <a:latin typeface="Gotham Narrow A"/>
              </a:rPr>
              <a:t>Washington	209</a:t>
            </a:r>
            <a:endParaRPr lang="en-US" dirty="0"/>
          </a:p>
        </p:txBody>
      </p:sp>
    </p:spTree>
    <p:extLst>
      <p:ext uri="{BB962C8B-B14F-4D97-AF65-F5344CB8AC3E}">
        <p14:creationId xmlns:p14="http://schemas.microsoft.com/office/powerpoint/2010/main" val="40402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flying in front of a white building&#10;&#10;Description automatically generated with medium confidence">
            <a:extLst>
              <a:ext uri="{FF2B5EF4-FFF2-40B4-BE49-F238E27FC236}">
                <a16:creationId xmlns:a16="http://schemas.microsoft.com/office/drawing/2014/main" id="{B525530B-8687-FB01-7734-B7197DD8BA14}"/>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401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flying in front of a white building&#10;&#10;Description automatically generated with medium confidence">
            <a:extLst>
              <a:ext uri="{FF2B5EF4-FFF2-40B4-BE49-F238E27FC236}">
                <a16:creationId xmlns:a16="http://schemas.microsoft.com/office/drawing/2014/main" id="{B525530B-8687-FB01-7734-B7197DD8BA14}"/>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B8324AE-9942-D2A6-E20C-770745D98FF1}"/>
              </a:ext>
            </a:extLst>
          </p:cNvPr>
          <p:cNvSpPr txBox="1"/>
          <p:nvPr/>
        </p:nvSpPr>
        <p:spPr>
          <a:xfrm>
            <a:off x="201792" y="1481059"/>
            <a:ext cx="114782149" cy="5078313"/>
          </a:xfrm>
          <a:prstGeom prst="rect">
            <a:avLst/>
          </a:prstGeom>
          <a:noFill/>
        </p:spPr>
        <p:txBody>
          <a:bodyPr wrap="square" rtlCol="0">
            <a:spAutoFit/>
          </a:bodyPr>
          <a:lstStyle/>
          <a:p>
            <a:r>
              <a:rPr lang="en-US" b="1">
                <a:solidFill>
                  <a:schemeClr val="accent5">
                    <a:lumMod val="75000"/>
                  </a:schemeClr>
                </a:solidFill>
              </a:rPr>
              <a:t>THURSDAY, OCTOBER 24</a:t>
            </a:r>
          </a:p>
          <a:p>
            <a:pPr marL="631825" indent="-285750">
              <a:buFont typeface="Arial" panose="020B0604020202020204" pitchFamily="34" charset="0"/>
              <a:buChar char="•"/>
              <a:tabLst>
                <a:tab pos="341313" algn="l"/>
              </a:tabLst>
            </a:pPr>
            <a:r>
              <a:rPr lang="en-US"/>
              <a:t>11:00 - 5:00 REGISTRATION</a:t>
            </a:r>
          </a:p>
          <a:p>
            <a:pPr marL="631825" indent="-285750">
              <a:buFont typeface="Arial" panose="020B0604020202020204" pitchFamily="34" charset="0"/>
              <a:buChar char="•"/>
              <a:tabLst>
                <a:tab pos="341313" algn="l"/>
              </a:tabLst>
            </a:pPr>
            <a:r>
              <a:rPr lang="en-US"/>
              <a:t>1:00 - 1:50 WELCOME/LOGISTICS/SCHEDULE OVERVIEW</a:t>
            </a:r>
          </a:p>
          <a:p>
            <a:pPr marL="1546225" lvl="2" indent="-285750">
              <a:buFont typeface="Arial" panose="020B0604020202020204" pitchFamily="34" charset="0"/>
              <a:buChar char="•"/>
              <a:tabLst>
                <a:tab pos="341313" algn="l"/>
              </a:tabLst>
            </a:pPr>
            <a:r>
              <a:rPr lang="en-US">
                <a:solidFill>
                  <a:schemeClr val="accent5">
                    <a:lumMod val="75000"/>
                  </a:schemeClr>
                </a:solidFill>
              </a:rPr>
              <a:t> </a:t>
            </a:r>
            <a:r>
              <a:rPr lang="en-US" i="1">
                <a:solidFill>
                  <a:schemeClr val="accent5">
                    <a:lumMod val="75000"/>
                  </a:schemeClr>
                </a:solidFill>
              </a:rPr>
              <a:t>Mary Binder, Symposium Chair, Eastern Washington VP, Chapter 1192 </a:t>
            </a:r>
          </a:p>
          <a:p>
            <a:pPr marL="1089025" lvl="1" indent="-285750">
              <a:buFont typeface="Arial" panose="020B0604020202020204" pitchFamily="34" charset="0"/>
              <a:buChar char="•"/>
              <a:tabLst>
                <a:tab pos="341313" algn="l"/>
              </a:tabLst>
            </a:pPr>
            <a:r>
              <a:rPr lang="en-US"/>
              <a:t>VP INTRODUCE SYMPOSIUM VENDORS, OTHERS</a:t>
            </a:r>
          </a:p>
          <a:p>
            <a:pPr marL="1546225" lvl="2" indent="-285750">
              <a:buFont typeface="Arial" panose="020B0604020202020204" pitchFamily="34" charset="0"/>
              <a:buChar char="•"/>
              <a:tabLst>
                <a:tab pos="341313" algn="l"/>
              </a:tabLst>
            </a:pPr>
            <a:r>
              <a:rPr lang="en-US">
                <a:solidFill>
                  <a:schemeClr val="accent5">
                    <a:lumMod val="75000"/>
                  </a:schemeClr>
                </a:solidFill>
              </a:rPr>
              <a:t> </a:t>
            </a:r>
            <a:r>
              <a:rPr lang="en-US" i="1">
                <a:solidFill>
                  <a:schemeClr val="accent5">
                    <a:lumMod val="75000"/>
                  </a:schemeClr>
                </a:solidFill>
              </a:rPr>
              <a:t>Steven Roy, Region IX VP </a:t>
            </a:r>
          </a:p>
          <a:p>
            <a:pPr marL="631825" indent="-285750">
              <a:buFont typeface="Arial" panose="020B0604020202020204" pitchFamily="34" charset="0"/>
              <a:buChar char="•"/>
              <a:tabLst>
                <a:tab pos="341313" algn="l"/>
              </a:tabLst>
            </a:pPr>
            <a:r>
              <a:rPr lang="en-US"/>
              <a:t>1:50 - 2:00 BREAK/MOVE TO MEETING ROOMS</a:t>
            </a:r>
          </a:p>
          <a:p>
            <a:pPr marL="631825" indent="-285750">
              <a:buFont typeface="Arial" panose="020B0604020202020204" pitchFamily="34" charset="0"/>
              <a:buChar char="•"/>
              <a:tabLst>
                <a:tab pos="341313" algn="l"/>
              </a:tabLst>
            </a:pPr>
            <a:r>
              <a:rPr lang="en-US"/>
              <a:t>2:00 - 4:30 INDIVIDUAL STATE MEETINGS; TIME WITH VENDORS </a:t>
            </a:r>
          </a:p>
          <a:p>
            <a:pPr marL="631825" indent="-285750">
              <a:buFont typeface="Arial" panose="020B0604020202020204" pitchFamily="34" charset="0"/>
              <a:buChar char="•"/>
              <a:tabLst>
                <a:tab pos="341313" algn="l"/>
              </a:tabLst>
            </a:pPr>
            <a:r>
              <a:rPr lang="en-US"/>
              <a:t>4:30 - 5:00 BREAK </a:t>
            </a:r>
          </a:p>
          <a:p>
            <a:pPr marL="631825" indent="-285750">
              <a:buFont typeface="Arial" panose="020B0604020202020204" pitchFamily="34" charset="0"/>
              <a:buChar char="•"/>
              <a:tabLst>
                <a:tab pos="341313" algn="l"/>
              </a:tabLst>
            </a:pPr>
            <a:r>
              <a:rPr lang="en-US"/>
              <a:t>5:00 - 6:30 EVENING SOCIAL/NO-HOST BAR; TIME WITH VENDORS</a:t>
            </a:r>
          </a:p>
          <a:p>
            <a:pPr>
              <a:tabLst>
                <a:tab pos="0" algn="l"/>
              </a:tabLst>
            </a:pPr>
            <a:r>
              <a:rPr lang="en-US" b="1">
                <a:solidFill>
                  <a:schemeClr val="accent5">
                    <a:lumMod val="75000"/>
                  </a:schemeClr>
                </a:solidFill>
              </a:rPr>
              <a:t>FRIDAY, OCTOBER 25 </a:t>
            </a:r>
          </a:p>
          <a:p>
            <a:pPr marL="631825" indent="-285750">
              <a:buFont typeface="Arial" panose="020B0604020202020204" pitchFamily="34" charset="0"/>
              <a:buChar char="•"/>
              <a:tabLst>
                <a:tab pos="341313" algn="l"/>
              </a:tabLst>
            </a:pPr>
            <a:r>
              <a:rPr lang="en-US"/>
              <a:t>8:00 - 9:00 REGISTRATION</a:t>
            </a:r>
          </a:p>
          <a:p>
            <a:pPr marL="631825" indent="-285750">
              <a:buFont typeface="Arial" panose="020B0604020202020204" pitchFamily="34" charset="0"/>
              <a:buChar char="•"/>
              <a:tabLst>
                <a:tab pos="341313" algn="l"/>
              </a:tabLst>
            </a:pPr>
            <a:r>
              <a:rPr lang="en-US"/>
              <a:t>9:00 - 9:10 WELCOME/REVIEW LOGISTICS</a:t>
            </a:r>
          </a:p>
          <a:p>
            <a:pPr marL="1546225" lvl="2" indent="-285750">
              <a:buFont typeface="Arial" panose="020B0604020202020204" pitchFamily="34" charset="0"/>
              <a:buChar char="•"/>
              <a:tabLst>
                <a:tab pos="341313" algn="l"/>
              </a:tabLst>
            </a:pPr>
            <a:r>
              <a:rPr lang="en-US">
                <a:solidFill>
                  <a:schemeClr val="accent5">
                    <a:lumMod val="75000"/>
                  </a:schemeClr>
                </a:solidFill>
              </a:rPr>
              <a:t> </a:t>
            </a:r>
            <a:r>
              <a:rPr lang="en-US" i="1">
                <a:solidFill>
                  <a:schemeClr val="accent5">
                    <a:lumMod val="75000"/>
                  </a:schemeClr>
                </a:solidFill>
              </a:rPr>
              <a:t>Mary Binder, Symposium Chair, Eastern Washington VP, Chapter 1192 VP </a:t>
            </a:r>
          </a:p>
          <a:p>
            <a:pPr marL="631825" indent="-285750">
              <a:buFont typeface="Arial" panose="020B0604020202020204" pitchFamily="34" charset="0"/>
              <a:buChar char="•"/>
              <a:tabLst>
                <a:tab pos="341313" algn="l"/>
              </a:tabLst>
            </a:pPr>
            <a:r>
              <a:rPr lang="en-US"/>
              <a:t>9:10 - 9:40 NARFE UPDATE </a:t>
            </a:r>
          </a:p>
          <a:p>
            <a:pPr marL="1546225" lvl="2" indent="-285750">
              <a:buFont typeface="Arial" panose="020B0604020202020204" pitchFamily="34" charset="0"/>
              <a:buChar char="•"/>
              <a:tabLst>
                <a:tab pos="341313" algn="l"/>
              </a:tabLst>
            </a:pPr>
            <a:r>
              <a:rPr lang="en-US" i="1">
                <a:solidFill>
                  <a:schemeClr val="accent5">
                    <a:lumMod val="75000"/>
                  </a:schemeClr>
                </a:solidFill>
              </a:rPr>
              <a:t>Bill Shackelford, NARFE President </a:t>
            </a:r>
          </a:p>
          <a:p>
            <a:pPr marL="631825" indent="-285750">
              <a:buFont typeface="Arial" panose="020B0604020202020204" pitchFamily="34" charset="0"/>
              <a:buChar char="•"/>
              <a:tabLst>
                <a:tab pos="341313" algn="l"/>
              </a:tabLst>
            </a:pPr>
            <a:r>
              <a:rPr lang="en-US"/>
              <a:t>9:40 - 11:00 NARFE LEGISLATIVE &amp; NARFE-PAC UPDATES</a:t>
            </a:r>
          </a:p>
          <a:p>
            <a:pPr marL="1546225" lvl="2" indent="-285750">
              <a:buFont typeface="Arial" panose="020B0604020202020204" pitchFamily="34" charset="0"/>
              <a:buChar char="•"/>
              <a:tabLst>
                <a:tab pos="341313" algn="l"/>
              </a:tabLst>
            </a:pPr>
            <a:r>
              <a:rPr lang="en-US" i="1">
                <a:solidFill>
                  <a:schemeClr val="accent5">
                    <a:lumMod val="75000"/>
                  </a:schemeClr>
                </a:solidFill>
              </a:rPr>
              <a:t>John Hatton, NARFE Senior VP, Policy &amp; Programs </a:t>
            </a:r>
          </a:p>
        </p:txBody>
      </p:sp>
      <p:sp>
        <p:nvSpPr>
          <p:cNvPr id="4" name="TextBox 3">
            <a:extLst>
              <a:ext uri="{FF2B5EF4-FFF2-40B4-BE49-F238E27FC236}">
                <a16:creationId xmlns:a16="http://schemas.microsoft.com/office/drawing/2014/main" id="{F41ED1F1-B6D1-4E12-879A-32F2CE3D5F73}"/>
              </a:ext>
            </a:extLst>
          </p:cNvPr>
          <p:cNvSpPr txBox="1"/>
          <p:nvPr/>
        </p:nvSpPr>
        <p:spPr>
          <a:xfrm>
            <a:off x="4296936" y="341971"/>
            <a:ext cx="6272679" cy="923330"/>
          </a:xfrm>
          <a:prstGeom prst="rect">
            <a:avLst/>
          </a:prstGeom>
          <a:noFill/>
        </p:spPr>
        <p:txBody>
          <a:bodyPr wrap="none" rtlCol="0">
            <a:spAutoFit/>
          </a:bodyPr>
          <a:lstStyle/>
          <a:p>
            <a:r>
              <a:rPr lang="en-US" sz="5400" b="1">
                <a:solidFill>
                  <a:schemeClr val="accent5">
                    <a:lumMod val="75000"/>
                  </a:schemeClr>
                </a:solidFill>
              </a:rPr>
              <a:t>Symposium Schedule</a:t>
            </a:r>
          </a:p>
        </p:txBody>
      </p:sp>
    </p:spTree>
    <p:extLst>
      <p:ext uri="{BB962C8B-B14F-4D97-AF65-F5344CB8AC3E}">
        <p14:creationId xmlns:p14="http://schemas.microsoft.com/office/powerpoint/2010/main" val="102528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flying in front of a white building&#10;&#10;Description automatically generated with medium confidence">
            <a:extLst>
              <a:ext uri="{FF2B5EF4-FFF2-40B4-BE49-F238E27FC236}">
                <a16:creationId xmlns:a16="http://schemas.microsoft.com/office/drawing/2014/main" id="{B525530B-8687-FB01-7734-B7197DD8BA14}"/>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B8324AE-9942-D2A6-E20C-770745D98FF1}"/>
              </a:ext>
            </a:extLst>
          </p:cNvPr>
          <p:cNvSpPr txBox="1"/>
          <p:nvPr/>
        </p:nvSpPr>
        <p:spPr>
          <a:xfrm>
            <a:off x="261266" y="1332375"/>
            <a:ext cx="114782149" cy="5632311"/>
          </a:xfrm>
          <a:prstGeom prst="rect">
            <a:avLst/>
          </a:prstGeom>
          <a:noFill/>
        </p:spPr>
        <p:txBody>
          <a:bodyPr wrap="square" rtlCol="0">
            <a:spAutoFit/>
          </a:bodyPr>
          <a:lstStyle/>
          <a:p>
            <a:pPr>
              <a:tabLst>
                <a:tab pos="0" algn="l"/>
              </a:tabLst>
            </a:pPr>
            <a:r>
              <a:rPr lang="en-US" b="1">
                <a:solidFill>
                  <a:schemeClr val="accent5">
                    <a:lumMod val="75000"/>
                  </a:schemeClr>
                </a:solidFill>
              </a:rPr>
              <a:t>FRIDAY, OCTOBER 25 </a:t>
            </a:r>
          </a:p>
          <a:p>
            <a:pPr marL="631825" indent="-285750">
              <a:buFont typeface="Arial" panose="020B0604020202020204" pitchFamily="34" charset="0"/>
              <a:buChar char="•"/>
              <a:tabLst>
                <a:tab pos="341313" algn="l"/>
              </a:tabLst>
            </a:pPr>
            <a:r>
              <a:rPr lang="en-US"/>
              <a:t>8:00 - 9:00 REGISTRATION</a:t>
            </a:r>
          </a:p>
          <a:p>
            <a:pPr marL="631825" indent="-285750">
              <a:buFont typeface="Arial" panose="020B0604020202020204" pitchFamily="34" charset="0"/>
              <a:buChar char="•"/>
              <a:tabLst>
                <a:tab pos="341313" algn="l"/>
              </a:tabLst>
            </a:pPr>
            <a:r>
              <a:rPr lang="en-US"/>
              <a:t>9:00 - 9:10 WELCOME/REVIEW LOGISTICS</a:t>
            </a:r>
          </a:p>
          <a:p>
            <a:pPr marL="1546225" lvl="2" indent="-285750">
              <a:buFont typeface="Arial" panose="020B0604020202020204" pitchFamily="34" charset="0"/>
              <a:buChar char="•"/>
              <a:tabLst>
                <a:tab pos="341313" algn="l"/>
              </a:tabLst>
            </a:pPr>
            <a:r>
              <a:rPr lang="en-US">
                <a:solidFill>
                  <a:schemeClr val="accent5">
                    <a:lumMod val="75000"/>
                  </a:schemeClr>
                </a:solidFill>
              </a:rPr>
              <a:t> </a:t>
            </a:r>
            <a:r>
              <a:rPr lang="en-US" i="1">
                <a:solidFill>
                  <a:schemeClr val="accent5">
                    <a:lumMod val="75000"/>
                  </a:schemeClr>
                </a:solidFill>
              </a:rPr>
              <a:t>Mary Binder, Symposium Chair, Eastern Washington VP, Chapter 1192 VP </a:t>
            </a:r>
          </a:p>
          <a:p>
            <a:pPr marL="631825" indent="-285750">
              <a:buFont typeface="Arial" panose="020B0604020202020204" pitchFamily="34" charset="0"/>
              <a:buChar char="•"/>
              <a:tabLst>
                <a:tab pos="341313" algn="l"/>
              </a:tabLst>
            </a:pPr>
            <a:r>
              <a:rPr lang="en-US"/>
              <a:t>9:10 - 9:40 NARFE UPDATE </a:t>
            </a:r>
          </a:p>
          <a:p>
            <a:pPr marL="1546225" lvl="2" indent="-285750">
              <a:buFont typeface="Arial" panose="020B0604020202020204" pitchFamily="34" charset="0"/>
              <a:buChar char="•"/>
              <a:tabLst>
                <a:tab pos="341313" algn="l"/>
              </a:tabLst>
            </a:pPr>
            <a:r>
              <a:rPr lang="en-US" i="1">
                <a:solidFill>
                  <a:schemeClr val="accent5">
                    <a:lumMod val="75000"/>
                  </a:schemeClr>
                </a:solidFill>
              </a:rPr>
              <a:t>Bill Shackelford, NARFE President </a:t>
            </a:r>
          </a:p>
          <a:p>
            <a:pPr marL="631825" indent="-285750">
              <a:buFont typeface="Arial" panose="020B0604020202020204" pitchFamily="34" charset="0"/>
              <a:buChar char="•"/>
              <a:tabLst>
                <a:tab pos="341313" algn="l"/>
              </a:tabLst>
            </a:pPr>
            <a:r>
              <a:rPr lang="en-US"/>
              <a:t>9:40 - 11:00 NARFE LEGISLATIVE &amp; NARFE-PAC UPDATES</a:t>
            </a:r>
          </a:p>
          <a:p>
            <a:pPr marL="1546225" lvl="2" indent="-285750">
              <a:buFont typeface="Arial" panose="020B0604020202020204" pitchFamily="34" charset="0"/>
              <a:buChar char="•"/>
              <a:tabLst>
                <a:tab pos="341313" algn="l"/>
              </a:tabLst>
            </a:pPr>
            <a:r>
              <a:rPr lang="en-US" i="1">
                <a:solidFill>
                  <a:schemeClr val="accent5">
                    <a:lumMod val="75000"/>
                  </a:schemeClr>
                </a:solidFill>
              </a:rPr>
              <a:t>John Hatton, NARFE Senior VP, Policy &amp; Programs </a:t>
            </a:r>
          </a:p>
          <a:p>
            <a:pPr marL="631825" indent="-285750">
              <a:buFont typeface="Arial" panose="020B0604020202020204" pitchFamily="34" charset="0"/>
              <a:buChar char="•"/>
              <a:tabLst>
                <a:tab pos="341313" algn="l"/>
              </a:tabLst>
            </a:pPr>
            <a:r>
              <a:rPr lang="en-US"/>
              <a:t>11:00 - 11:10 BREAK </a:t>
            </a:r>
          </a:p>
          <a:p>
            <a:pPr marL="631825" indent="-285750">
              <a:buFont typeface="Arial" panose="020B0604020202020204" pitchFamily="34" charset="0"/>
              <a:buChar char="•"/>
              <a:tabLst>
                <a:tab pos="341313" algn="l"/>
              </a:tabLst>
            </a:pPr>
            <a:r>
              <a:rPr lang="en-US"/>
              <a:t>11:10 - 11:45 NARFE MEMBERSHIP UPDATE</a:t>
            </a:r>
          </a:p>
          <a:p>
            <a:pPr marL="1546225" lvl="2" indent="-285750">
              <a:buFont typeface="Arial" panose="020B0604020202020204" pitchFamily="34" charset="0"/>
              <a:buChar char="•"/>
              <a:tabLst>
                <a:tab pos="341313" algn="l"/>
              </a:tabLst>
            </a:pPr>
            <a:r>
              <a:rPr lang="en-US">
                <a:solidFill>
                  <a:schemeClr val="accent5">
                    <a:lumMod val="75000"/>
                  </a:schemeClr>
                </a:solidFill>
              </a:rPr>
              <a:t> </a:t>
            </a:r>
            <a:r>
              <a:rPr lang="en-US" i="1">
                <a:solidFill>
                  <a:schemeClr val="accent5">
                    <a:lumMod val="75000"/>
                  </a:schemeClr>
                </a:solidFill>
              </a:rPr>
              <a:t>Nora McDonald, NARFE Director, Membership Engagement </a:t>
            </a:r>
          </a:p>
          <a:p>
            <a:pPr marL="631825" indent="-285750">
              <a:buFont typeface="Arial" panose="020B0604020202020204" pitchFamily="34" charset="0"/>
              <a:buChar char="•"/>
              <a:tabLst>
                <a:tab pos="341313" algn="l"/>
              </a:tabLst>
            </a:pPr>
            <a:r>
              <a:rPr lang="en-US"/>
              <a:t>11:45 - 12:25 WORKING LUNCH W/HEALTHCARE PROVIDERS Qs/As </a:t>
            </a:r>
          </a:p>
          <a:p>
            <a:pPr marL="1546225" lvl="2" indent="-285750">
              <a:buFont typeface="Arial" panose="020B0604020202020204" pitchFamily="34" charset="0"/>
              <a:buChar char="•"/>
              <a:tabLst>
                <a:tab pos="341313" algn="l"/>
              </a:tabLst>
            </a:pPr>
            <a:r>
              <a:rPr lang="en-US" i="1">
                <a:solidFill>
                  <a:schemeClr val="accent5">
                    <a:lumMod val="75000"/>
                  </a:schemeClr>
                </a:solidFill>
              </a:rPr>
              <a:t>Ruthann Couch, President, Oregon Federation; Healthcare Representatives </a:t>
            </a:r>
          </a:p>
          <a:p>
            <a:pPr marL="631825" indent="-285750">
              <a:buFont typeface="Arial" panose="020B0604020202020204" pitchFamily="34" charset="0"/>
              <a:buChar char="•"/>
              <a:tabLst>
                <a:tab pos="341313" algn="l"/>
              </a:tabLst>
            </a:pPr>
            <a:r>
              <a:rPr lang="en-US"/>
              <a:t>12:25 - 12:35 BREAK </a:t>
            </a:r>
          </a:p>
          <a:p>
            <a:pPr marL="631825" indent="-285750">
              <a:buFont typeface="Arial" panose="020B0604020202020204" pitchFamily="34" charset="0"/>
              <a:buChar char="•"/>
              <a:tabLst>
                <a:tab pos="341313" algn="l"/>
              </a:tabLst>
            </a:pPr>
            <a:r>
              <a:rPr lang="en-US"/>
              <a:t>12:35 - 1:20 NARFE COMMUNICATIONS UPDATE </a:t>
            </a:r>
          </a:p>
          <a:p>
            <a:pPr marL="1546225" lvl="2" indent="-285750">
              <a:buFont typeface="Arial" panose="020B0604020202020204" pitchFamily="34" charset="0"/>
              <a:buChar char="•"/>
              <a:tabLst>
                <a:tab pos="341313" algn="l"/>
              </a:tabLst>
            </a:pPr>
            <a:r>
              <a:rPr lang="en-US" i="1">
                <a:solidFill>
                  <a:schemeClr val="accent5">
                    <a:lumMod val="75000"/>
                  </a:schemeClr>
                </a:solidFill>
              </a:rPr>
              <a:t>Jennifer Rafael, NARFE Director, Communications &amp; Marketing </a:t>
            </a:r>
          </a:p>
          <a:p>
            <a:pPr marL="631825" indent="-285750">
              <a:buFont typeface="Arial" panose="020B0604020202020204" pitchFamily="34" charset="0"/>
              <a:buChar char="•"/>
              <a:tabLst>
                <a:tab pos="341313" algn="l"/>
              </a:tabLst>
            </a:pPr>
            <a:r>
              <a:rPr lang="en-US"/>
              <a:t>1:20 - 1:45 REGION IX UPDATE </a:t>
            </a:r>
          </a:p>
          <a:p>
            <a:pPr marL="1546225" lvl="2" indent="-285750">
              <a:buFont typeface="Arial" panose="020B0604020202020204" pitchFamily="34" charset="0"/>
              <a:buChar char="•"/>
              <a:tabLst>
                <a:tab pos="341313" algn="l"/>
              </a:tabLst>
            </a:pPr>
            <a:r>
              <a:rPr lang="en-US" i="1">
                <a:solidFill>
                  <a:schemeClr val="accent5">
                    <a:lumMod val="75000"/>
                  </a:schemeClr>
                </a:solidFill>
              </a:rPr>
              <a:t>Steven Roy, Region IX VP </a:t>
            </a:r>
          </a:p>
          <a:p>
            <a:pPr marL="631825" indent="-285750">
              <a:buFont typeface="Arial" panose="020B0604020202020204" pitchFamily="34" charset="0"/>
              <a:buChar char="•"/>
              <a:tabLst>
                <a:tab pos="341313" algn="l"/>
              </a:tabLst>
            </a:pPr>
            <a:r>
              <a:rPr lang="en-US"/>
              <a:t>1:45 - 2:30 FEDERATION PRESIDENTS UPDATES </a:t>
            </a:r>
          </a:p>
          <a:p>
            <a:pPr marL="1546225" lvl="2" indent="-285750">
              <a:buFont typeface="Arial" panose="020B0604020202020204" pitchFamily="34" charset="0"/>
              <a:buChar char="•"/>
              <a:tabLst>
                <a:tab pos="341313" algn="l"/>
              </a:tabLst>
            </a:pPr>
            <a:r>
              <a:rPr lang="en-US" i="1">
                <a:solidFill>
                  <a:schemeClr val="accent5">
                    <a:lumMod val="75000"/>
                  </a:schemeClr>
                </a:solidFill>
              </a:rPr>
              <a:t>Federation Presidents for Alaska, Idaho, Montana, Oregon, Washington</a:t>
            </a:r>
          </a:p>
        </p:txBody>
      </p:sp>
      <p:sp>
        <p:nvSpPr>
          <p:cNvPr id="4" name="TextBox 3">
            <a:extLst>
              <a:ext uri="{FF2B5EF4-FFF2-40B4-BE49-F238E27FC236}">
                <a16:creationId xmlns:a16="http://schemas.microsoft.com/office/drawing/2014/main" id="{F41ED1F1-B6D1-4E12-879A-32F2CE3D5F73}"/>
              </a:ext>
            </a:extLst>
          </p:cNvPr>
          <p:cNvSpPr txBox="1"/>
          <p:nvPr/>
        </p:nvSpPr>
        <p:spPr>
          <a:xfrm>
            <a:off x="4311805" y="244654"/>
            <a:ext cx="6272679" cy="1354217"/>
          </a:xfrm>
          <a:prstGeom prst="rect">
            <a:avLst/>
          </a:prstGeom>
          <a:noFill/>
        </p:spPr>
        <p:txBody>
          <a:bodyPr wrap="none" rtlCol="0">
            <a:spAutoFit/>
          </a:bodyPr>
          <a:lstStyle/>
          <a:p>
            <a:r>
              <a:rPr lang="en-US" sz="5400" b="1">
                <a:solidFill>
                  <a:schemeClr val="accent5">
                    <a:lumMod val="75000"/>
                  </a:schemeClr>
                </a:solidFill>
              </a:rPr>
              <a:t>Symposium Schedule</a:t>
            </a:r>
          </a:p>
          <a:p>
            <a:pPr algn="ctr"/>
            <a:r>
              <a:rPr lang="en-US" sz="2800" b="1">
                <a:solidFill>
                  <a:schemeClr val="accent5">
                    <a:lumMod val="75000"/>
                  </a:schemeClr>
                </a:solidFill>
              </a:rPr>
              <a:t>(Continued)</a:t>
            </a:r>
          </a:p>
        </p:txBody>
      </p:sp>
    </p:spTree>
    <p:extLst>
      <p:ext uri="{BB962C8B-B14F-4D97-AF65-F5344CB8AC3E}">
        <p14:creationId xmlns:p14="http://schemas.microsoft.com/office/powerpoint/2010/main" val="227388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flying in front of a white building&#10;&#10;Description automatically generated with medium confidence">
            <a:extLst>
              <a:ext uri="{FF2B5EF4-FFF2-40B4-BE49-F238E27FC236}">
                <a16:creationId xmlns:a16="http://schemas.microsoft.com/office/drawing/2014/main" id="{B525530B-8687-FB01-7734-B7197DD8BA14}"/>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B8324AE-9942-D2A6-E20C-770745D98FF1}"/>
              </a:ext>
            </a:extLst>
          </p:cNvPr>
          <p:cNvSpPr txBox="1"/>
          <p:nvPr/>
        </p:nvSpPr>
        <p:spPr>
          <a:xfrm>
            <a:off x="261266" y="1332375"/>
            <a:ext cx="114782149" cy="5078313"/>
          </a:xfrm>
          <a:prstGeom prst="rect">
            <a:avLst/>
          </a:prstGeom>
          <a:noFill/>
        </p:spPr>
        <p:txBody>
          <a:bodyPr wrap="square" rtlCol="0">
            <a:spAutoFit/>
          </a:bodyPr>
          <a:lstStyle/>
          <a:p>
            <a:pPr>
              <a:tabLst>
                <a:tab pos="0" algn="l"/>
              </a:tabLst>
            </a:pPr>
            <a:r>
              <a:rPr lang="en-US" b="1">
                <a:solidFill>
                  <a:schemeClr val="accent5">
                    <a:lumMod val="75000"/>
                  </a:schemeClr>
                </a:solidFill>
              </a:rPr>
              <a:t>FRIDAY, OCTOBER 25 </a:t>
            </a:r>
          </a:p>
          <a:p>
            <a:pPr marL="512763" indent="-285750">
              <a:buFont typeface="Arial" panose="020B0604020202020204" pitchFamily="34" charset="0"/>
              <a:buChar char="•"/>
              <a:tabLst>
                <a:tab pos="0" algn="l"/>
              </a:tabLst>
            </a:pPr>
            <a:r>
              <a:rPr lang="en-US"/>
              <a:t>2:30 - 2:45 BREAK</a:t>
            </a:r>
          </a:p>
          <a:p>
            <a:pPr marL="512763" indent="-285750">
              <a:buFont typeface="Arial" panose="020B0604020202020204" pitchFamily="34" charset="0"/>
              <a:buChar char="•"/>
              <a:tabLst>
                <a:tab pos="0" algn="l"/>
              </a:tabLst>
            </a:pPr>
            <a:r>
              <a:rPr lang="en-US"/>
              <a:t>2:45 - 3:30 TRAINING: ACCESSING MEMBER PROFILE</a:t>
            </a:r>
          </a:p>
          <a:p>
            <a:pPr marL="1427163" lvl="2" indent="-285750">
              <a:buFont typeface="Arial" panose="020B0604020202020204" pitchFamily="34" charset="0"/>
              <a:buChar char="•"/>
              <a:tabLst>
                <a:tab pos="0" algn="l"/>
              </a:tabLst>
            </a:pPr>
            <a:r>
              <a:rPr lang="en-US" i="1">
                <a:solidFill>
                  <a:schemeClr val="accent5">
                    <a:lumMod val="75000"/>
                  </a:schemeClr>
                </a:solidFill>
              </a:rPr>
              <a:t> Harold </a:t>
            </a:r>
            <a:r>
              <a:rPr lang="en-US" i="1" err="1">
                <a:solidFill>
                  <a:schemeClr val="accent5">
                    <a:lumMod val="75000"/>
                  </a:schemeClr>
                </a:solidFill>
              </a:rPr>
              <a:t>Kehr</a:t>
            </a:r>
            <a:r>
              <a:rPr lang="en-US" i="1">
                <a:solidFill>
                  <a:schemeClr val="accent5">
                    <a:lumMod val="75000"/>
                  </a:schemeClr>
                </a:solidFill>
              </a:rPr>
              <a:t>, Idaho Federation Secretary, SE Area VP, Chapter 763 President </a:t>
            </a:r>
          </a:p>
          <a:p>
            <a:pPr marL="969963" lvl="1" indent="-285750">
              <a:buFont typeface="Arial" panose="020B0604020202020204" pitchFamily="34" charset="0"/>
              <a:buChar char="•"/>
              <a:tabLst>
                <a:tab pos="0" algn="l"/>
              </a:tabLst>
            </a:pPr>
            <a:r>
              <a:rPr lang="en-US"/>
              <a:t>TRAINING: FEDHUB; NARFE WEBSITE &amp; MICROSITES </a:t>
            </a:r>
          </a:p>
          <a:p>
            <a:pPr marL="1427163" lvl="2" indent="-285750">
              <a:buFont typeface="Arial" panose="020B0604020202020204" pitchFamily="34" charset="0"/>
              <a:buChar char="•"/>
              <a:tabLst>
                <a:tab pos="0" algn="l"/>
              </a:tabLst>
            </a:pPr>
            <a:r>
              <a:rPr lang="en-US" i="1">
                <a:solidFill>
                  <a:schemeClr val="accent5">
                    <a:lumMod val="75000"/>
                  </a:schemeClr>
                </a:solidFill>
              </a:rPr>
              <a:t>Linda Wallers, WSF Secretary &amp; Webmaster </a:t>
            </a:r>
          </a:p>
          <a:p>
            <a:pPr marL="512763" indent="-285750">
              <a:buFont typeface="Arial" panose="020B0604020202020204" pitchFamily="34" charset="0"/>
              <a:buChar char="•"/>
              <a:tabLst>
                <a:tab pos="0" algn="l"/>
              </a:tabLst>
            </a:pPr>
            <a:r>
              <a:rPr lang="en-US"/>
              <a:t>3:30 - 3:45 TRAINING: ACCESSING NARFE LEGISLATIVE/PAC INFO</a:t>
            </a:r>
          </a:p>
          <a:p>
            <a:pPr marL="1427163" lvl="2" indent="-285750">
              <a:buFont typeface="Arial" panose="020B0604020202020204" pitchFamily="34" charset="0"/>
              <a:buChar char="•"/>
              <a:tabLst>
                <a:tab pos="0" algn="l"/>
              </a:tabLst>
            </a:pPr>
            <a:r>
              <a:rPr lang="en-US" i="1">
                <a:solidFill>
                  <a:schemeClr val="accent5">
                    <a:lumMod val="75000"/>
                  </a:schemeClr>
                </a:solidFill>
              </a:rPr>
              <a:t> Doug Rushton, WSF Legislative (National) &amp; NARFE-PAC Coordinator </a:t>
            </a:r>
          </a:p>
          <a:p>
            <a:pPr marL="512763" indent="-285750">
              <a:buFont typeface="Arial" panose="020B0604020202020204" pitchFamily="34" charset="0"/>
              <a:buChar char="•"/>
              <a:tabLst>
                <a:tab pos="0" algn="l"/>
              </a:tabLst>
            </a:pPr>
            <a:r>
              <a:rPr lang="en-US"/>
              <a:t>3:45 - 4:00 TRAINING: REPORTING A DEATH </a:t>
            </a:r>
          </a:p>
          <a:p>
            <a:pPr marL="1427163" lvl="2" indent="-285750">
              <a:buFont typeface="Arial" panose="020B0604020202020204" pitchFamily="34" charset="0"/>
              <a:buChar char="•"/>
              <a:tabLst>
                <a:tab pos="0" algn="l"/>
              </a:tabLst>
            </a:pPr>
            <a:r>
              <a:rPr lang="en-US" i="1">
                <a:solidFill>
                  <a:schemeClr val="accent5">
                    <a:lumMod val="75000"/>
                  </a:schemeClr>
                </a:solidFill>
              </a:rPr>
              <a:t>Charlie Caughlan, WSF Service Officer, Chapter 131 VP </a:t>
            </a:r>
          </a:p>
          <a:p>
            <a:pPr marL="512763" indent="-285750">
              <a:buFont typeface="Arial" panose="020B0604020202020204" pitchFamily="34" charset="0"/>
              <a:buChar char="•"/>
              <a:tabLst>
                <a:tab pos="0" algn="l"/>
              </a:tabLst>
            </a:pPr>
            <a:r>
              <a:rPr lang="en-US"/>
              <a:t>4:00 - 4:30 TRAINING OPTION: AMS 101 - MEMBER REPORTS</a:t>
            </a:r>
          </a:p>
          <a:p>
            <a:pPr marL="1427163" lvl="2" indent="-285750">
              <a:buFont typeface="Arial" panose="020B0604020202020204" pitchFamily="34" charset="0"/>
              <a:buChar char="•"/>
              <a:tabLst>
                <a:tab pos="0" algn="l"/>
              </a:tabLst>
            </a:pPr>
            <a:r>
              <a:rPr lang="en-US" i="1">
                <a:solidFill>
                  <a:schemeClr val="accent5">
                    <a:lumMod val="75000"/>
                  </a:schemeClr>
                </a:solidFill>
              </a:rPr>
              <a:t>Harold </a:t>
            </a:r>
            <a:r>
              <a:rPr lang="en-US" i="1" err="1">
                <a:solidFill>
                  <a:schemeClr val="accent5">
                    <a:lumMod val="75000"/>
                  </a:schemeClr>
                </a:solidFill>
              </a:rPr>
              <a:t>Kehr</a:t>
            </a:r>
            <a:r>
              <a:rPr lang="en-US" i="1">
                <a:solidFill>
                  <a:schemeClr val="accent5">
                    <a:lumMod val="75000"/>
                  </a:schemeClr>
                </a:solidFill>
              </a:rPr>
              <a:t>, Idaho Federation Secretary, SE Area VP, Chapter 763 President </a:t>
            </a:r>
          </a:p>
          <a:p>
            <a:pPr marL="969963" lvl="1" indent="-285750">
              <a:buFont typeface="Arial" panose="020B0604020202020204" pitchFamily="34" charset="0"/>
              <a:buChar char="•"/>
              <a:tabLst>
                <a:tab pos="0" algn="l"/>
              </a:tabLst>
            </a:pPr>
            <a:r>
              <a:rPr lang="en-US"/>
              <a:t>TRAINING OPTION: NARFE 101 - INFORMATION, Qs/As </a:t>
            </a:r>
          </a:p>
          <a:p>
            <a:pPr marL="1427163" lvl="2" indent="-285750">
              <a:buFont typeface="Arial" panose="020B0604020202020204" pitchFamily="34" charset="0"/>
              <a:buChar char="•"/>
              <a:tabLst>
                <a:tab pos="0" algn="l"/>
              </a:tabLst>
            </a:pPr>
            <a:r>
              <a:rPr lang="en-US" i="1">
                <a:solidFill>
                  <a:schemeClr val="accent5">
                    <a:lumMod val="75000"/>
                  </a:schemeClr>
                </a:solidFill>
              </a:rPr>
              <a:t>Mary Binder, Symposium Chair; Eastern Washington VP; Chapter 1192 VP </a:t>
            </a:r>
          </a:p>
          <a:p>
            <a:pPr marL="512763" indent="-285750">
              <a:buFont typeface="Arial" panose="020B0604020202020204" pitchFamily="34" charset="0"/>
              <a:buChar char="•"/>
              <a:tabLst>
                <a:tab pos="0" algn="l"/>
              </a:tabLst>
            </a:pPr>
            <a:r>
              <a:rPr lang="en-US"/>
              <a:t>4:30 - 4:45 QUESTIONS &amp; ANSWERS; WRAP UP </a:t>
            </a:r>
          </a:p>
          <a:p>
            <a:pPr marL="512763" indent="-285750">
              <a:buFont typeface="Arial" panose="020B0604020202020204" pitchFamily="34" charset="0"/>
              <a:buChar char="•"/>
              <a:tabLst>
                <a:tab pos="0" algn="l"/>
              </a:tabLst>
            </a:pPr>
            <a:r>
              <a:rPr lang="en-US"/>
              <a:t>4:45 CLOSE DAY 2 </a:t>
            </a:r>
          </a:p>
          <a:p>
            <a:pPr marL="512763" indent="-285750">
              <a:buFont typeface="Arial" panose="020B0604020202020204" pitchFamily="34" charset="0"/>
              <a:buChar char="•"/>
              <a:tabLst>
                <a:tab pos="0" algn="l"/>
              </a:tabLst>
            </a:pPr>
            <a:r>
              <a:rPr lang="en-US"/>
              <a:t>5:00 - 6:00 SOCIAL TIME; NO-HOST BAR </a:t>
            </a:r>
          </a:p>
          <a:p>
            <a:pPr marL="512763" indent="-285750">
              <a:buFont typeface="Arial" panose="020B0604020202020204" pitchFamily="34" charset="0"/>
              <a:buChar char="•"/>
              <a:tabLst>
                <a:tab pos="0" algn="l"/>
              </a:tabLst>
            </a:pPr>
            <a:r>
              <a:rPr lang="en-US"/>
              <a:t>6:00 - 7:30 BANQUET DINNER &amp; ENTERTAINMENT </a:t>
            </a:r>
            <a:endParaRPr lang="en-US" b="1">
              <a:solidFill>
                <a:schemeClr val="accent5">
                  <a:lumMod val="75000"/>
                </a:schemeClr>
              </a:solidFill>
            </a:endParaRPr>
          </a:p>
        </p:txBody>
      </p:sp>
      <p:sp>
        <p:nvSpPr>
          <p:cNvPr id="4" name="TextBox 3">
            <a:extLst>
              <a:ext uri="{FF2B5EF4-FFF2-40B4-BE49-F238E27FC236}">
                <a16:creationId xmlns:a16="http://schemas.microsoft.com/office/drawing/2014/main" id="{F41ED1F1-B6D1-4E12-879A-32F2CE3D5F73}"/>
              </a:ext>
            </a:extLst>
          </p:cNvPr>
          <p:cNvSpPr txBox="1"/>
          <p:nvPr/>
        </p:nvSpPr>
        <p:spPr>
          <a:xfrm>
            <a:off x="4311805" y="244654"/>
            <a:ext cx="6272679" cy="1354217"/>
          </a:xfrm>
          <a:prstGeom prst="rect">
            <a:avLst/>
          </a:prstGeom>
          <a:noFill/>
        </p:spPr>
        <p:txBody>
          <a:bodyPr wrap="none" rtlCol="0">
            <a:spAutoFit/>
          </a:bodyPr>
          <a:lstStyle/>
          <a:p>
            <a:r>
              <a:rPr lang="en-US" sz="5400" b="1">
                <a:solidFill>
                  <a:schemeClr val="accent5">
                    <a:lumMod val="75000"/>
                  </a:schemeClr>
                </a:solidFill>
              </a:rPr>
              <a:t>Symposium Schedule</a:t>
            </a:r>
          </a:p>
          <a:p>
            <a:pPr algn="ctr"/>
            <a:r>
              <a:rPr lang="en-US" sz="2800" b="1">
                <a:solidFill>
                  <a:schemeClr val="accent5">
                    <a:lumMod val="75000"/>
                  </a:schemeClr>
                </a:solidFill>
              </a:rPr>
              <a:t>(Continued)</a:t>
            </a:r>
          </a:p>
        </p:txBody>
      </p:sp>
    </p:spTree>
    <p:extLst>
      <p:ext uri="{BB962C8B-B14F-4D97-AF65-F5344CB8AC3E}">
        <p14:creationId xmlns:p14="http://schemas.microsoft.com/office/powerpoint/2010/main" val="288876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flying in front of a white building&#10;&#10;Description automatically generated with medium confidence">
            <a:extLst>
              <a:ext uri="{FF2B5EF4-FFF2-40B4-BE49-F238E27FC236}">
                <a16:creationId xmlns:a16="http://schemas.microsoft.com/office/drawing/2014/main" id="{B525530B-8687-FB01-7734-B7197DD8BA14}"/>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B8324AE-9942-D2A6-E20C-770745D98FF1}"/>
              </a:ext>
            </a:extLst>
          </p:cNvPr>
          <p:cNvSpPr txBox="1"/>
          <p:nvPr/>
        </p:nvSpPr>
        <p:spPr>
          <a:xfrm>
            <a:off x="261268" y="1332375"/>
            <a:ext cx="38076625" cy="3693319"/>
          </a:xfrm>
          <a:prstGeom prst="rect">
            <a:avLst/>
          </a:prstGeom>
          <a:noFill/>
        </p:spPr>
        <p:txBody>
          <a:bodyPr wrap="square" rtlCol="0">
            <a:spAutoFit/>
          </a:bodyPr>
          <a:lstStyle/>
          <a:p>
            <a:pPr>
              <a:tabLst>
                <a:tab pos="0" algn="l"/>
              </a:tabLst>
            </a:pPr>
            <a:r>
              <a:rPr lang="en-US"/>
              <a:t>SATURDAY, OCTOBER 26</a:t>
            </a:r>
          </a:p>
          <a:p>
            <a:pPr marL="742950" lvl="1" indent="-285750">
              <a:buFont typeface="Arial" panose="020B0604020202020204" pitchFamily="34" charset="0"/>
              <a:buChar char="•"/>
              <a:tabLst>
                <a:tab pos="0" algn="l"/>
              </a:tabLst>
            </a:pPr>
            <a:r>
              <a:rPr lang="en-US"/>
              <a:t> 8:30 - 9:00 MEMORIAL SERVICE </a:t>
            </a:r>
          </a:p>
          <a:p>
            <a:pPr marL="1657350" lvl="3" indent="-285750">
              <a:buFont typeface="Arial" panose="020B0604020202020204" pitchFamily="34" charset="0"/>
              <a:buChar char="•"/>
              <a:tabLst>
                <a:tab pos="0" algn="l"/>
              </a:tabLst>
            </a:pPr>
            <a:r>
              <a:rPr lang="en-US" i="1">
                <a:solidFill>
                  <a:schemeClr val="accent5">
                    <a:lumMod val="75000"/>
                  </a:schemeClr>
                </a:solidFill>
              </a:rPr>
              <a:t>Steven Roy, Region IX VP; Federation Presidents; Charlie Caughlan (bagpipes) </a:t>
            </a:r>
          </a:p>
          <a:p>
            <a:pPr marL="742950" lvl="1" indent="-285750">
              <a:buFont typeface="Arial" panose="020B0604020202020204" pitchFamily="34" charset="0"/>
              <a:buChar char="•"/>
              <a:tabLst>
                <a:tab pos="0" algn="l"/>
              </a:tabLst>
            </a:pPr>
            <a:r>
              <a:rPr lang="en-US"/>
              <a:t>9:00 - 9:45 PROGRAM IDEAS FOR CHAPTER MEETINGS </a:t>
            </a:r>
          </a:p>
          <a:p>
            <a:pPr marL="1657350" lvl="3" indent="-285750">
              <a:buFont typeface="Arial" panose="020B0604020202020204" pitchFamily="34" charset="0"/>
              <a:buChar char="•"/>
              <a:tabLst>
                <a:tab pos="0" algn="l"/>
              </a:tabLst>
            </a:pPr>
            <a:r>
              <a:rPr lang="en-US" i="1">
                <a:solidFill>
                  <a:schemeClr val="accent5">
                    <a:lumMod val="75000"/>
                  </a:schemeClr>
                </a:solidFill>
              </a:rPr>
              <a:t>David Epstein, Chapter 2088 President, Juneau (virtual) </a:t>
            </a:r>
          </a:p>
          <a:p>
            <a:pPr marL="742950" lvl="1" indent="-285750">
              <a:buFont typeface="Arial" panose="020B0604020202020204" pitchFamily="34" charset="0"/>
              <a:buChar char="•"/>
              <a:tabLst>
                <a:tab pos="0" algn="l"/>
              </a:tabLst>
            </a:pPr>
            <a:r>
              <a:rPr lang="en-US"/>
              <a:t>9:45 - 10:00 BREAK </a:t>
            </a:r>
          </a:p>
          <a:p>
            <a:pPr marL="742950" lvl="1" indent="-285750">
              <a:buFont typeface="Arial" panose="020B0604020202020204" pitchFamily="34" charset="0"/>
              <a:buChar char="•"/>
              <a:tabLst>
                <a:tab pos="0" algn="l"/>
              </a:tabLst>
            </a:pPr>
            <a:r>
              <a:rPr lang="en-US"/>
              <a:t>10:00 - 10:30 REGION IX &amp; WALK TO END ALZHEIMER’S INFO </a:t>
            </a:r>
          </a:p>
          <a:p>
            <a:pPr marL="1657350" lvl="3" indent="-285750">
              <a:buFont typeface="Arial" panose="020B0604020202020204" pitchFamily="34" charset="0"/>
              <a:buChar char="•"/>
              <a:tabLst>
                <a:tab pos="0" algn="l"/>
              </a:tabLst>
            </a:pPr>
            <a:r>
              <a:rPr lang="en-US" i="1">
                <a:solidFill>
                  <a:schemeClr val="accent5">
                    <a:lumMod val="75000"/>
                  </a:schemeClr>
                </a:solidFill>
              </a:rPr>
              <a:t>Leland (Wally) Walbruch, Past Region IX Alzheimer’s Coordinator </a:t>
            </a:r>
          </a:p>
          <a:p>
            <a:pPr marL="742950" lvl="1" indent="-285750">
              <a:buFont typeface="Arial" panose="020B0604020202020204" pitchFamily="34" charset="0"/>
              <a:buChar char="•"/>
              <a:tabLst>
                <a:tab pos="0" algn="l"/>
              </a:tabLst>
            </a:pPr>
            <a:r>
              <a:rPr lang="en-US"/>
              <a:t>10:30 - 11:00 OUTREACH SUCCESSES &amp; NARFE ELEVATOR SPEECH </a:t>
            </a:r>
          </a:p>
          <a:p>
            <a:pPr marL="1657350" lvl="3" indent="-285750">
              <a:buFont typeface="Arial" panose="020B0604020202020204" pitchFamily="34" charset="0"/>
              <a:buChar char="•"/>
              <a:tabLst>
                <a:tab pos="0" algn="l"/>
              </a:tabLst>
            </a:pPr>
            <a:r>
              <a:rPr lang="en-US" i="1">
                <a:solidFill>
                  <a:schemeClr val="accent5">
                    <a:lumMod val="75000"/>
                  </a:schemeClr>
                </a:solidFill>
              </a:rPr>
              <a:t>Mary Binder, Symposium Chair; Eastern Washington VP; Chapter 1192 VP </a:t>
            </a:r>
          </a:p>
          <a:p>
            <a:pPr marL="742950" lvl="1" indent="-285750">
              <a:buFont typeface="Arial" panose="020B0604020202020204" pitchFamily="34" charset="0"/>
              <a:buChar char="•"/>
              <a:tabLst>
                <a:tab pos="0" algn="l"/>
              </a:tabLst>
            </a:pPr>
            <a:r>
              <a:rPr lang="en-US"/>
              <a:t>11:00 - 11:30 FUTURE SYMPOSIUMS; ANNOUNCEMENTS; </a:t>
            </a:r>
          </a:p>
          <a:p>
            <a:pPr lvl="4">
              <a:tabLst>
                <a:tab pos="0" algn="l"/>
              </a:tabLst>
            </a:pPr>
            <a:r>
              <a:rPr lang="en-US"/>
              <a:t>    RECAP COMPLETE/COLLECT EVALUATION FORMS </a:t>
            </a:r>
          </a:p>
          <a:p>
            <a:pPr marL="742950" lvl="1" indent="-285750">
              <a:buFont typeface="Arial" panose="020B0604020202020204" pitchFamily="34" charset="0"/>
              <a:buChar char="•"/>
              <a:tabLst>
                <a:tab pos="0" algn="l"/>
              </a:tabLst>
            </a:pPr>
            <a:r>
              <a:rPr lang="en-US"/>
              <a:t>11:30  CLOSE SYMPOSIUM</a:t>
            </a:r>
            <a:endParaRPr lang="en-US" b="1">
              <a:solidFill>
                <a:schemeClr val="accent5">
                  <a:lumMod val="75000"/>
                </a:schemeClr>
              </a:solidFill>
            </a:endParaRPr>
          </a:p>
        </p:txBody>
      </p:sp>
      <p:sp>
        <p:nvSpPr>
          <p:cNvPr id="4" name="TextBox 3">
            <a:extLst>
              <a:ext uri="{FF2B5EF4-FFF2-40B4-BE49-F238E27FC236}">
                <a16:creationId xmlns:a16="http://schemas.microsoft.com/office/drawing/2014/main" id="{F41ED1F1-B6D1-4E12-879A-32F2CE3D5F73}"/>
              </a:ext>
            </a:extLst>
          </p:cNvPr>
          <p:cNvSpPr txBox="1"/>
          <p:nvPr/>
        </p:nvSpPr>
        <p:spPr>
          <a:xfrm>
            <a:off x="4311805" y="244654"/>
            <a:ext cx="6272679" cy="1354217"/>
          </a:xfrm>
          <a:prstGeom prst="rect">
            <a:avLst/>
          </a:prstGeom>
          <a:noFill/>
        </p:spPr>
        <p:txBody>
          <a:bodyPr wrap="none" rtlCol="0">
            <a:spAutoFit/>
          </a:bodyPr>
          <a:lstStyle/>
          <a:p>
            <a:r>
              <a:rPr lang="en-US" sz="5400" b="1">
                <a:solidFill>
                  <a:schemeClr val="accent5">
                    <a:lumMod val="75000"/>
                  </a:schemeClr>
                </a:solidFill>
              </a:rPr>
              <a:t>Symposium Schedule</a:t>
            </a:r>
          </a:p>
          <a:p>
            <a:pPr algn="ctr"/>
            <a:r>
              <a:rPr lang="en-US" sz="2800" b="1">
                <a:solidFill>
                  <a:schemeClr val="accent5">
                    <a:lumMod val="75000"/>
                  </a:schemeClr>
                </a:solidFill>
              </a:rPr>
              <a:t>(Continued)</a:t>
            </a:r>
          </a:p>
        </p:txBody>
      </p:sp>
    </p:spTree>
    <p:extLst>
      <p:ext uri="{BB962C8B-B14F-4D97-AF65-F5344CB8AC3E}">
        <p14:creationId xmlns:p14="http://schemas.microsoft.com/office/powerpoint/2010/main" val="339186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65627C-C8DC-064D-69D9-2F2EECD928EB}"/>
              </a:ext>
            </a:extLst>
          </p:cNvPr>
          <p:cNvPicPr>
            <a:picLocks noChangeAspect="1"/>
          </p:cNvPicPr>
          <p:nvPr/>
        </p:nvPicPr>
        <p:blipFill>
          <a:blip r:embed="rId2"/>
          <a:stretch>
            <a:fillRect/>
          </a:stretch>
        </p:blipFill>
        <p:spPr>
          <a:xfrm>
            <a:off x="0" y="979098"/>
            <a:ext cx="12192000" cy="4899803"/>
          </a:xfrm>
          <a:prstGeom prst="rect">
            <a:avLst/>
          </a:prstGeom>
        </p:spPr>
      </p:pic>
      <p:sp>
        <p:nvSpPr>
          <p:cNvPr id="4" name="TextBox 3">
            <a:extLst>
              <a:ext uri="{FF2B5EF4-FFF2-40B4-BE49-F238E27FC236}">
                <a16:creationId xmlns:a16="http://schemas.microsoft.com/office/drawing/2014/main" id="{6338C68C-800E-0137-FEFD-E31DE6395027}"/>
              </a:ext>
            </a:extLst>
          </p:cNvPr>
          <p:cNvSpPr txBox="1"/>
          <p:nvPr/>
        </p:nvSpPr>
        <p:spPr>
          <a:xfrm>
            <a:off x="4439889" y="5354293"/>
            <a:ext cx="4304448" cy="646331"/>
          </a:xfrm>
          <a:prstGeom prst="rect">
            <a:avLst/>
          </a:prstGeom>
          <a:noFill/>
        </p:spPr>
        <p:txBody>
          <a:bodyPr wrap="none" rtlCol="0">
            <a:spAutoFit/>
          </a:bodyPr>
          <a:lstStyle/>
          <a:p>
            <a:r>
              <a:rPr lang="en-US" sz="3600" b="1">
                <a:solidFill>
                  <a:srgbClr val="0070C0"/>
                </a:solidFill>
              </a:rPr>
              <a:t>Annual Meeting 2024</a:t>
            </a:r>
          </a:p>
        </p:txBody>
      </p:sp>
    </p:spTree>
    <p:extLst>
      <p:ext uri="{BB962C8B-B14F-4D97-AF65-F5344CB8AC3E}">
        <p14:creationId xmlns:p14="http://schemas.microsoft.com/office/powerpoint/2010/main" val="364238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flying in front of a white building&#10;&#10;Description automatically generated with medium confidence">
            <a:extLst>
              <a:ext uri="{FF2B5EF4-FFF2-40B4-BE49-F238E27FC236}">
                <a16:creationId xmlns:a16="http://schemas.microsoft.com/office/drawing/2014/main" id="{B525530B-8687-FB01-7734-B7197DD8BA14}"/>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BF00176-2AD2-190D-CA93-1405E6802CC8}"/>
              </a:ext>
            </a:extLst>
          </p:cNvPr>
          <p:cNvSpPr txBox="1"/>
          <p:nvPr/>
        </p:nvSpPr>
        <p:spPr>
          <a:xfrm>
            <a:off x="3899002" y="285293"/>
            <a:ext cx="6517843" cy="1569660"/>
          </a:xfrm>
          <a:prstGeom prst="rect">
            <a:avLst/>
          </a:prstGeom>
          <a:noFill/>
        </p:spPr>
        <p:txBody>
          <a:bodyPr wrap="square" rtlCol="0">
            <a:spAutoFit/>
          </a:bodyPr>
          <a:lstStyle/>
          <a:p>
            <a:pPr marL="0" marR="0" indent="0" algn="ctr">
              <a:spcBef>
                <a:spcPts val="0"/>
              </a:spcBef>
              <a:spcAft>
                <a:spcPts val="0"/>
              </a:spcAft>
              <a:tabLst>
                <a:tab pos="228600" algn="ctr"/>
                <a:tab pos="2819400" algn="ctr"/>
              </a:tabLst>
            </a:pPr>
            <a:r>
              <a:rPr lang="en-US" sz="3200" b="1">
                <a:ln>
                  <a:noFill/>
                </a:ln>
                <a:solidFill>
                  <a:schemeClr val="accent5">
                    <a:lumMod val="75000"/>
                  </a:schemeClr>
                </a:solidFill>
                <a:effectLst/>
                <a:uFill>
                  <a:solidFill>
                    <a:srgbClr val="000000"/>
                  </a:solidFill>
                </a:uFill>
                <a:latin typeface="Times New Roman" panose="02020603050405020304" pitchFamily="18" charset="0"/>
                <a:ea typeface="Arial Unicode MS"/>
                <a:cs typeface="Arial Unicode MS"/>
              </a:rPr>
              <a:t>2024 WSF Annual Meeting</a:t>
            </a:r>
            <a:r>
              <a:rPr lang="en-US" sz="3200">
                <a:ln>
                  <a:noFill/>
                </a:ln>
                <a:solidFill>
                  <a:schemeClr val="accent5">
                    <a:lumMod val="75000"/>
                  </a:schemeClr>
                </a:solidFill>
                <a:effectLst/>
                <a:uFill>
                  <a:solidFill>
                    <a:srgbClr val="000000"/>
                  </a:solidFill>
                </a:uFill>
                <a:latin typeface="Times New Roman" panose="02020603050405020304" pitchFamily="18" charset="0"/>
                <a:ea typeface="Arial Unicode MS"/>
                <a:cs typeface="Arial Unicode MS"/>
              </a:rPr>
              <a:t> </a:t>
            </a:r>
            <a:br>
              <a:rPr lang="en-US" sz="3200">
                <a:ln>
                  <a:noFill/>
                </a:ln>
                <a:solidFill>
                  <a:schemeClr val="accent5">
                    <a:lumMod val="75000"/>
                  </a:schemeClr>
                </a:solidFill>
                <a:effectLst/>
                <a:uFill>
                  <a:solidFill>
                    <a:srgbClr val="000000"/>
                  </a:solidFill>
                </a:uFill>
                <a:latin typeface="Times New Roman" panose="02020603050405020304" pitchFamily="18" charset="0"/>
                <a:ea typeface="Arial Unicode MS"/>
                <a:cs typeface="Arial Unicode MS"/>
              </a:rPr>
            </a:br>
            <a:r>
              <a:rPr lang="en-US" sz="3200" b="1" i="1">
                <a:ln>
                  <a:noFill/>
                </a:ln>
                <a:solidFill>
                  <a:schemeClr val="accent5">
                    <a:lumMod val="75000"/>
                  </a:schemeClr>
                </a:solidFill>
                <a:effectLst/>
                <a:uFill>
                  <a:solidFill>
                    <a:srgbClr val="000000"/>
                  </a:solidFill>
                </a:uFill>
                <a:latin typeface="Times New Roman" panose="02020603050405020304" pitchFamily="18" charset="0"/>
                <a:ea typeface="Arial Unicode MS"/>
                <a:cs typeface="Arial Unicode MS"/>
              </a:rPr>
              <a:t>October 24, 2024</a:t>
            </a:r>
            <a:endParaRPr lang="en-US" sz="3200">
              <a:ln>
                <a:noFill/>
              </a:ln>
              <a:solidFill>
                <a:schemeClr val="accent5">
                  <a:lumMod val="75000"/>
                </a:schemeClr>
              </a:solidFill>
              <a:effectLst/>
              <a:uFill>
                <a:solidFill>
                  <a:srgbClr val="000000"/>
                </a:solidFill>
              </a:uFill>
              <a:latin typeface="Arial" panose="020B0604020202020204" pitchFamily="34" charset="0"/>
              <a:ea typeface="Arial Unicode MS"/>
              <a:cs typeface="Arial Unicode MS"/>
            </a:endParaRPr>
          </a:p>
          <a:p>
            <a:pPr marL="0" marR="0" indent="0" algn="ctr">
              <a:spcBef>
                <a:spcPts val="0"/>
              </a:spcBef>
              <a:spcAft>
                <a:spcPts val="0"/>
              </a:spcAft>
              <a:tabLst>
                <a:tab pos="228600" algn="ctr"/>
                <a:tab pos="2819400" algn="ctr"/>
              </a:tabLst>
            </a:pPr>
            <a:r>
              <a:rPr lang="en-US" sz="3200" b="1">
                <a:ln>
                  <a:noFill/>
                </a:ln>
                <a:solidFill>
                  <a:schemeClr val="accent5">
                    <a:lumMod val="75000"/>
                  </a:schemeClr>
                </a:solidFill>
                <a:effectLst/>
                <a:uFill>
                  <a:solidFill>
                    <a:srgbClr val="000000"/>
                  </a:solidFill>
                </a:uFill>
                <a:latin typeface="Times New Roman" panose="02020603050405020304" pitchFamily="18" charset="0"/>
                <a:ea typeface="Arial Unicode MS"/>
                <a:cs typeface="Arial Unicode MS"/>
              </a:rPr>
              <a:t>Agenda</a:t>
            </a:r>
            <a:endParaRPr lang="en-US" sz="3200">
              <a:solidFill>
                <a:schemeClr val="accent5">
                  <a:lumMod val="75000"/>
                </a:schemeClr>
              </a:solidFill>
            </a:endParaRPr>
          </a:p>
        </p:txBody>
      </p:sp>
      <p:graphicFrame>
        <p:nvGraphicFramePr>
          <p:cNvPr id="4" name="Table 3">
            <a:extLst>
              <a:ext uri="{FF2B5EF4-FFF2-40B4-BE49-F238E27FC236}">
                <a16:creationId xmlns:a16="http://schemas.microsoft.com/office/drawing/2014/main" id="{05155398-F02D-D7A3-61A5-CC10110BAA02}"/>
              </a:ext>
            </a:extLst>
          </p:cNvPr>
          <p:cNvGraphicFramePr>
            <a:graphicFrameLocks noGrp="1"/>
          </p:cNvGraphicFramePr>
          <p:nvPr>
            <p:extLst>
              <p:ext uri="{D42A27DB-BD31-4B8C-83A1-F6EECF244321}">
                <p14:modId xmlns:p14="http://schemas.microsoft.com/office/powerpoint/2010/main" val="4159007895"/>
              </p:ext>
            </p:extLst>
          </p:nvPr>
        </p:nvGraphicFramePr>
        <p:xfrm>
          <a:off x="495301" y="1417054"/>
          <a:ext cx="4396258" cy="5364480"/>
        </p:xfrm>
        <a:graphic>
          <a:graphicData uri="http://schemas.openxmlformats.org/drawingml/2006/table">
            <a:tbl>
              <a:tblPr firstRow="1" firstCol="1" bandRow="1"/>
              <a:tblGrid>
                <a:gridCol w="784555">
                  <a:extLst>
                    <a:ext uri="{9D8B030D-6E8A-4147-A177-3AD203B41FA5}">
                      <a16:colId xmlns:a16="http://schemas.microsoft.com/office/drawing/2014/main" val="1199942861"/>
                    </a:ext>
                  </a:extLst>
                </a:gridCol>
                <a:gridCol w="3611703">
                  <a:extLst>
                    <a:ext uri="{9D8B030D-6E8A-4147-A177-3AD203B41FA5}">
                      <a16:colId xmlns:a16="http://schemas.microsoft.com/office/drawing/2014/main" val="443339711"/>
                    </a:ext>
                  </a:extLst>
                </a:gridCol>
              </a:tblGrid>
              <a:tr h="199504">
                <a:tc>
                  <a:txBody>
                    <a:bodyPr/>
                    <a:lstStyle/>
                    <a:p>
                      <a:pPr marL="0" marR="0" indent="0">
                        <a:spcBef>
                          <a:spcPts val="0"/>
                        </a:spcBef>
                        <a:spcAft>
                          <a:spcPts val="0"/>
                        </a:spcAft>
                        <a:tabLst>
                          <a:tab pos="228600" algn="ctr"/>
                          <a:tab pos="2819400" algn="ctr"/>
                        </a:tabLst>
                      </a:pPr>
                      <a:r>
                        <a:rPr lang="en-US" sz="16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TIME</a:t>
                      </a:r>
                      <a:endParaRPr lang="en-US" sz="16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0"/>
                        </a:spcBef>
                        <a:spcAft>
                          <a:spcPts val="0"/>
                        </a:spcAft>
                        <a:tabLst>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580533"/>
                  </a:ext>
                </a:extLst>
              </a:tr>
              <a:tr h="598514">
                <a:tc>
                  <a:txBody>
                    <a:bodyPr/>
                    <a:lstStyle/>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2:00 – 2:20</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0"/>
                        </a:spcBef>
                        <a:spcAft>
                          <a:spcPts val="0"/>
                        </a:spcAft>
                        <a:tabLst>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Arial Unicode MS"/>
                          <a:cs typeface="Arial Unicode MS"/>
                        </a:rPr>
                        <a:t>Call to Order; Welcome; Pledge of Allegiance, a BRIEF State of the Federation</a:t>
                      </a:r>
                      <a:br>
                        <a:rPr lang="en-US" sz="1400" b="1">
                          <a:ln>
                            <a:noFill/>
                          </a:ln>
                          <a:solidFill>
                            <a:srgbClr val="000000"/>
                          </a:solidFill>
                          <a:effectLst/>
                          <a:uFill>
                            <a:solidFill>
                              <a:srgbClr val="000000"/>
                            </a:solidFill>
                          </a:uFill>
                          <a:latin typeface="Times New Roman" panose="02020603050405020304" pitchFamily="18" charset="0"/>
                          <a:ea typeface="Arial Unicode MS"/>
                          <a:cs typeface="Arial Unicode MS"/>
                        </a:rPr>
                      </a:b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  -- Cray Henry</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1215208"/>
                  </a:ext>
                </a:extLst>
              </a:tr>
              <a:tr h="629020">
                <a:tc>
                  <a:txBody>
                    <a:bodyPr/>
                    <a:lstStyle/>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2:20 – 2:25</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0"/>
                        </a:spcBef>
                        <a:spcAft>
                          <a:spcPts val="0"/>
                        </a:spcAft>
                        <a:tabLst>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Arial Unicode MS"/>
                          <a:cs typeface="Arial Unicode MS"/>
                        </a:rPr>
                        <a:t>Region IX Alzheimer’s Report &amp; Presentation of National Award</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0" marR="0" indent="0">
                        <a:spcBef>
                          <a:spcPts val="0"/>
                        </a:spcBef>
                        <a:spcAft>
                          <a:spcPts val="0"/>
                        </a:spcAft>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 -- Linda O’Donnell, </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0" marR="0" indent="0">
                        <a:spcBef>
                          <a:spcPts val="0"/>
                        </a:spcBef>
                        <a:spcAft>
                          <a:spcPts val="0"/>
                        </a:spcAft>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 -- Lorie Bennett</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9834801"/>
                  </a:ext>
                </a:extLst>
              </a:tr>
              <a:tr h="798017">
                <a:tc>
                  <a:txBody>
                    <a:bodyPr/>
                    <a:lstStyle/>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2:20 – 2:40</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0"/>
                        </a:spcBef>
                        <a:spcAft>
                          <a:spcPts val="0"/>
                        </a:spcAft>
                        <a:tabLst>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Arial Unicode MS"/>
                          <a:cs typeface="Arial Unicode MS"/>
                        </a:rPr>
                        <a:t>WSF 2025/2026 Election Results, and </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0" marR="0" indent="0">
                        <a:spcBef>
                          <a:spcPts val="0"/>
                        </a:spcBef>
                        <a:spcAft>
                          <a:spcPts val="0"/>
                        </a:spcAft>
                        <a:tabLst>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Arial Unicode MS"/>
                          <a:cs typeface="Arial Unicode MS"/>
                        </a:rPr>
                        <a:t>Installations (in advance) of New Officers for 2025/2026 Term</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Times New Roman" panose="02020603050405020304" pitchFamily="18" charset="0"/>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Pat Rudd (or Cray if Pat is not available)</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Times New Roman" panose="02020603050405020304" pitchFamily="18" charset="0"/>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Steve Roy</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2985640"/>
                  </a:ext>
                </a:extLst>
              </a:tr>
              <a:tr h="2194546">
                <a:tc>
                  <a:txBody>
                    <a:bodyPr/>
                    <a:lstStyle/>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2:40 – 3:20</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~3-5 min each</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0"/>
                        </a:spcBef>
                        <a:spcAft>
                          <a:spcPts val="0"/>
                        </a:spcAft>
                        <a:tabLst>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Arial Unicode MS"/>
                          <a:cs typeface="Arial Unicode MS"/>
                        </a:rPr>
                        <a:t>Chapter Presidents’ Reports &amp; Comments</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Scott Robinson, Spokane</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Bob Rust, Seattle &amp; Sequim</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Mike Teefy, Vancouver</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Bill Powers, Bremerton</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Marvin Weiss, Everett</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Tony Merola, Olympia South Puget Sound</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Tina Hedges/Marnie Berry/Autie Bergman, Longview/Kelso</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Nancy Crosby, Tri-Cities</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Elizabeth </a:t>
                      </a:r>
                      <a:r>
                        <a:rPr lang="en-US" sz="1400" err="1">
                          <a:ln>
                            <a:noFill/>
                          </a:ln>
                          <a:solidFill>
                            <a:srgbClr val="000000"/>
                          </a:solidFill>
                          <a:effectLst/>
                          <a:uFill>
                            <a:solidFill>
                              <a:srgbClr val="000000"/>
                            </a:solidFill>
                          </a:uFill>
                          <a:latin typeface="Times New Roman" panose="02020603050405020304" pitchFamily="18" charset="0"/>
                          <a:ea typeface="Arial Unicode MS"/>
                          <a:cs typeface="Arial Unicode MS"/>
                        </a:rPr>
                        <a:t>Parazoo</a:t>
                      </a: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 Colville Valley</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228600" marR="0" indent="0">
                        <a:spcBef>
                          <a:spcPts val="0"/>
                        </a:spcBef>
                        <a:spcAft>
                          <a:spcPts val="0"/>
                        </a:spcAft>
                        <a:tabLst>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Arial Unicode MS"/>
                          <a:cs typeface="Arial Unicode MS"/>
                        </a:rPr>
                        <a:t> </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2120300"/>
                  </a:ext>
                </a:extLst>
              </a:tr>
            </a:tbl>
          </a:graphicData>
        </a:graphic>
      </p:graphicFrame>
      <p:graphicFrame>
        <p:nvGraphicFramePr>
          <p:cNvPr id="5" name="Table 4">
            <a:extLst>
              <a:ext uri="{FF2B5EF4-FFF2-40B4-BE49-F238E27FC236}">
                <a16:creationId xmlns:a16="http://schemas.microsoft.com/office/drawing/2014/main" id="{7A31E6D9-4AD2-C040-47B3-0C2222A61822}"/>
              </a:ext>
            </a:extLst>
          </p:cNvPr>
          <p:cNvGraphicFramePr>
            <a:graphicFrameLocks noGrp="1"/>
          </p:cNvGraphicFramePr>
          <p:nvPr>
            <p:extLst>
              <p:ext uri="{D42A27DB-BD31-4B8C-83A1-F6EECF244321}">
                <p14:modId xmlns:p14="http://schemas.microsoft.com/office/powerpoint/2010/main" val="3611026149"/>
              </p:ext>
            </p:extLst>
          </p:nvPr>
        </p:nvGraphicFramePr>
        <p:xfrm>
          <a:off x="6759641" y="1888053"/>
          <a:ext cx="4546534" cy="4812815"/>
        </p:xfrm>
        <a:graphic>
          <a:graphicData uri="http://schemas.openxmlformats.org/drawingml/2006/table">
            <a:tbl>
              <a:tblPr firstRow="1" firstCol="1" bandRow="1"/>
              <a:tblGrid>
                <a:gridCol w="851478">
                  <a:extLst>
                    <a:ext uri="{9D8B030D-6E8A-4147-A177-3AD203B41FA5}">
                      <a16:colId xmlns:a16="http://schemas.microsoft.com/office/drawing/2014/main" val="1199942861"/>
                    </a:ext>
                  </a:extLst>
                </a:gridCol>
                <a:gridCol w="3695056">
                  <a:extLst>
                    <a:ext uri="{9D8B030D-6E8A-4147-A177-3AD203B41FA5}">
                      <a16:colId xmlns:a16="http://schemas.microsoft.com/office/drawing/2014/main" val="443339711"/>
                    </a:ext>
                  </a:extLst>
                </a:gridCol>
              </a:tblGrid>
              <a:tr h="253838">
                <a:tc>
                  <a:txBody>
                    <a:bodyPr/>
                    <a:lstStyle/>
                    <a:p>
                      <a:pPr marL="0" marR="0" indent="0">
                        <a:spcBef>
                          <a:spcPts val="0"/>
                        </a:spcBef>
                        <a:spcAft>
                          <a:spcPts val="0"/>
                        </a:spcAft>
                        <a:tabLst>
                          <a:tab pos="228600" algn="ctr"/>
                          <a:tab pos="2819400" algn="ctr"/>
                        </a:tabLst>
                      </a:pPr>
                      <a:r>
                        <a:rPr lang="en-US" sz="12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3:20 – 3:30</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0"/>
                        </a:spcBef>
                        <a:spcAft>
                          <a:spcPts val="0"/>
                        </a:spcAft>
                        <a:tabLst>
                          <a:tab pos="2819400" algn="ctr"/>
                        </a:tabLst>
                      </a:pPr>
                      <a:r>
                        <a:rPr lang="en-US" sz="1200" b="1">
                          <a:ln>
                            <a:noFill/>
                          </a:ln>
                          <a:solidFill>
                            <a:srgbClr val="000000"/>
                          </a:solidFill>
                          <a:effectLst/>
                          <a:uFill>
                            <a:solidFill>
                              <a:srgbClr val="000000"/>
                            </a:solidFill>
                          </a:uFill>
                          <a:latin typeface="Times New Roman" panose="02020603050405020304" pitchFamily="18" charset="0"/>
                          <a:ea typeface="Arial Unicode MS"/>
                          <a:cs typeface="Arial Unicode MS"/>
                        </a:rPr>
                        <a:t>Break</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1635706"/>
                  </a:ext>
                </a:extLst>
              </a:tr>
              <a:tr h="3889183">
                <a:tc>
                  <a:txBody>
                    <a:bodyPr/>
                    <a:lstStyle/>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3:30 - 4:15</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~5-10 each</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0"/>
                        </a:spcBef>
                        <a:spcAft>
                          <a:spcPts val="0"/>
                        </a:spcAft>
                        <a:tabLst>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Arial Unicode MS"/>
                          <a:cs typeface="Arial Unicode MS"/>
                        </a:rPr>
                        <a:t>Federation Advisory Committee Reports &amp; Comments</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Doug Rushton,</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742950" marR="0" lvl="1" indent="-285750">
                        <a:spcBef>
                          <a:spcPts val="0"/>
                        </a:spcBef>
                        <a:spcAft>
                          <a:spcPts val="0"/>
                        </a:spcAft>
                        <a:buFont typeface="Courier New" panose="02070309020205020404" pitchFamily="49" charset="0"/>
                        <a:buChar char="o"/>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 Legislative Report WSF</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742950" marR="0" lvl="1" indent="-285750">
                        <a:spcBef>
                          <a:spcPts val="0"/>
                        </a:spcBef>
                        <a:spcAft>
                          <a:spcPts val="0"/>
                        </a:spcAft>
                        <a:buFont typeface="Courier New" panose="02070309020205020404" pitchFamily="49" charset="0"/>
                        <a:buChar char="o"/>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 PAC Report WSF</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John Thurber, Legislative Coordinator-State</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Charlie Caughlan, Service Officer</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Linda Wallers &amp; </a:t>
                      </a:r>
                      <a:r>
                        <a:rPr lang="en-US" sz="1400" err="1">
                          <a:ln>
                            <a:noFill/>
                          </a:ln>
                          <a:solidFill>
                            <a:srgbClr val="000000"/>
                          </a:solidFill>
                          <a:effectLst/>
                          <a:uFill>
                            <a:solidFill>
                              <a:srgbClr val="000000"/>
                            </a:solidFill>
                          </a:uFill>
                          <a:latin typeface="Times New Roman" panose="02020603050405020304" pitchFamily="18" charset="0"/>
                          <a:ea typeface="Arial Unicode MS"/>
                          <a:cs typeface="Arial Unicode MS"/>
                        </a:rPr>
                        <a:t>Curits</a:t>
                      </a: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 Price, WSF Secretary</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742950" marR="0" lvl="1" indent="-285750">
                        <a:spcBef>
                          <a:spcPts val="0"/>
                        </a:spcBef>
                        <a:spcAft>
                          <a:spcPts val="0"/>
                        </a:spcAft>
                        <a:buFont typeface="Courier New" panose="02070309020205020404" pitchFamily="49" charset="0"/>
                        <a:buChar char="o"/>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Bylaws and reports status</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742950" marR="0" lvl="1" indent="-285750">
                        <a:spcBef>
                          <a:spcPts val="0"/>
                        </a:spcBef>
                        <a:spcAft>
                          <a:spcPts val="0"/>
                        </a:spcAft>
                        <a:buFont typeface="Courier New" panose="02070309020205020404" pitchFamily="49" charset="0"/>
                        <a:buChar char="o"/>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Webmaster Report</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Mary Traxler &amp; Merry Byrum, Outreach &amp; Strategic Planning Efforts</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Mary Binder </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742950" marR="0" lvl="1" indent="-285750">
                        <a:spcBef>
                          <a:spcPts val="0"/>
                        </a:spcBef>
                        <a:spcAft>
                          <a:spcPts val="0"/>
                        </a:spcAft>
                        <a:buFont typeface="Courier New" panose="02070309020205020404" pitchFamily="49" charset="0"/>
                        <a:buChar char="o"/>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State of Eastern Washington</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Bea Bull</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742950" marR="0" lvl="1" indent="-285750">
                        <a:spcBef>
                          <a:spcPts val="0"/>
                        </a:spcBef>
                        <a:spcAft>
                          <a:spcPts val="0"/>
                        </a:spcAft>
                        <a:buFont typeface="Courier New" panose="02070309020205020404" pitchFamily="49" charset="0"/>
                        <a:buChar char="o"/>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State of Western Washington</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342900" marR="0" lvl="0" indent="-342900">
                        <a:spcBef>
                          <a:spcPts val="0"/>
                        </a:spcBef>
                        <a:spcAft>
                          <a:spcPts val="0"/>
                        </a:spcAft>
                        <a:buFont typeface="Symbol" panose="05050102010706020507" pitchFamily="18" charset="2"/>
                        <a:buChar char=""/>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Arlene Patton, </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742950" marR="0" lvl="1" indent="-285750">
                        <a:spcBef>
                          <a:spcPts val="0"/>
                        </a:spcBef>
                        <a:spcAft>
                          <a:spcPts val="0"/>
                        </a:spcAft>
                        <a:buFont typeface="Courier New" panose="02070309020205020404" pitchFamily="49" charset="0"/>
                        <a:buChar char="o"/>
                        <a:tabLst>
                          <a:tab pos="2819400" algn="ctr"/>
                        </a:tabLst>
                      </a:pPr>
                      <a:r>
                        <a:rPr lang="en-US" sz="1400">
                          <a:ln>
                            <a:noFill/>
                          </a:ln>
                          <a:solidFill>
                            <a:srgbClr val="000000"/>
                          </a:solidFill>
                          <a:effectLst/>
                          <a:uFill>
                            <a:solidFill>
                              <a:srgbClr val="000000"/>
                            </a:solidFill>
                          </a:uFill>
                          <a:latin typeface="Times New Roman" panose="02020603050405020304" pitchFamily="18" charset="0"/>
                          <a:ea typeface="Arial Unicode MS"/>
                          <a:cs typeface="Arial Unicode MS"/>
                        </a:rPr>
                        <a:t>Treasurer’s Report</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2025922"/>
                  </a:ext>
                </a:extLst>
              </a:tr>
              <a:tr h="243074">
                <a:tc>
                  <a:txBody>
                    <a:bodyPr/>
                    <a:lstStyle/>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4:15 – 4:30</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0"/>
                        </a:spcBef>
                        <a:spcAft>
                          <a:spcPts val="0"/>
                        </a:spcAft>
                        <a:tabLst>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Arial Unicode MS"/>
                          <a:cs typeface="Arial Unicode MS"/>
                        </a:rPr>
                        <a:t>Open Discussion</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9108602"/>
                  </a:ext>
                </a:extLst>
              </a:tr>
              <a:tr h="243074">
                <a:tc>
                  <a:txBody>
                    <a:bodyPr/>
                    <a:lstStyle/>
                    <a:p>
                      <a:pPr marL="0" marR="0" indent="0">
                        <a:spcBef>
                          <a:spcPts val="0"/>
                        </a:spcBef>
                        <a:spcAft>
                          <a:spcPts val="0"/>
                        </a:spcAft>
                        <a:tabLst>
                          <a:tab pos="228600" algn="ctr"/>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4:30</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spcBef>
                          <a:spcPts val="0"/>
                        </a:spcBef>
                        <a:spcAft>
                          <a:spcPts val="0"/>
                        </a:spcAft>
                        <a:tabLst>
                          <a:tab pos="2819400" algn="ctr"/>
                        </a:tabLst>
                      </a:pPr>
                      <a:r>
                        <a:rPr lang="en-US" sz="1400" b="1">
                          <a:ln>
                            <a:noFill/>
                          </a:ln>
                          <a:solidFill>
                            <a:srgbClr val="000000"/>
                          </a:solidFill>
                          <a:effectLst/>
                          <a:uFill>
                            <a:solidFill>
                              <a:srgbClr val="000000"/>
                            </a:solidFill>
                          </a:uFill>
                          <a:latin typeface="Times New Roman" panose="02020603050405020304" pitchFamily="18" charset="0"/>
                          <a:ea typeface="Arial Unicode MS"/>
                          <a:cs typeface="Arial Unicode MS"/>
                        </a:rPr>
                        <a:t>Final Words &amp; Adjournment -Cray Henry</a:t>
                      </a:r>
                      <a:endParaRPr lang="en-US" sz="1400">
                        <a:ln>
                          <a:noFill/>
                        </a:ln>
                        <a:solidFill>
                          <a:srgbClr val="000000"/>
                        </a:solidFill>
                        <a:effectLst/>
                        <a:uFill>
                          <a:solidFill>
                            <a:srgbClr val="000000"/>
                          </a:solidFill>
                        </a:uFill>
                        <a:latin typeface="Arial" panose="020B0604020202020204" pitchFamily="34" charset="0"/>
                        <a:ea typeface="Arial Unicode MS"/>
                        <a:cs typeface="Arial Unicode MS"/>
                      </a:endParaRPr>
                    </a:p>
                  </a:txBody>
                  <a:tcPr marL="39448" marR="39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350618"/>
                  </a:ext>
                </a:extLst>
              </a:tr>
            </a:tbl>
          </a:graphicData>
        </a:graphic>
      </p:graphicFrame>
    </p:spTree>
    <p:extLst>
      <p:ext uri="{BB962C8B-B14F-4D97-AF65-F5344CB8AC3E}">
        <p14:creationId xmlns:p14="http://schemas.microsoft.com/office/powerpoint/2010/main" val="375221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flying in front of a white building&#10;&#10;Description automatically generated with medium confidence">
            <a:extLst>
              <a:ext uri="{FF2B5EF4-FFF2-40B4-BE49-F238E27FC236}">
                <a16:creationId xmlns:a16="http://schemas.microsoft.com/office/drawing/2014/main" id="{B525530B-8687-FB01-7734-B7197DD8BA14}"/>
              </a:ext>
            </a:extLst>
          </p:cNvPr>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EA9F0E8-28F6-25B5-B54A-0DA8621EFF5A}"/>
              </a:ext>
            </a:extLst>
          </p:cNvPr>
          <p:cNvSpPr txBox="1"/>
          <p:nvPr/>
        </p:nvSpPr>
        <p:spPr>
          <a:xfrm>
            <a:off x="1200150" y="1733550"/>
            <a:ext cx="8515350" cy="3785652"/>
          </a:xfrm>
          <a:prstGeom prst="rect">
            <a:avLst/>
          </a:prstGeom>
          <a:noFill/>
        </p:spPr>
        <p:txBody>
          <a:bodyPr wrap="square" rtlCol="0">
            <a:spAutoFit/>
          </a:bodyPr>
          <a:lstStyle/>
          <a:p>
            <a:pPr algn="ctr"/>
            <a:r>
              <a:rPr lang="en-US" sz="4000" b="1"/>
              <a:t>Pledge of Allegiance</a:t>
            </a:r>
          </a:p>
          <a:p>
            <a:pPr algn="ctr"/>
            <a:r>
              <a:rPr lang="en-US" sz="4000">
                <a:solidFill>
                  <a:schemeClr val="accent5">
                    <a:lumMod val="75000"/>
                  </a:schemeClr>
                </a:solidFill>
              </a:rPr>
              <a:t> I pledge allegiance to the flag of the United States of America and to the Republic for which it stands, one Nation under God, indivisible, with liberty and justice for all</a:t>
            </a:r>
          </a:p>
        </p:txBody>
      </p:sp>
    </p:spTree>
    <p:extLst>
      <p:ext uri="{BB962C8B-B14F-4D97-AF65-F5344CB8AC3E}">
        <p14:creationId xmlns:p14="http://schemas.microsoft.com/office/powerpoint/2010/main" val="3056745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2052</Words>
  <Application>Microsoft Macintosh PowerPoint</Application>
  <PresentationFormat>Widescreen</PresentationFormat>
  <Paragraphs>231</Paragraphs>
  <Slides>19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Calibri</vt:lpstr>
      <vt:lpstr>Calibri Light</vt:lpstr>
      <vt:lpstr>Courier New</vt:lpstr>
      <vt:lpstr>F</vt:lpstr>
      <vt:lpstr>Gotham Narrow A</vt:lpstr>
      <vt:lpstr>Montserrat</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WASHINGTON’S FEDERAL FAMILY</vt:lpstr>
      <vt:lpstr>Our Crisis  &amp; Focus  NARFE is the only organization solely dedicated to protecting and preserving the pay and benefits of all federal workers and retirees. </vt:lpstr>
      <vt:lpstr>OUR CRISIS -- Membership Decline</vt:lpstr>
      <vt:lpstr>NARFE WSF Strategic Goals</vt:lpstr>
      <vt:lpstr>PowerPoint Presentation</vt:lpstr>
      <vt:lpstr>PowerPoint Presentation</vt:lpstr>
      <vt:lpstr>PowerPoint Presentation</vt:lpstr>
      <vt:lpstr>PowerPoint Presentation</vt:lpstr>
      <vt:lpstr>Closing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Silver Fire</dc:creator>
  <cp:lastModifiedBy>Price, Curtis V. - SDSMT Student</cp:lastModifiedBy>
  <cp:revision>2</cp:revision>
  <cp:lastPrinted>2024-10-22T03:49:13Z</cp:lastPrinted>
  <dcterms:created xsi:type="dcterms:W3CDTF">2023-02-08T15:01:56Z</dcterms:created>
  <dcterms:modified xsi:type="dcterms:W3CDTF">2024-10-29T00:33:05Z</dcterms:modified>
</cp:coreProperties>
</file>