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 id="2147483673" r:id="rId3"/>
  </p:sldMasterIdLst>
  <p:notesMasterIdLst>
    <p:notesMasterId r:id="rId33"/>
  </p:notesMasterIdLst>
  <p:sldIdLst>
    <p:sldId id="256" r:id="rId4"/>
    <p:sldId id="259" r:id="rId5"/>
    <p:sldId id="367" r:id="rId6"/>
    <p:sldId id="261" r:id="rId7"/>
    <p:sldId id="368" r:id="rId8"/>
    <p:sldId id="262" r:id="rId9"/>
    <p:sldId id="260" r:id="rId10"/>
    <p:sldId id="279" r:id="rId11"/>
    <p:sldId id="267" r:id="rId12"/>
    <p:sldId id="369" r:id="rId13"/>
    <p:sldId id="370" r:id="rId14"/>
    <p:sldId id="268" r:id="rId15"/>
    <p:sldId id="263" r:id="rId16"/>
    <p:sldId id="346" r:id="rId17"/>
    <p:sldId id="277" r:id="rId18"/>
    <p:sldId id="278" r:id="rId19"/>
    <p:sldId id="345" r:id="rId20"/>
    <p:sldId id="296" r:id="rId21"/>
    <p:sldId id="353" r:id="rId22"/>
    <p:sldId id="294" r:id="rId23"/>
    <p:sldId id="363" r:id="rId24"/>
    <p:sldId id="366" r:id="rId25"/>
    <p:sldId id="295" r:id="rId26"/>
    <p:sldId id="293" r:id="rId27"/>
    <p:sldId id="371" r:id="rId28"/>
    <p:sldId id="297" r:id="rId29"/>
    <p:sldId id="372" r:id="rId30"/>
    <p:sldId id="272" r:id="rId31"/>
    <p:sldId id="275" r:id="rId32"/>
  </p:sldIdLst>
  <p:sldSz cx="9144000" cy="5143500" type="screen16x9"/>
  <p:notesSz cx="7102475" cy="9388475"/>
  <p:embeddedFontLst>
    <p:embeddedFont>
      <p:font typeface="Microsoft Sans Serif" panose="020B0604020202020204"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lz.org/alzheimers-dementia/what-is-dementia/related_conditions/traumatic-brain-injur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alz.org/alzheimers-dementia/what-is-dementia/types-of-dementia/vascular-dementia" TargetMode="External"/><Relationship Id="rId4" Type="http://schemas.openxmlformats.org/officeDocument/2006/relationships/hyperlink" Target="https://www.alz.org/help-support/brain_health"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9:notes"/>
          <p:cNvSpPr>
            <a:spLocks noGrp="1" noRot="1" noChangeAspect="1"/>
          </p:cNvSpPr>
          <p:nvPr>
            <p:ph type="sldImg" idx="2"/>
          </p:nvPr>
        </p:nvSpPr>
        <p:spPr>
          <a:xfrm>
            <a:off x="704850" y="1154113"/>
            <a:ext cx="5538788"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9:notes"/>
          <p:cNvSpPr txBox="1">
            <a:spLocks noGrp="1"/>
          </p:cNvSpPr>
          <p:nvPr>
            <p:ph type="body" idx="1"/>
          </p:nvPr>
        </p:nvSpPr>
        <p:spPr>
          <a:xfrm>
            <a:off x="694807" y="4444135"/>
            <a:ext cx="5558459" cy="3636110"/>
          </a:xfrm>
          <a:prstGeom prst="rect">
            <a:avLst/>
          </a:prstGeom>
          <a:noFill/>
          <a:ln>
            <a:noFill/>
          </a:ln>
        </p:spPr>
        <p:txBody>
          <a:bodyPr spcFirstLastPara="1" wrap="square" lIns="92449" tIns="46212" rIns="92449" bIns="46212" anchor="t" anchorCtr="0">
            <a:noAutofit/>
          </a:bodyPr>
          <a:lstStyle/>
          <a:p>
            <a:pPr marL="0" indent="0"/>
            <a:r>
              <a:rPr lang="en-US" b="1" dirty="0">
                <a:solidFill>
                  <a:srgbClr val="FF0000"/>
                </a:solidFill>
              </a:rPr>
              <a:t>Melanie:</a:t>
            </a:r>
            <a:r>
              <a:rPr lang="en-US" dirty="0">
                <a:solidFill>
                  <a:srgbClr val="000000"/>
                </a:solidFill>
              </a:rPr>
              <a:t>  Good morning/Good evening! My name is [name]. I  am the [describe role].  </a:t>
            </a:r>
            <a:endParaRPr dirty="0">
              <a:solidFill>
                <a:srgbClr val="000000"/>
              </a:solidFill>
            </a:endParaRPr>
          </a:p>
          <a:p>
            <a:pPr marL="0" indent="0"/>
            <a:endParaRPr dirty="0">
              <a:solidFill>
                <a:srgbClr val="000000"/>
              </a:solidFill>
            </a:endParaRPr>
          </a:p>
          <a:p>
            <a:pPr marL="0" indent="0"/>
            <a:r>
              <a:rPr lang="en-US" dirty="0">
                <a:solidFill>
                  <a:srgbClr val="000000"/>
                </a:solidFill>
              </a:rPr>
              <a:t>Welcome to the Alzheimer’s Association Community Forums. We’re so glad that you have joined us today to learn more about Alzheimer’s disease and other dementias. This program is designed for ____________</a:t>
            </a:r>
            <a:endParaRPr dirty="0">
              <a:solidFill>
                <a:srgbClr val="000000"/>
              </a:solidFill>
            </a:endParaRPr>
          </a:p>
          <a:p>
            <a:pPr marL="0" indent="0"/>
            <a:endParaRPr dirty="0">
              <a:solidFill>
                <a:srgbClr val="000000"/>
              </a:solidFill>
            </a:endParaRPr>
          </a:p>
          <a:p>
            <a:pPr marL="0" indent="0"/>
            <a:r>
              <a:rPr lang="en-US" dirty="0">
                <a:solidFill>
                  <a:srgbClr val="000000"/>
                </a:solidFill>
              </a:rPr>
              <a:t>Before we dive into today’s session, I would like to recognize our community partner and have ____________ share a word. {partner inserts comments about the importance of the Forum}</a:t>
            </a:r>
            <a:endParaRPr b="0" dirty="0"/>
          </a:p>
          <a:p>
            <a:pPr marL="0" indent="0"/>
            <a:br>
              <a:rPr lang="en-US" b="0" dirty="0"/>
            </a:br>
            <a:r>
              <a:rPr lang="en-US" b="1" dirty="0">
                <a:solidFill>
                  <a:srgbClr val="FF0000"/>
                </a:solidFill>
              </a:rPr>
              <a:t>Jeannie:</a:t>
            </a:r>
            <a:r>
              <a:rPr lang="en-US" dirty="0">
                <a:solidFill>
                  <a:srgbClr val="000000"/>
                </a:solidFill>
              </a:rPr>
              <a:t> Thank you for setting the stage for today’s webinar. We are excited to partner with the Alzheimer’s Association to provide this very timely and important information to our communities across the globe. At this time, I would like to introduce our facilitator for today’s session. We are joined by [Presenter’s name, Title and Chapter name and location] [Presenters name] will guide us through today’s webinar.  Take it away, [Presenter’s name].</a:t>
            </a:r>
            <a:endParaRPr b="0" dirty="0"/>
          </a:p>
          <a:p>
            <a:pPr marL="0" indent="0"/>
            <a:endParaRPr b="0" dirty="0"/>
          </a:p>
          <a:p>
            <a:pPr marL="0" indent="0"/>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This webinar is designed for </a:t>
            </a:r>
            <a:r>
              <a:rPr lang="en-US" dirty="0"/>
              <a:t>people who are caregiving for a person living with dementia or Alzheimer’s, those who are professionals in the healthcare or care industry, and those who may have a casual interest in the disease and want to learn more.</a:t>
            </a:r>
            <a:endParaRPr dirty="0"/>
          </a:p>
          <a:p>
            <a:pPr marL="0" indent="0"/>
            <a:endParaRPr dirty="0"/>
          </a:p>
        </p:txBody>
      </p:sp>
      <p:sp>
        <p:nvSpPr>
          <p:cNvPr id="83" name="Google Shape;83;p59:notes"/>
          <p:cNvSpPr txBox="1">
            <a:spLocks noGrp="1"/>
          </p:cNvSpPr>
          <p:nvPr>
            <p:ph type="sldNum" idx="12"/>
          </p:nvPr>
        </p:nvSpPr>
        <p:spPr>
          <a:xfrm>
            <a:off x="3935634" y="8771235"/>
            <a:ext cx="3010832" cy="463331"/>
          </a:xfrm>
          <a:prstGeom prst="rect">
            <a:avLst/>
          </a:prstGeom>
          <a:noFill/>
          <a:ln>
            <a:noFill/>
          </a:ln>
        </p:spPr>
        <p:txBody>
          <a:bodyPr spcFirstLastPara="1" wrap="square" lIns="92449" tIns="46212" rIns="92449" bIns="4621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736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913d50c150_0_3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913d50c150_0_3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latin typeface="Calibri"/>
                <a:ea typeface="Calibri"/>
                <a:cs typeface="Calibri"/>
                <a:sym typeface="Calibri"/>
              </a:rPr>
              <a:t>Adult children and spouses of people living with dementia often serve as primary caregivers. It can be challenging for all family members to accept changes in their roles and responsibilities.</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The demands of caregiving can limit a caregiver's ability to take care of themselves. Family caregivers of people with Alzheimer's and related dementias are at greater risk for anxiety, depression, and poorer quality of life than caregivers of people with other conditions.</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Additionally, the lifetime cost of care for individuals with Alzheimer’s is more than twice the amount incurred by individuals without Alzheimer’s. </a:t>
            </a:r>
            <a:endParaRPr sz="12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6" name="Google Shape;58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433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13d50c150_0_7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913d50c150_0_7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rPr>
              <a:t>You can help us realize our vision of a world without Alzheimer’s and all other dementia. The Association has a variety of volunteer opportunities available to fit all interests, skills, and experience levels.</a:t>
            </a:r>
            <a:endParaRPr sz="1200">
              <a:solidFill>
                <a:schemeClr val="dk1"/>
              </a:solidFill>
            </a:endParaRPr>
          </a:p>
          <a:p>
            <a:pPr marL="0" indent="0">
              <a:lnSpc>
                <a:spcPct val="115000"/>
              </a:lnSpc>
              <a:buClr>
                <a:schemeClr val="dk1"/>
              </a:buClr>
              <a:buNone/>
            </a:pPr>
            <a:r>
              <a:rPr lang="en" sz="1200">
                <a:solidFill>
                  <a:schemeClr val="dk1"/>
                </a:solidFill>
              </a:rPr>
              <a:t>You can use your unique talents to make a meaningful impact in your community while connecting with others who share your passion. Whether you want to get involved as an individual, volunteer with your service club, organization, company or group, or you need some support for a family, friend or neighbor, the Alzheimer’s Association is here for you. Contact the Alzheimer’s Association to find the role that’s the best fit for you. </a:t>
            </a:r>
            <a:endParaRPr sz="1200">
              <a:solidFill>
                <a:schemeClr val="dk1"/>
              </a:solidFill>
            </a:endParaRPr>
          </a:p>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13d50c150_0_8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13d50c150_0_8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latin typeface="Calibri"/>
                <a:ea typeface="Calibri"/>
                <a:cs typeface="Calibri"/>
                <a:sym typeface="Calibri"/>
              </a:rPr>
              <a:t>Thank you again for attending. Just a reminder to scan the QR code or visit A-L-Z dot org backslash hello to record your attendance at today's presentation. </a:t>
            </a:r>
            <a:endParaRPr sz="12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13d50c150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13d50c150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latin typeface="Calibri"/>
                <a:ea typeface="Calibri"/>
                <a:cs typeface="Calibri"/>
                <a:sym typeface="Calibri"/>
              </a:rPr>
              <a:t>As you can see, the numbers are staggering:</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400">
                <a:solidFill>
                  <a:schemeClr val="dk1"/>
                </a:solidFill>
              </a:rPr>
              <a:t>•</a:t>
            </a:r>
            <a:r>
              <a:rPr lang="en" sz="1200">
                <a:solidFill>
                  <a:schemeClr val="dk1"/>
                </a:solidFill>
                <a:latin typeface="Calibri"/>
                <a:ea typeface="Calibri"/>
                <a:cs typeface="Calibri"/>
                <a:sym typeface="Calibri"/>
              </a:rPr>
              <a:t>More than 6 million Americans are living with Alzheimer’s</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400">
                <a:solidFill>
                  <a:schemeClr val="dk1"/>
                </a:solidFill>
              </a:rPr>
              <a:t>•</a:t>
            </a:r>
            <a:r>
              <a:rPr lang="en" sz="1200">
                <a:solidFill>
                  <a:schemeClr val="dk1"/>
                </a:solidFill>
                <a:latin typeface="Calibri"/>
                <a:ea typeface="Calibri"/>
                <a:cs typeface="Calibri"/>
                <a:sym typeface="Calibri"/>
              </a:rPr>
              <a:t>Over 11 million are providing unpaid care for people living with the disease.</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400">
                <a:solidFill>
                  <a:schemeClr val="dk1"/>
                </a:solidFill>
              </a:rPr>
              <a:t>•</a:t>
            </a:r>
            <a:r>
              <a:rPr lang="en" sz="1200">
                <a:solidFill>
                  <a:schemeClr val="dk1"/>
                </a:solidFill>
                <a:latin typeface="Calibri"/>
                <a:ea typeface="Calibri"/>
                <a:cs typeface="Calibri"/>
                <a:sym typeface="Calibri"/>
              </a:rPr>
              <a:t>Alzheimer’s is one of the costliest conditions to society.</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400">
                <a:solidFill>
                  <a:schemeClr val="dk1"/>
                </a:solidFill>
              </a:rPr>
              <a:t>•</a:t>
            </a:r>
            <a:r>
              <a:rPr lang="en" sz="1200">
                <a:solidFill>
                  <a:schemeClr val="dk1"/>
                </a:solidFill>
                <a:latin typeface="Calibri"/>
                <a:ea typeface="Calibri"/>
                <a:cs typeface="Calibri"/>
                <a:sym typeface="Calibri"/>
              </a:rPr>
              <a:t>Left unchecked, Alzheimer's will destroy our finances, our families and our futures.</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Fortunately, the Alzheimer’s Association is leading the way to end Alzheimer's and all other dementia around the world and in our community.</a:t>
            </a:r>
            <a:endParaRPr sz="1200">
              <a:solidFill>
                <a:schemeClr val="dk1"/>
              </a:solidFill>
              <a:latin typeface="Calibri"/>
              <a:ea typeface="Calibri"/>
              <a:cs typeface="Calibri"/>
              <a:sym typeface="Calibri"/>
            </a:endParaRPr>
          </a:p>
          <a:p>
            <a:pPr marL="0" indent="0">
              <a:lnSpc>
                <a:spcPct val="115000"/>
              </a:lnSpc>
              <a:buClr>
                <a:schemeClr val="dk1"/>
              </a:buClr>
              <a:buNone/>
            </a:pP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913d50c150_0_2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913d50c150_0_2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latin typeface="Calibri"/>
                <a:ea typeface="Calibri"/>
                <a:cs typeface="Calibri"/>
                <a:sym typeface="Calibri"/>
              </a:rPr>
              <a:t>Alzheimer's is the most common cause of dementia. It is not a normal part of aging. </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The greatest known risk factor for Alzheimer’s is increasing age, and the majority of people with Alzheimer's are 65 and older. Alzheimer’s disease is considered to be younger-onset Alzheimer’s if it affects a person under 65. Younger-onset can also be referred to as early-onset Alzheimer’s. People with younger-onset Alzheimer’s can be in the early, middle or late stage of the disease.</a:t>
            </a:r>
            <a:endParaRPr sz="1200">
              <a:solidFill>
                <a:schemeClr val="dk1"/>
              </a:solidFill>
              <a:latin typeface="Calibri"/>
              <a:ea typeface="Calibri"/>
              <a:cs typeface="Calibri"/>
              <a:sym typeface="Calibri"/>
            </a:endParaRPr>
          </a:p>
          <a:p>
            <a:pPr marL="0" indent="0">
              <a:lnSpc>
                <a:spcPct val="115000"/>
              </a:lnSpc>
              <a:buClr>
                <a:schemeClr val="dk1"/>
              </a:buClr>
              <a:buNone/>
            </a:pP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Alzheimer's worsens over time. Alzheimer's is a progressive disease, where dementia symptoms gradually worsen over a number of years. In its early stages, memory loss is mild, but with late-stage Alzheimer's, individuals lose the ability to carry on a conversation and respond to their environment. On average, a person with Alzheimer's lives 4 to 8 years after diagnosis but can live as long as 20 years, depending on other factors.</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Often dementia will start out slowly and gradually get worse. If you or someone you know is experiencing memory difficulties or other changes in thinking skills, don't ignore them ~ even if the symptoms are mild. See a doctor soon to determine the cause. There are many benefits to receiving an early and accurate diagnosis, including an opportunity to plan for the future, access support services and explore treatment options.</a:t>
            </a:r>
            <a:endParaRPr sz="12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5:notes"/>
          <p:cNvSpPr txBox="1">
            <a:spLocks noGrp="1"/>
          </p:cNvSpPr>
          <p:nvPr>
            <p:ph type="body" idx="1"/>
          </p:nvPr>
        </p:nvSpPr>
        <p:spPr>
          <a:xfrm>
            <a:off x="735567" y="4639003"/>
            <a:ext cx="5884532" cy="3795549"/>
          </a:xfrm>
          <a:prstGeom prst="rect">
            <a:avLst/>
          </a:prstGeom>
          <a:noFill/>
          <a:ln>
            <a:noFill/>
          </a:ln>
        </p:spPr>
        <p:txBody>
          <a:bodyPr spcFirstLastPara="1" wrap="square" lIns="97093" tIns="48533" rIns="97093" bIns="48533" anchor="t" anchorCtr="0">
            <a:noAutofit/>
          </a:bodyPr>
          <a:lstStyle/>
          <a:p>
            <a:pPr marL="0" indent="0"/>
            <a:r>
              <a:rPr lang="en-US" dirty="0">
                <a:solidFill>
                  <a:srgbClr val="000000"/>
                </a:solidFill>
              </a:rPr>
              <a:t>(Julie </a:t>
            </a:r>
            <a:r>
              <a:rPr lang="en-US" dirty="0" err="1">
                <a:solidFill>
                  <a:srgbClr val="000000"/>
                </a:solidFill>
              </a:rPr>
              <a:t>Bushmaker</a:t>
            </a:r>
            <a:r>
              <a:rPr lang="en-US" dirty="0">
                <a:solidFill>
                  <a:srgbClr val="000000"/>
                </a:solidFill>
              </a:rPr>
              <a:t>)(When we learn more about dementia, it’s common for people to wonder if they are at risk. So let’s talk about risk factors.</a:t>
            </a:r>
            <a:endParaRPr dirty="0">
              <a:solidFill>
                <a:srgbClr val="000000"/>
              </a:solidFill>
            </a:endParaRPr>
          </a:p>
          <a:p>
            <a:pPr marL="0" indent="0"/>
            <a:endParaRPr dirty="0">
              <a:solidFill>
                <a:srgbClr val="000000"/>
              </a:solidFill>
            </a:endParaRPr>
          </a:p>
          <a:p>
            <a:pPr marL="0" indent="0"/>
            <a:r>
              <a:rPr lang="en-US" dirty="0">
                <a:solidFill>
                  <a:srgbClr val="000000"/>
                </a:solidFill>
              </a:rPr>
              <a:t>The known risk factors for Alzheimer’s are:</a:t>
            </a:r>
            <a:endParaRPr dirty="0">
              <a:solidFill>
                <a:srgbClr val="000000"/>
              </a:solidFill>
            </a:endParaRPr>
          </a:p>
          <a:p>
            <a:pPr marL="0" indent="0"/>
            <a:r>
              <a:rPr lang="en-US" dirty="0">
                <a:solidFill>
                  <a:srgbClr val="000000"/>
                </a:solidFill>
              </a:rPr>
              <a:t>Age: most people who develop the disease are over age 65</a:t>
            </a:r>
            <a:endParaRPr dirty="0">
              <a:solidFill>
                <a:srgbClr val="000000"/>
              </a:solidFill>
            </a:endParaRPr>
          </a:p>
          <a:p>
            <a:pPr marL="0" indent="0"/>
            <a:r>
              <a:rPr lang="en-US" dirty="0">
                <a:solidFill>
                  <a:srgbClr val="000000"/>
                </a:solidFill>
                <a:highlight>
                  <a:srgbClr val="FFFFFF"/>
                </a:highlight>
              </a:rPr>
              <a:t>Family history: Another strong risk factor is family history. Those who have a parent, brother or sister with Alzheimer’s are more likely to develop the disease</a:t>
            </a:r>
            <a:endParaRPr dirty="0">
              <a:solidFill>
                <a:srgbClr val="000000"/>
              </a:solidFill>
              <a:highlight>
                <a:srgbClr val="FFFFFF"/>
              </a:highlight>
            </a:endParaRPr>
          </a:p>
          <a:p>
            <a:pPr marL="0" indent="0"/>
            <a:r>
              <a:rPr lang="en-US" dirty="0">
                <a:solidFill>
                  <a:srgbClr val="000000"/>
                </a:solidFill>
                <a:highlight>
                  <a:srgbClr val="FFFFFF"/>
                </a:highlight>
              </a:rPr>
              <a:t>Heredity: Scientists know genes are involved in Alzheimer’s. Two categories of genes influence whether a person develops a disease: risk genes and deterministic genes.</a:t>
            </a:r>
            <a:endParaRPr dirty="0">
              <a:solidFill>
                <a:srgbClr val="000000"/>
              </a:solidFill>
              <a:highlight>
                <a:srgbClr val="FFFFFF"/>
              </a:highlight>
            </a:endParaRPr>
          </a:p>
          <a:p>
            <a:pPr marL="0" indent="0"/>
            <a:r>
              <a:rPr lang="en-US" dirty="0">
                <a:solidFill>
                  <a:srgbClr val="000000"/>
                </a:solidFill>
                <a:highlight>
                  <a:srgbClr val="FFFFFF"/>
                </a:highlight>
              </a:rPr>
              <a:t>Head injury: There is a link between head injury and future risk of dementia. Protect your brain by buckling your seat belt, wearing your helmet when participating in sports, and “fall-proofing” your home. </a:t>
            </a:r>
            <a:r>
              <a:rPr lang="en-US" dirty="0">
                <a:solidFill>
                  <a:srgbClr val="000000"/>
                </a:solidFill>
                <a:highlight>
                  <a:srgbClr val="FFFFFF"/>
                </a:highlight>
                <a:uFill>
                  <a:noFill/>
                </a:uFill>
                <a:hlinkClick r:id="rId3">
                  <a:extLst>
                    <a:ext uri="{A12FA001-AC4F-418D-AE19-62706E023703}">
                      <ahyp:hlinkClr xmlns:ahyp="http://schemas.microsoft.com/office/drawing/2018/hyperlinkcolor" val="tx"/>
                    </a:ext>
                  </a:extLst>
                </a:hlinkClick>
              </a:rPr>
              <a:t>Learn more about traumatic brain injury.</a:t>
            </a:r>
            <a:r>
              <a:rPr lang="en-US" dirty="0">
                <a:solidFill>
                  <a:srgbClr val="000000"/>
                </a:solidFill>
                <a:highlight>
                  <a:srgbClr val="FFFFFF"/>
                </a:highlight>
              </a:rPr>
              <a:t> </a:t>
            </a:r>
            <a:endParaRPr dirty="0">
              <a:solidFill>
                <a:srgbClr val="000000"/>
              </a:solidFill>
              <a:highlight>
                <a:srgbClr val="FFFFFF"/>
              </a:highlight>
            </a:endParaRPr>
          </a:p>
          <a:p>
            <a:pPr marL="0" indent="0"/>
            <a:endParaRPr dirty="0">
              <a:solidFill>
                <a:srgbClr val="000000"/>
              </a:solidFill>
              <a:highlight>
                <a:srgbClr val="FFFFFF"/>
              </a:highlight>
            </a:endParaRPr>
          </a:p>
          <a:p>
            <a:pPr marL="0" indent="0">
              <a:lnSpc>
                <a:spcPct val="115000"/>
              </a:lnSpc>
            </a:pPr>
            <a:r>
              <a:rPr lang="en-US" dirty="0">
                <a:solidFill>
                  <a:srgbClr val="000000"/>
                </a:solidFill>
                <a:highlight>
                  <a:srgbClr val="FFFFFF"/>
                </a:highlight>
              </a:rPr>
              <a:t>Heart-head connection: Some of the strongest evidence links </a:t>
            </a:r>
            <a:r>
              <a:rPr lang="en-US" dirty="0">
                <a:solidFill>
                  <a:srgbClr val="000000"/>
                </a:solidFill>
                <a:highlight>
                  <a:srgbClr val="FFFFFF"/>
                </a:highlight>
                <a:uFill>
                  <a:noFill/>
                </a:uFill>
                <a:hlinkClick r:id="rId4">
                  <a:extLst>
                    <a:ext uri="{A12FA001-AC4F-418D-AE19-62706E023703}">
                      <ahyp:hlinkClr xmlns:ahyp="http://schemas.microsoft.com/office/drawing/2018/hyperlinkcolor" val="tx"/>
                    </a:ext>
                  </a:extLst>
                </a:hlinkClick>
              </a:rPr>
              <a:t>brain health</a:t>
            </a:r>
            <a:r>
              <a:rPr lang="en-US" dirty="0">
                <a:solidFill>
                  <a:srgbClr val="000000"/>
                </a:solidFill>
                <a:highlight>
                  <a:srgbClr val="FFFFFF"/>
                </a:highlight>
              </a:rPr>
              <a:t> to heart health. This connection makes sense, because the brain is nourished by one of the body’s richest networks of blood vessels, and the heart is responsible for pumping blood through these blood vessels to the brain.</a:t>
            </a:r>
            <a:endParaRPr dirty="0">
              <a:solidFill>
                <a:srgbClr val="000000"/>
              </a:solidFill>
              <a:highlight>
                <a:srgbClr val="FFFFFF"/>
              </a:highlight>
            </a:endParaRPr>
          </a:p>
          <a:p>
            <a:pPr marL="0" indent="0">
              <a:lnSpc>
                <a:spcPct val="115000"/>
              </a:lnSpc>
              <a:spcBef>
                <a:spcPts val="2293"/>
              </a:spcBef>
            </a:pPr>
            <a:r>
              <a:rPr lang="en-US" dirty="0">
                <a:solidFill>
                  <a:srgbClr val="000000"/>
                </a:solidFill>
                <a:highlight>
                  <a:srgbClr val="FFFFFF"/>
                </a:highlight>
              </a:rPr>
              <a:t>The risk of developing Alzheimer’s or </a:t>
            </a:r>
            <a:r>
              <a:rPr lang="en-US" dirty="0">
                <a:solidFill>
                  <a:srgbClr val="000000"/>
                </a:solidFill>
                <a:highlight>
                  <a:srgbClr val="FFFFFF"/>
                </a:highlight>
                <a:uFill>
                  <a:noFill/>
                </a:uFill>
                <a:hlinkClick r:id="rId5">
                  <a:extLst>
                    <a:ext uri="{A12FA001-AC4F-418D-AE19-62706E023703}">
                      <ahyp:hlinkClr xmlns:ahyp="http://schemas.microsoft.com/office/drawing/2018/hyperlinkcolor" val="tx"/>
                    </a:ext>
                  </a:extLst>
                </a:hlinkClick>
              </a:rPr>
              <a:t>vascular dementia</a:t>
            </a:r>
            <a:r>
              <a:rPr lang="en-US" dirty="0">
                <a:solidFill>
                  <a:srgbClr val="000000"/>
                </a:solidFill>
                <a:highlight>
                  <a:srgbClr val="FFFFFF"/>
                </a:highlight>
              </a:rPr>
              <a:t> appears to be increased by many conditions that damage the heart and blood vessels. These include heart disease, diabetes, stroke, high blood pressure and high cholesterol. Work with your doctor to monitor your heart health and treat any problems that arise.</a:t>
            </a:r>
            <a:endParaRPr dirty="0">
              <a:solidFill>
                <a:srgbClr val="000000"/>
              </a:solidFill>
              <a:highlight>
                <a:srgbClr val="FFFFFF"/>
              </a:highlight>
            </a:endParaRPr>
          </a:p>
          <a:p>
            <a:pPr marL="0" indent="0">
              <a:spcBef>
                <a:spcPts val="2293"/>
              </a:spcBef>
            </a:pPr>
            <a:r>
              <a:rPr lang="en-US" dirty="0">
                <a:solidFill>
                  <a:srgbClr val="000000"/>
                </a:solidFill>
              </a:rPr>
              <a:t>It is estimated that 1 in 3 seniors dies with Alzheimer’s or another dementia</a:t>
            </a:r>
            <a:endParaRPr dirty="0">
              <a:solidFill>
                <a:srgbClr val="000000"/>
              </a:solidFill>
            </a:endParaRPr>
          </a:p>
          <a:p>
            <a:pPr marL="0" indent="0"/>
            <a:endParaRPr dirty="0">
              <a:solidFill>
                <a:srgbClr val="000000"/>
              </a:solidFill>
            </a:endParaRPr>
          </a:p>
          <a:p>
            <a:pPr marL="0" indent="0"/>
            <a:r>
              <a:rPr lang="en-US" dirty="0">
                <a:solidFill>
                  <a:srgbClr val="000000"/>
                </a:solidFill>
              </a:rPr>
              <a:t>6</a:t>
            </a:r>
            <a:r>
              <a:rPr lang="en-US" baseline="30000" dirty="0">
                <a:solidFill>
                  <a:srgbClr val="000000"/>
                </a:solidFill>
              </a:rPr>
              <a:t>th</a:t>
            </a:r>
            <a:r>
              <a:rPr lang="en-US" dirty="0">
                <a:solidFill>
                  <a:srgbClr val="000000"/>
                </a:solidFill>
              </a:rPr>
              <a:t> leading cause of death in US. 5</a:t>
            </a:r>
            <a:r>
              <a:rPr lang="en-US" baseline="30000" dirty="0">
                <a:solidFill>
                  <a:srgbClr val="000000"/>
                </a:solidFill>
              </a:rPr>
              <a:t>th</a:t>
            </a:r>
            <a:r>
              <a:rPr lang="en-US" dirty="0">
                <a:solidFill>
                  <a:srgbClr val="000000"/>
                </a:solidFill>
              </a:rPr>
              <a:t> leading cause of death for those age 65 and older AND for women of any age</a:t>
            </a:r>
            <a:endParaRPr dirty="0">
              <a:solidFill>
                <a:srgbClr val="000000"/>
              </a:solidFill>
            </a:endParaRPr>
          </a:p>
          <a:p>
            <a:pPr marL="0" indent="0"/>
            <a:endParaRPr dirty="0"/>
          </a:p>
          <a:p>
            <a:pPr marL="0" indent="0"/>
            <a:endParaRPr dirty="0"/>
          </a:p>
        </p:txBody>
      </p:sp>
      <p:sp>
        <p:nvSpPr>
          <p:cNvPr id="127" name="Google Shape;127;p15:notes"/>
          <p:cNvSpPr>
            <a:spLocks noGrp="1" noRot="1" noChangeAspect="1"/>
          </p:cNvSpPr>
          <p:nvPr>
            <p:ph type="sldImg" idx="2"/>
          </p:nvPr>
        </p:nvSpPr>
        <p:spPr>
          <a:xfrm>
            <a:off x="787400" y="1204913"/>
            <a:ext cx="5781675" cy="3252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73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913d50c150_0_5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13d50c150_0_5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buClr>
                <a:schemeClr val="dk1"/>
              </a:buClr>
              <a:buNone/>
            </a:pPr>
            <a:r>
              <a:rPr lang="en" sz="1200">
                <a:solidFill>
                  <a:schemeClr val="dk1"/>
                </a:solidFill>
                <a:latin typeface="Calibri"/>
                <a:ea typeface="Calibri"/>
                <a:cs typeface="Calibri"/>
                <a:sym typeface="Calibri"/>
              </a:rPr>
              <a:t>In addition to the exciting advancements in treatment, there is more research every day about the importance of brain health to reduce the risk of Alzheimer’s disease and dementia.</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There are several risk factors for cognitive decline and dementia. Some, such as age, we can’t control.</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Research is still evolving, but evidence is strong that people can reduce their risk of cognitive decline by making key lifestyle changes, including participating in regular physical activity, staying socially engaged, and maintaining good heart health.</a:t>
            </a:r>
            <a:endParaRPr sz="1200">
              <a:solidFill>
                <a:schemeClr val="dk1"/>
              </a:solidFill>
              <a:latin typeface="Calibri"/>
              <a:ea typeface="Calibri"/>
              <a:cs typeface="Calibri"/>
              <a:sym typeface="Calibri"/>
            </a:endParaRPr>
          </a:p>
          <a:p>
            <a:pPr marL="0" indent="0">
              <a:lnSpc>
                <a:spcPct val="115000"/>
              </a:lnSpc>
              <a:buClr>
                <a:schemeClr val="dk1"/>
              </a:buClr>
              <a:buNone/>
            </a:pPr>
            <a:r>
              <a:rPr lang="en" sz="1200">
                <a:solidFill>
                  <a:schemeClr val="dk1"/>
                </a:solidFill>
                <a:latin typeface="Calibri"/>
                <a:ea typeface="Calibri"/>
                <a:cs typeface="Calibri"/>
                <a:sym typeface="Calibri"/>
              </a:rPr>
              <a:t>When possible, combine these habits to achieve maximum benefit for the brain and body. Start now. It’s never too late or too early to incorporate healthy habits.</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indent="0">
              <a:lnSpc>
                <a:spcPct val="115000"/>
              </a:lnSpc>
              <a:buClr>
                <a:schemeClr val="dk1"/>
              </a:buClr>
              <a:buNone/>
            </a:pP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6392-A4CB-4165-87C6-D54071BAB2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0A0B7-AE85-41F8-AC07-C506A75D941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BF42C-0F2F-46CE-A30A-1611299FCAD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BAD15-F892-45B1-9BD5-896D4CBF9A32}"/>
              </a:ext>
            </a:extLst>
          </p:cNvPr>
          <p:cNvSpPr>
            <a:spLocks noGrp="1"/>
          </p:cNvSpPr>
          <p:nvPr>
            <p:ph type="dt" sz="half" idx="10"/>
          </p:nvPr>
        </p:nvSpPr>
        <p:spPr/>
        <p:txBody>
          <a:bodyPr/>
          <a:lstStyle/>
          <a:p>
            <a:fld id="{218DC512-AE7A-4B4B-A1FF-CF438D32B3D0}" type="datetimeFigureOut">
              <a:rPr lang="en-US" smtClean="0"/>
              <a:t>10/28/24</a:t>
            </a:fld>
            <a:endParaRPr lang="en-US"/>
          </a:p>
        </p:txBody>
      </p:sp>
      <p:sp>
        <p:nvSpPr>
          <p:cNvPr id="6" name="Footer Placeholder 5">
            <a:extLst>
              <a:ext uri="{FF2B5EF4-FFF2-40B4-BE49-F238E27FC236}">
                <a16:creationId xmlns:a16="http://schemas.microsoft.com/office/drawing/2014/main" id="{486F05D8-5256-49AB-B99E-A83905A70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2D39B-B462-414C-B4DC-19764D70B72C}"/>
              </a:ext>
            </a:extLst>
          </p:cNvPr>
          <p:cNvSpPr>
            <a:spLocks noGrp="1"/>
          </p:cNvSpPr>
          <p:nvPr>
            <p:ph type="sldNum" sz="quarter" idx="12"/>
          </p:nvPr>
        </p:nvSpPr>
        <p:spPr/>
        <p:txBody>
          <a:bodyPr/>
          <a:lstStyle/>
          <a:p>
            <a:fld id="{A4C9F2C3-8533-434F-9CC4-ED6B430385D9}" type="slidenum">
              <a:rPr lang="en-US" smtClean="0"/>
              <a:t>‹#›</a:t>
            </a:fld>
            <a:endParaRPr lang="en-US"/>
          </a:p>
        </p:txBody>
      </p:sp>
    </p:spTree>
    <p:extLst>
      <p:ext uri="{BB962C8B-B14F-4D97-AF65-F5344CB8AC3E}">
        <p14:creationId xmlns:p14="http://schemas.microsoft.com/office/powerpoint/2010/main" val="252324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42C0-2230-4B07-8F14-C19FBDC7A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CAC2C-7B52-4A94-97C8-D37880C5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24216-D60F-41E6-971B-8E137DF6B4FD}"/>
              </a:ext>
            </a:extLst>
          </p:cNvPr>
          <p:cNvSpPr>
            <a:spLocks noGrp="1"/>
          </p:cNvSpPr>
          <p:nvPr>
            <p:ph type="dt" sz="half" idx="10"/>
          </p:nvPr>
        </p:nvSpPr>
        <p:spPr/>
        <p:txBody>
          <a:bodyPr/>
          <a:lstStyle/>
          <a:p>
            <a:fld id="{218DC512-AE7A-4B4B-A1FF-CF438D32B3D0}" type="datetimeFigureOut">
              <a:rPr lang="en-US" smtClean="0"/>
              <a:t>10/28/24</a:t>
            </a:fld>
            <a:endParaRPr lang="en-US"/>
          </a:p>
        </p:txBody>
      </p:sp>
      <p:sp>
        <p:nvSpPr>
          <p:cNvPr id="5" name="Footer Placeholder 4">
            <a:extLst>
              <a:ext uri="{FF2B5EF4-FFF2-40B4-BE49-F238E27FC236}">
                <a16:creationId xmlns:a16="http://schemas.microsoft.com/office/drawing/2014/main" id="{7B8937D4-64E4-47BD-B688-CF338C97D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654C0-7CC8-4049-9D53-8690B81CF761}"/>
              </a:ext>
            </a:extLst>
          </p:cNvPr>
          <p:cNvSpPr>
            <a:spLocks noGrp="1"/>
          </p:cNvSpPr>
          <p:nvPr>
            <p:ph type="sldNum" sz="quarter" idx="12"/>
          </p:nvPr>
        </p:nvSpPr>
        <p:spPr/>
        <p:txBody>
          <a:bodyPr/>
          <a:lstStyle/>
          <a:p>
            <a:fld id="{A4C9F2C3-8533-434F-9CC4-ED6B430385D9}" type="slidenum">
              <a:rPr lang="en-US" smtClean="0"/>
              <a:t>‹#›</a:t>
            </a:fld>
            <a:endParaRPr lang="en-US"/>
          </a:p>
        </p:txBody>
      </p:sp>
    </p:spTree>
    <p:extLst>
      <p:ext uri="{BB962C8B-B14F-4D97-AF65-F5344CB8AC3E}">
        <p14:creationId xmlns:p14="http://schemas.microsoft.com/office/powerpoint/2010/main" val="227469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left top align">
  <p:cSld name="header left top align">
    <p:spTree>
      <p:nvGrpSpPr>
        <p:cNvPr id="1" name="Shape 77"/>
        <p:cNvGrpSpPr/>
        <p:nvPr/>
      </p:nvGrpSpPr>
      <p:grpSpPr>
        <a:xfrm>
          <a:off x="0" y="0"/>
          <a:ext cx="0" cy="0"/>
          <a:chOff x="0" y="0"/>
          <a:chExt cx="0" cy="0"/>
        </a:xfrm>
      </p:grpSpPr>
      <p:sp>
        <p:nvSpPr>
          <p:cNvPr id="78" name="Google Shape;78;p38"/>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38"/>
          <p:cNvSpPr txBox="1">
            <a:spLocks noGrp="1"/>
          </p:cNvSpPr>
          <p:nvPr>
            <p:ph type="body" idx="1"/>
          </p:nvPr>
        </p:nvSpPr>
        <p:spPr>
          <a:xfrm>
            <a:off x="451152" y="354259"/>
            <a:ext cx="3375781" cy="2604955"/>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992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text">
  <p:cSld name="header text">
    <p:spTree>
      <p:nvGrpSpPr>
        <p:cNvPr id="1" name="Shape 80"/>
        <p:cNvGrpSpPr/>
        <p:nvPr/>
      </p:nvGrpSpPr>
      <p:grpSpPr>
        <a:xfrm>
          <a:off x="0" y="0"/>
          <a:ext cx="0" cy="0"/>
          <a:chOff x="0" y="0"/>
          <a:chExt cx="0" cy="0"/>
        </a:xfrm>
      </p:grpSpPr>
      <p:sp>
        <p:nvSpPr>
          <p:cNvPr id="81" name="Google Shape;81;p39"/>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lvl1pPr marL="457200" marR="0" lvl="0" indent="-228600" algn="l"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39"/>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39"/>
          <p:cNvSpPr txBox="1">
            <a:spLocks noGrp="1"/>
          </p:cNvSpPr>
          <p:nvPr>
            <p:ph type="body" idx="2"/>
          </p:nvPr>
        </p:nvSpPr>
        <p:spPr>
          <a:xfrm>
            <a:off x="457200" y="1035353"/>
            <a:ext cx="8229600" cy="3381828"/>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2pPr>
            <a:lvl3pPr marL="1371600" marR="0" lvl="2" indent="-317500" algn="l" rtl="0">
              <a:spcBef>
                <a:spcPts val="28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04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4"/>
        <p:cNvGrpSpPr/>
        <p:nvPr/>
      </p:nvGrpSpPr>
      <p:grpSpPr>
        <a:xfrm>
          <a:off x="0" y="0"/>
          <a:ext cx="0" cy="0"/>
          <a:chOff x="0" y="0"/>
          <a:chExt cx="0" cy="0"/>
        </a:xfrm>
      </p:grpSpPr>
      <p:sp>
        <p:nvSpPr>
          <p:cNvPr id="85" name="Google Shape;85;p41"/>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3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centered">
  <p:cSld name="header centered">
    <p:spTree>
      <p:nvGrpSpPr>
        <p:cNvPr id="1" name="Shape 86"/>
        <p:cNvGrpSpPr/>
        <p:nvPr/>
      </p:nvGrpSpPr>
      <p:grpSpPr>
        <a:xfrm>
          <a:off x="0" y="0"/>
          <a:ext cx="0" cy="0"/>
          <a:chOff x="0" y="0"/>
          <a:chExt cx="0" cy="0"/>
        </a:xfrm>
      </p:grpSpPr>
      <p:sp>
        <p:nvSpPr>
          <p:cNvPr id="87" name="Google Shape;87;p42"/>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42"/>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lvl1pPr marL="457200" marR="0" lvl="0" indent="-228600" algn="ctr"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ctr"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ctr"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608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left top align w text">
  <p:cSld name="header left top align w text">
    <p:spTree>
      <p:nvGrpSpPr>
        <p:cNvPr id="1" name="Shape 89"/>
        <p:cNvGrpSpPr/>
        <p:nvPr/>
      </p:nvGrpSpPr>
      <p:grpSpPr>
        <a:xfrm>
          <a:off x="0" y="0"/>
          <a:ext cx="0" cy="0"/>
          <a:chOff x="0" y="0"/>
          <a:chExt cx="0" cy="0"/>
        </a:xfrm>
      </p:grpSpPr>
      <p:sp>
        <p:nvSpPr>
          <p:cNvPr id="90" name="Google Shape;90;p44"/>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44"/>
          <p:cNvSpPr txBox="1">
            <a:spLocks noGrp="1"/>
          </p:cNvSpPr>
          <p:nvPr>
            <p:ph type="body" idx="1"/>
          </p:nvPr>
        </p:nvSpPr>
        <p:spPr>
          <a:xfrm>
            <a:off x="451152" y="354260"/>
            <a:ext cx="3375781" cy="1556836"/>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44"/>
          <p:cNvSpPr txBox="1">
            <a:spLocks noGrp="1"/>
          </p:cNvSpPr>
          <p:nvPr>
            <p:ph type="body" idx="2"/>
          </p:nvPr>
        </p:nvSpPr>
        <p:spPr>
          <a:xfrm>
            <a:off x="457200" y="1911095"/>
            <a:ext cx="3369733" cy="2506085"/>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2pPr>
            <a:lvl3pPr marL="1371600" marR="0" lvl="2" indent="-317500" algn="l" rtl="0">
              <a:spcBef>
                <a:spcPts val="28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101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background-title">
  <p:cSld name="white-background-title">
    <p:spTree>
      <p:nvGrpSpPr>
        <p:cNvPr id="1" name="Shape 93"/>
        <p:cNvGrpSpPr/>
        <p:nvPr/>
      </p:nvGrpSpPr>
      <p:grpSpPr>
        <a:xfrm>
          <a:off x="0" y="0"/>
          <a:ext cx="0" cy="0"/>
          <a:chOff x="0" y="0"/>
          <a:chExt cx="0" cy="0"/>
        </a:xfrm>
      </p:grpSpPr>
      <p:sp>
        <p:nvSpPr>
          <p:cNvPr id="94" name="Google Shape;94;p46"/>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46"/>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lvl1pPr marL="457200" marR="0" lvl="0" indent="-228600" algn="ctr"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ctr"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ctr"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005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al header text">
  <p:cSld name="teal header text">
    <p:bg>
      <p:bgPr>
        <a:solidFill>
          <a:schemeClr val="accent3"/>
        </a:solidFill>
        <a:effectLst/>
      </p:bgPr>
    </p:bg>
    <p:spTree>
      <p:nvGrpSpPr>
        <p:cNvPr id="1" name="Shape 96"/>
        <p:cNvGrpSpPr/>
        <p:nvPr/>
      </p:nvGrpSpPr>
      <p:grpSpPr>
        <a:xfrm>
          <a:off x="0" y="0"/>
          <a:ext cx="0" cy="0"/>
          <a:chOff x="0" y="0"/>
          <a:chExt cx="0" cy="0"/>
        </a:xfrm>
      </p:grpSpPr>
      <p:sp>
        <p:nvSpPr>
          <p:cNvPr id="97" name="Google Shape;97;p50"/>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lvl1pPr marL="457200" marR="0" lvl="0" indent="-228600" algn="l"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l"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l"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l"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50"/>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50"/>
          <p:cNvSpPr txBox="1">
            <a:spLocks noGrp="1"/>
          </p:cNvSpPr>
          <p:nvPr>
            <p:ph type="body" idx="2"/>
          </p:nvPr>
        </p:nvSpPr>
        <p:spPr>
          <a:xfrm>
            <a:off x="457200" y="1035353"/>
            <a:ext cx="8229600" cy="3381828"/>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chemeClr val="accent1"/>
              </a:buClr>
              <a:buSzPts val="1800"/>
              <a:buFont typeface="Arial"/>
              <a:buChar char="•"/>
              <a:defRPr sz="1800" b="0" i="0" u="none" strike="noStrike" cap="none">
                <a:solidFill>
                  <a:schemeClr val="accent1"/>
                </a:solidFill>
                <a:latin typeface="Arial"/>
                <a:ea typeface="Arial"/>
                <a:cs typeface="Arial"/>
                <a:sym typeface="Arial"/>
              </a:defRPr>
            </a:lvl1pPr>
            <a:lvl2pPr marL="914400" marR="0" lvl="1" indent="-330200" algn="l" rtl="0">
              <a:spcBef>
                <a:spcPts val="320"/>
              </a:spcBef>
              <a:spcAft>
                <a:spcPts val="0"/>
              </a:spcAft>
              <a:buClr>
                <a:schemeClr val="accent1"/>
              </a:buClr>
              <a:buSzPts val="1600"/>
              <a:buFont typeface="Arial"/>
              <a:buChar char="–"/>
              <a:defRPr sz="1600" b="0" i="0" u="none" strike="noStrike" cap="none">
                <a:solidFill>
                  <a:schemeClr val="accent1"/>
                </a:solidFill>
                <a:latin typeface="Arial"/>
                <a:ea typeface="Arial"/>
                <a:cs typeface="Arial"/>
                <a:sym typeface="Arial"/>
              </a:defRPr>
            </a:lvl2pPr>
            <a:lvl3pPr marL="1371600" marR="0" lvl="2" indent="-317500" algn="l" rtl="0">
              <a:spcBef>
                <a:spcPts val="28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4pPr>
            <a:lvl5pPr marL="2286000" marR="0" lvl="4" indent="-304800" algn="l" rtl="0">
              <a:spcBef>
                <a:spcPts val="240"/>
              </a:spcBef>
              <a:spcAft>
                <a:spcPts val="0"/>
              </a:spcAft>
              <a:buClr>
                <a:schemeClr val="accent1"/>
              </a:buClr>
              <a:buSzPts val="1200"/>
              <a:buFont typeface="Arial"/>
              <a:buChar char="»"/>
              <a:defRPr sz="1200" b="0"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65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left">
  <p:cSld name="header left">
    <p:spTree>
      <p:nvGrpSpPr>
        <p:cNvPr id="1" name="Shape 100"/>
        <p:cNvGrpSpPr/>
        <p:nvPr/>
      </p:nvGrpSpPr>
      <p:grpSpPr>
        <a:xfrm>
          <a:off x="0" y="0"/>
          <a:ext cx="0" cy="0"/>
          <a:chOff x="0" y="0"/>
          <a:chExt cx="0" cy="0"/>
        </a:xfrm>
      </p:grpSpPr>
      <p:sp>
        <p:nvSpPr>
          <p:cNvPr id="101" name="Google Shape;101;p51"/>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51"/>
          <p:cNvSpPr txBox="1">
            <a:spLocks noGrp="1"/>
          </p:cNvSpPr>
          <p:nvPr>
            <p:ph type="body" idx="1"/>
          </p:nvPr>
        </p:nvSpPr>
        <p:spPr>
          <a:xfrm>
            <a:off x="451152" y="205978"/>
            <a:ext cx="3375781" cy="2604955"/>
          </a:xfrm>
          <a:prstGeom prst="rect">
            <a:avLst/>
          </a:prstGeom>
          <a:noFill/>
          <a:ln>
            <a:noFill/>
          </a:ln>
        </p:spPr>
        <p:txBody>
          <a:bodyPr spcFirstLastPara="1" wrap="square" lIns="0" tIns="0" rIns="0" bIns="0" anchor="ctr" anchorCtr="0">
            <a:noAutofit/>
          </a:bodyPr>
          <a:lstStyle>
            <a:lvl1pPr marL="457200" marR="0" lvl="0" indent="-228600" algn="ctr" rtl="0">
              <a:spcBef>
                <a:spcPts val="56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L="914400" marR="0" lvl="1" indent="-228600" algn="ctr" rtl="0">
              <a:spcBef>
                <a:spcPts val="480"/>
              </a:spcBef>
              <a:spcAft>
                <a:spcPts val="0"/>
              </a:spcAft>
              <a:buClr>
                <a:schemeClr val="accent1"/>
              </a:buClr>
              <a:buSzPts val="2400"/>
              <a:buFont typeface="Arial"/>
              <a:buNone/>
              <a:defRPr sz="2400" b="1" i="0" u="none" strike="noStrike" cap="none">
                <a:solidFill>
                  <a:schemeClr val="accent1"/>
                </a:solidFill>
                <a:latin typeface="Arial"/>
                <a:ea typeface="Arial"/>
                <a:cs typeface="Arial"/>
                <a:sym typeface="Arial"/>
              </a:defRPr>
            </a:lvl2pPr>
            <a:lvl3pPr marL="1371600" marR="0" lvl="2" indent="-228600" algn="ctr" rtl="0">
              <a:spcBef>
                <a:spcPts val="400"/>
              </a:spcBef>
              <a:spcAft>
                <a:spcPts val="0"/>
              </a:spcAft>
              <a:buClr>
                <a:schemeClr val="accent1"/>
              </a:buClr>
              <a:buSzPts val="2000"/>
              <a:buFont typeface="Arial"/>
              <a:buNone/>
              <a:defRPr sz="2000" b="1" i="0" u="none" strike="noStrike" cap="none">
                <a:solidFill>
                  <a:schemeClr val="accent1"/>
                </a:solidFill>
                <a:latin typeface="Arial"/>
                <a:ea typeface="Arial"/>
                <a:cs typeface="Arial"/>
                <a:sym typeface="Arial"/>
              </a:defRPr>
            </a:lvl3pPr>
            <a:lvl4pPr marL="1828800" marR="0" lvl="3"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4pPr>
            <a:lvl5pPr marL="2286000" marR="0" lvl="4" indent="-228600" algn="ctr" rtl="0">
              <a:spcBef>
                <a:spcPts val="36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221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hite-background-title-stacked">
  <p:cSld name="white-background-title-stacked">
    <p:spTree>
      <p:nvGrpSpPr>
        <p:cNvPr id="1" name="Shape 103"/>
        <p:cNvGrpSpPr/>
        <p:nvPr/>
      </p:nvGrpSpPr>
      <p:grpSpPr>
        <a:xfrm>
          <a:off x="0" y="0"/>
          <a:ext cx="0" cy="0"/>
          <a:chOff x="0" y="0"/>
          <a:chExt cx="0" cy="0"/>
        </a:xfrm>
      </p:grpSpPr>
      <p:sp>
        <p:nvSpPr>
          <p:cNvPr id="104" name="Google Shape;104;p52"/>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52"/>
          <p:cNvSpPr txBox="1">
            <a:spLocks noGrp="1"/>
          </p:cNvSpPr>
          <p:nvPr>
            <p:ph type="body" idx="1"/>
          </p:nvPr>
        </p:nvSpPr>
        <p:spPr>
          <a:xfrm>
            <a:off x="457200" y="307975"/>
            <a:ext cx="2952750" cy="2936875"/>
          </a:xfrm>
          <a:prstGeom prst="rect">
            <a:avLst/>
          </a:prstGeom>
          <a:noFill/>
          <a:ln>
            <a:noFill/>
          </a:ln>
        </p:spPr>
        <p:txBody>
          <a:bodyPr spcFirstLastPara="1" wrap="square" lIns="0" tIns="0" rIns="0" bIns="0" anchor="t" anchorCtr="0">
            <a:noAutofit/>
          </a:bodyPr>
          <a:lstStyle>
            <a:lvl1pPr marL="457200" marR="0" lvl="0" indent="-228600" algn="l" rtl="0">
              <a:spcBef>
                <a:spcPts val="560"/>
              </a:spcBef>
              <a:spcAft>
                <a:spcPts val="0"/>
              </a:spcAft>
              <a:buClr>
                <a:srgbClr val="808084"/>
              </a:buClr>
              <a:buSzPts val="2800"/>
              <a:buFont typeface="Arial"/>
              <a:buNone/>
              <a:defRPr sz="2800" b="1" i="0" u="none" strike="noStrike" cap="none">
                <a:solidFill>
                  <a:srgbClr val="808084"/>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620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hite Background 1" type="obj">
  <p:cSld name="White Background 1">
    <p:spTree>
      <p:nvGrpSpPr>
        <p:cNvPr id="1" name="Shape 13"/>
        <p:cNvGrpSpPr/>
        <p:nvPr/>
      </p:nvGrpSpPr>
      <p:grpSpPr>
        <a:xfrm>
          <a:off x="0" y="0"/>
          <a:ext cx="0" cy="0"/>
          <a:chOff x="0" y="0"/>
          <a:chExt cx="0" cy="0"/>
        </a:xfrm>
      </p:grpSpPr>
      <p:sp>
        <p:nvSpPr>
          <p:cNvPr id="14" name="Google Shape;14;p75"/>
          <p:cNvSpPr txBox="1">
            <a:spLocks noGrp="1"/>
          </p:cNvSpPr>
          <p:nvPr>
            <p:ph type="title"/>
          </p:nvPr>
        </p:nvSpPr>
        <p:spPr>
          <a:xfrm>
            <a:off x="457200" y="205978"/>
            <a:ext cx="8229600" cy="62407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75"/>
          <p:cNvSpPr txBox="1">
            <a:spLocks noGrp="1"/>
          </p:cNvSpPr>
          <p:nvPr>
            <p:ph type="body" idx="1"/>
          </p:nvPr>
        </p:nvSpPr>
        <p:spPr>
          <a:xfrm>
            <a:off x="457200" y="833272"/>
            <a:ext cx="8229600" cy="372982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75"/>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7016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hite Background 2" type="twoObj">
  <p:cSld name="White Background 2">
    <p:spTree>
      <p:nvGrpSpPr>
        <p:cNvPr id="1" name="Shape 17"/>
        <p:cNvGrpSpPr/>
        <p:nvPr/>
      </p:nvGrpSpPr>
      <p:grpSpPr>
        <a:xfrm>
          <a:off x="0" y="0"/>
          <a:ext cx="0" cy="0"/>
          <a:chOff x="0" y="0"/>
          <a:chExt cx="0" cy="0"/>
        </a:xfrm>
      </p:grpSpPr>
      <p:sp>
        <p:nvSpPr>
          <p:cNvPr id="18" name="Google Shape;18;p74"/>
          <p:cNvSpPr txBox="1">
            <a:spLocks noGrp="1"/>
          </p:cNvSpPr>
          <p:nvPr>
            <p:ph type="title"/>
          </p:nvPr>
        </p:nvSpPr>
        <p:spPr>
          <a:xfrm>
            <a:off x="457200" y="205978"/>
            <a:ext cx="8229600" cy="62407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74"/>
          <p:cNvSpPr txBox="1">
            <a:spLocks noGrp="1"/>
          </p:cNvSpPr>
          <p:nvPr>
            <p:ph type="body" idx="1"/>
          </p:nvPr>
        </p:nvSpPr>
        <p:spPr>
          <a:xfrm>
            <a:off x="457200" y="835726"/>
            <a:ext cx="4038600" cy="37373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74"/>
          <p:cNvSpPr txBox="1">
            <a:spLocks noGrp="1"/>
          </p:cNvSpPr>
          <p:nvPr>
            <p:ph type="body" idx="2"/>
          </p:nvPr>
        </p:nvSpPr>
        <p:spPr>
          <a:xfrm>
            <a:off x="4648200" y="835726"/>
            <a:ext cx="4038600" cy="37373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7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98489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ission">
  <p:cSld name="Mission">
    <p:bg>
      <p:bgPr>
        <a:solidFill>
          <a:srgbClr val="E5E5E6"/>
        </a:solidFill>
        <a:effectLst/>
      </p:bgPr>
    </p:bg>
    <p:spTree>
      <p:nvGrpSpPr>
        <p:cNvPr id="1" name="Shape 22"/>
        <p:cNvGrpSpPr/>
        <p:nvPr/>
      </p:nvGrpSpPr>
      <p:grpSpPr>
        <a:xfrm>
          <a:off x="0" y="0"/>
          <a:ext cx="0" cy="0"/>
          <a:chOff x="0" y="0"/>
          <a:chExt cx="0" cy="0"/>
        </a:xfrm>
      </p:grpSpPr>
      <p:sp>
        <p:nvSpPr>
          <p:cNvPr id="23" name="Google Shape;23;p77"/>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55709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 Background 3">
  <p:cSld name="White Background 3">
    <p:spTree>
      <p:nvGrpSpPr>
        <p:cNvPr id="1" name="Shape 24"/>
        <p:cNvGrpSpPr/>
        <p:nvPr/>
      </p:nvGrpSpPr>
      <p:grpSpPr>
        <a:xfrm>
          <a:off x="0" y="0"/>
          <a:ext cx="0" cy="0"/>
          <a:chOff x="0" y="0"/>
          <a:chExt cx="0" cy="0"/>
        </a:xfrm>
      </p:grpSpPr>
      <p:sp>
        <p:nvSpPr>
          <p:cNvPr id="25" name="Google Shape;25;p85"/>
          <p:cNvSpPr txBox="1">
            <a:spLocks noGrp="1"/>
          </p:cNvSpPr>
          <p:nvPr>
            <p:ph type="title"/>
          </p:nvPr>
        </p:nvSpPr>
        <p:spPr>
          <a:xfrm>
            <a:off x="457200" y="205978"/>
            <a:ext cx="5221224" cy="122277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85"/>
          <p:cNvSpPr txBox="1">
            <a:spLocks noGrp="1"/>
          </p:cNvSpPr>
          <p:nvPr>
            <p:ph type="body" idx="1"/>
          </p:nvPr>
        </p:nvSpPr>
        <p:spPr>
          <a:xfrm>
            <a:off x="457200" y="1428750"/>
            <a:ext cx="5221224" cy="313732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85"/>
          <p:cNvSpPr txBox="1">
            <a:spLocks noGrp="1"/>
          </p:cNvSpPr>
          <p:nvPr>
            <p:ph type="body" idx="2"/>
          </p:nvPr>
        </p:nvSpPr>
        <p:spPr>
          <a:xfrm>
            <a:off x="5720795" y="0"/>
            <a:ext cx="3419856" cy="4588002"/>
          </a:xfrm>
          <a:prstGeom prst="rect">
            <a:avLst/>
          </a:prstGeom>
          <a:solidFill>
            <a:schemeClr val="lt2"/>
          </a:solidFill>
          <a:ln>
            <a:noFill/>
          </a:ln>
        </p:spPr>
        <p:txBody>
          <a:bodyPr spcFirstLastPara="1" wrap="square" lIns="91425" tIns="45700" rIns="91425" bIns="45700" anchor="ctr"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85"/>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331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89486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37"/>
          <p:cNvSpPr/>
          <p:nvPr/>
        </p:nvSpPr>
        <p:spPr>
          <a:xfrm>
            <a:off x="0" y="4594860"/>
            <a:ext cx="9144000" cy="548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5" name="Google Shape;75;p3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539577" y="4762878"/>
            <a:ext cx="2064845" cy="212604"/>
          </a:xfrm>
          <a:prstGeom prst="rect">
            <a:avLst/>
          </a:prstGeom>
          <a:noFill/>
          <a:ln>
            <a:noFill/>
          </a:ln>
        </p:spPr>
      </p:pic>
      <p:sp>
        <p:nvSpPr>
          <p:cNvPr id="76" name="Google Shape;76;p37"/>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937799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p:nvPr/>
        </p:nvSpPr>
        <p:spPr>
          <a:xfrm>
            <a:off x="0" y="4589494"/>
            <a:ext cx="9144000" cy="554006"/>
          </a:xfrm>
          <a:prstGeom prst="rect">
            <a:avLst/>
          </a:prstGeom>
          <a:solidFill>
            <a:schemeClr val="dk1"/>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73"/>
          <p:cNvSpPr txBox="1">
            <a:spLocks noGrp="1"/>
          </p:cNvSpPr>
          <p:nvPr>
            <p:ph type="sldNum" idx="12"/>
          </p:nvPr>
        </p:nvSpPr>
        <p:spPr>
          <a:xfrm>
            <a:off x="8001000" y="4766310"/>
            <a:ext cx="609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7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579574" y="4758834"/>
            <a:ext cx="1999210" cy="228600"/>
          </a:xfrm>
          <a:prstGeom prst="rect">
            <a:avLst/>
          </a:prstGeom>
          <a:noFill/>
          <a:ln>
            <a:noFill/>
          </a:ln>
        </p:spPr>
      </p:pic>
    </p:spTree>
    <p:extLst>
      <p:ext uri="{BB962C8B-B14F-4D97-AF65-F5344CB8AC3E}">
        <p14:creationId xmlns:p14="http://schemas.microsoft.com/office/powerpoint/2010/main" val="124760124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9.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4.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grpSp>
        <p:nvGrpSpPr>
          <p:cNvPr id="85" name="Google Shape;85;p59"/>
          <p:cNvGrpSpPr/>
          <p:nvPr/>
        </p:nvGrpSpPr>
        <p:grpSpPr>
          <a:xfrm>
            <a:off x="5638800" y="0"/>
            <a:ext cx="3505200" cy="4324350"/>
            <a:chOff x="-1" y="2284997"/>
            <a:chExt cx="12192001" cy="2030336"/>
          </a:xfrm>
        </p:grpSpPr>
        <p:pic>
          <p:nvPicPr>
            <p:cNvPr id="86" name="Google Shape;86;p5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2284997"/>
              <a:ext cx="12192000" cy="2030336"/>
            </a:xfrm>
            <a:prstGeom prst="rect">
              <a:avLst/>
            </a:prstGeom>
            <a:noFill/>
            <a:ln>
              <a:noFill/>
            </a:ln>
            <a:effectLst>
              <a:outerShdw blurRad="127000" sx="102000" sy="102000" algn="ctr" rotWithShape="0">
                <a:srgbClr val="000000">
                  <a:alpha val="20000"/>
                </a:srgbClr>
              </a:outerShdw>
            </a:effectLst>
          </p:spPr>
        </p:pic>
        <p:sp>
          <p:nvSpPr>
            <p:cNvPr id="87" name="Google Shape;87;p59"/>
            <p:cNvSpPr/>
            <p:nvPr/>
          </p:nvSpPr>
          <p:spPr>
            <a:xfrm>
              <a:off x="0" y="2580774"/>
              <a:ext cx="12192000" cy="1428750"/>
            </a:xfrm>
            <a:prstGeom prst="rect">
              <a:avLst/>
            </a:prstGeom>
            <a:solidFill>
              <a:srgbClr val="4B0D66">
                <a:alpha val="6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 name="Google Shape;88;p59"/>
          <p:cNvSpPr txBox="1"/>
          <p:nvPr/>
        </p:nvSpPr>
        <p:spPr>
          <a:xfrm>
            <a:off x="5638800" y="801511"/>
            <a:ext cx="3505200" cy="248329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NARFE-Region IX –</a:t>
            </a:r>
          </a:p>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 Alzheimer’s and Dementia Community Conversation</a:t>
            </a: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89" name="Google Shape;89;p5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70"/>
            <a:ext cx="5638801" cy="3566421"/>
          </a:xfrm>
          <a:prstGeom prst="rect">
            <a:avLst/>
          </a:prstGeom>
          <a:noFill/>
          <a:ln>
            <a:noFill/>
          </a:ln>
        </p:spPr>
      </p:pic>
      <p:sp>
        <p:nvSpPr>
          <p:cNvPr id="90" name="Google Shape;90;p59"/>
          <p:cNvSpPr txBox="1"/>
          <p:nvPr/>
        </p:nvSpPr>
        <p:spPr>
          <a:xfrm>
            <a:off x="118950" y="3667332"/>
            <a:ext cx="5400900" cy="7848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lang="en-US" sz="1500" b="1" i="1" u="none" strike="noStrike" kern="0" cap="none" spc="0" normalizeH="0" baseline="0" noProof="0" dirty="0">
              <a:ln>
                <a:noFill/>
              </a:ln>
              <a:solidFill>
                <a:srgbClr val="666666"/>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1" u="none" strike="noStrike" kern="0" cap="none" spc="0" normalizeH="0" baseline="0" noProof="0" dirty="0">
                <a:ln>
                  <a:noFill/>
                </a:ln>
                <a:solidFill>
                  <a:srgbClr val="666666"/>
                </a:solidFill>
                <a:effectLst/>
                <a:uLnTx/>
                <a:uFillTx/>
                <a:latin typeface="Arial"/>
                <a:ea typeface="Arial"/>
                <a:cs typeface="Arial"/>
                <a:sym typeface="Arial"/>
              </a:rPr>
              <a:t>An Alzheimer's and Dementia Community Conversation</a:t>
            </a:r>
            <a:endParaRPr kumimoji="0" sz="1500" b="1" i="1" u="none" strike="noStrike" kern="0" cap="none" spc="0" normalizeH="0" baseline="0" noProof="0" dirty="0">
              <a:ln>
                <a:noFill/>
              </a:ln>
              <a:solidFill>
                <a:srgbClr val="666666"/>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p:nvPr/>
        </p:nvSpPr>
        <p:spPr>
          <a:xfrm>
            <a:off x="0" y="1972139"/>
            <a:ext cx="9144000" cy="2622720"/>
          </a:xfrm>
          <a:prstGeom prst="rect">
            <a:avLst/>
          </a:prstGeom>
          <a:gradFill>
            <a:gsLst>
              <a:gs pos="0">
                <a:srgbClr val="33D9C3">
                  <a:alpha val="9803"/>
                </a:srgbClr>
              </a:gs>
              <a:gs pos="6000">
                <a:srgbClr val="33D9C3">
                  <a:alpha val="9803"/>
                </a:srgbClr>
              </a:gs>
              <a:gs pos="25000">
                <a:srgbClr val="FFA300">
                  <a:alpha val="23921"/>
                </a:srgbClr>
              </a:gs>
              <a:gs pos="50000">
                <a:srgbClr val="A687B3">
                  <a:alpha val="12941"/>
                </a:srgbClr>
              </a:gs>
              <a:gs pos="100000">
                <a:srgbClr val="490D66">
                  <a:alpha val="20000"/>
                </a:srgbClr>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8" name="Google Shape;248;p8"/>
          <p:cNvSpPr/>
          <p:nvPr/>
        </p:nvSpPr>
        <p:spPr>
          <a:xfrm>
            <a:off x="6694604" y="1524403"/>
            <a:ext cx="2449396" cy="892982"/>
          </a:xfrm>
          <a:prstGeom prst="chevron">
            <a:avLst>
              <a:gd name="adj" fmla="val 50000"/>
            </a:avLst>
          </a:prstGeom>
          <a:solidFill>
            <a:schemeClr val="accent1"/>
          </a:solidFill>
          <a:ln>
            <a:noFill/>
          </a:ln>
        </p:spPr>
        <p:txBody>
          <a:bodyPr spcFirstLastPara="1" wrap="square" lIns="0" tIns="91425" rIns="36575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Severe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8"/>
          <p:cNvSpPr/>
          <p:nvPr/>
        </p:nvSpPr>
        <p:spPr>
          <a:xfrm>
            <a:off x="5177516" y="1524403"/>
            <a:ext cx="1969620" cy="892982"/>
          </a:xfrm>
          <a:prstGeom prst="chevron">
            <a:avLst>
              <a:gd name="adj" fmla="val 50000"/>
            </a:avLst>
          </a:prstGeom>
          <a:solidFill>
            <a:schemeClr val="accent2"/>
          </a:solidFill>
          <a:ln>
            <a:noFill/>
          </a:ln>
        </p:spPr>
        <p:txBody>
          <a:bodyPr spcFirstLastPara="1" wrap="square" lIns="0" tIns="91425"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Moderate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660428" y="1524403"/>
            <a:ext cx="1969620" cy="892982"/>
          </a:xfrm>
          <a:prstGeom prst="chevron">
            <a:avLst>
              <a:gd name="adj" fmla="val 50000"/>
            </a:avLst>
          </a:prstGeom>
          <a:solidFill>
            <a:srgbClr val="D1C3D8"/>
          </a:solidFill>
          <a:ln>
            <a:noFill/>
          </a:ln>
        </p:spPr>
        <p:txBody>
          <a:bodyPr spcFirstLastPara="1" wrap="square" lIns="0" tIns="91425"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Mild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txBox="1"/>
          <p:nvPr/>
        </p:nvSpPr>
        <p:spPr>
          <a:xfrm>
            <a:off x="4363253" y="1008381"/>
            <a:ext cx="3561029" cy="253872"/>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Dementia due to Alzheimer’s Disease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2143342" y="1524403"/>
            <a:ext cx="1969620" cy="892982"/>
          </a:xfrm>
          <a:prstGeom prst="chevron">
            <a:avLst>
              <a:gd name="adj" fmla="val 50000"/>
            </a:avLst>
          </a:prstGeom>
          <a:solidFill>
            <a:schemeClr val="accent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MCI* due to Alzheimer’s Disease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0" y="1524403"/>
            <a:ext cx="2595874" cy="892982"/>
          </a:xfrm>
          <a:prstGeom prst="homePlate">
            <a:avLst>
              <a:gd name="adj" fmla="val 50000"/>
            </a:avLst>
          </a:prstGeom>
          <a:solidFill>
            <a:schemeClr val="accent3"/>
          </a:solidFill>
          <a:ln>
            <a:noFill/>
          </a:ln>
        </p:spPr>
        <p:txBody>
          <a:bodyPr spcFirstLastPara="1" wrap="square" lIns="640075"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FFFF"/>
                </a:solidFill>
                <a:effectLst/>
                <a:uLnTx/>
                <a:uFillTx/>
                <a:latin typeface="Arial"/>
                <a:ea typeface="Arial"/>
                <a:cs typeface="Arial"/>
                <a:sym typeface="Arial"/>
              </a:rPr>
              <a:t>Asymptomatic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54" name="Google Shape;254;p8"/>
          <p:cNvCxnSpPr/>
          <p:nvPr/>
        </p:nvCxnSpPr>
        <p:spPr>
          <a:xfrm>
            <a:off x="0" y="2658075"/>
            <a:ext cx="9144000" cy="0"/>
          </a:xfrm>
          <a:prstGeom prst="straightConnector1">
            <a:avLst/>
          </a:prstGeom>
          <a:noFill/>
          <a:ln w="25400" cap="flat" cmpd="sng">
            <a:solidFill>
              <a:schemeClr val="accent2"/>
            </a:solidFill>
            <a:prstDash val="solid"/>
            <a:miter lim="800000"/>
            <a:headEnd type="none" w="sm" len="sm"/>
            <a:tailEnd type="none" w="sm" len="sm"/>
          </a:ln>
        </p:spPr>
      </p:cxnSp>
      <p:sp>
        <p:nvSpPr>
          <p:cNvPr id="255" name="Google Shape;255;p8"/>
          <p:cNvSpPr/>
          <p:nvPr/>
        </p:nvSpPr>
        <p:spPr>
          <a:xfrm>
            <a:off x="1448642" y="2616061"/>
            <a:ext cx="84027" cy="84027"/>
          </a:xfrm>
          <a:prstGeom prst="ellipse">
            <a:avLst/>
          </a:prstGeom>
          <a:solidFill>
            <a:schemeClr val="lt1"/>
          </a:solidFill>
          <a:ln w="25400" cap="flat" cmpd="sng">
            <a:solidFill>
              <a:srgbClr val="37C0B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6" name="Google Shape;256;p8"/>
          <p:cNvSpPr txBox="1"/>
          <p:nvPr/>
        </p:nvSpPr>
        <p:spPr>
          <a:xfrm>
            <a:off x="851381" y="2783369"/>
            <a:ext cx="1278546" cy="96180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No symptoms but biological changes may be occurring in the brain </a:t>
            </a:r>
            <a:br>
              <a:rPr kumimoji="0" lang="en-US" sz="1200" b="0" i="0" u="none" strike="noStrike" kern="0" cap="none" spc="0" normalizeH="0" baseline="0" noProof="0">
                <a:ln>
                  <a:noFill/>
                </a:ln>
                <a:solidFill>
                  <a:srgbClr val="490D66"/>
                </a:solidFill>
                <a:effectLst/>
                <a:uLnTx/>
                <a:uFillTx/>
                <a:latin typeface="Arial"/>
                <a:ea typeface="Arial"/>
                <a:cs typeface="Arial"/>
                <a:sym typeface="Arial"/>
              </a:rPr>
            </a:b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up to 20 years </a:t>
            </a: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before</a:t>
            </a:r>
            <a:r>
              <a:rPr kumimoji="0" lang="en-US" sz="1200" b="1" i="0" u="none" strike="noStrike" kern="0" cap="none" spc="0" normalizeH="0" baseline="0" noProof="0">
                <a:ln>
                  <a:noFill/>
                </a:ln>
                <a:solidFill>
                  <a:srgbClr val="490D66"/>
                </a:solidFill>
                <a:effectLst/>
                <a:uLnTx/>
                <a:uFillTx/>
                <a:latin typeface="Arial"/>
                <a:ea typeface="Arial"/>
                <a:cs typeface="Arial"/>
                <a:sym typeface="Arial"/>
              </a:rPr>
              <a:t> </a:t>
            </a: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symptoms start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8"/>
          <p:cNvSpPr/>
          <p:nvPr/>
        </p:nvSpPr>
        <p:spPr>
          <a:xfrm>
            <a:off x="3025309" y="2616061"/>
            <a:ext cx="84027" cy="84027"/>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8" name="Google Shape;258;p8"/>
          <p:cNvSpPr txBox="1"/>
          <p:nvPr/>
        </p:nvSpPr>
        <p:spPr>
          <a:xfrm>
            <a:off x="2393169" y="2783369"/>
            <a:ext cx="1278546" cy="631981"/>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Symptoms of cognitive decline appear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4567098" y="2616061"/>
            <a:ext cx="84027" cy="84027"/>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0" name="Google Shape;260;p8"/>
          <p:cNvSpPr txBox="1"/>
          <p:nvPr/>
        </p:nvSpPr>
        <p:spPr>
          <a:xfrm>
            <a:off x="3969838" y="2783369"/>
            <a:ext cx="1278546" cy="96180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Symptoms interfere with some daily activities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8"/>
          <p:cNvSpPr/>
          <p:nvPr/>
        </p:nvSpPr>
        <p:spPr>
          <a:xfrm>
            <a:off x="6143768" y="2616061"/>
            <a:ext cx="84027" cy="84027"/>
          </a:xfrm>
          <a:prstGeom prst="ellipse">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2" name="Google Shape;262;p8"/>
          <p:cNvSpPr txBox="1"/>
          <p:nvPr/>
        </p:nvSpPr>
        <p:spPr>
          <a:xfrm>
            <a:off x="5546508" y="2783369"/>
            <a:ext cx="1278546" cy="96180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Symptoms interfere with many daily activities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8"/>
          <p:cNvSpPr/>
          <p:nvPr/>
        </p:nvSpPr>
        <p:spPr>
          <a:xfrm>
            <a:off x="7685557" y="2616061"/>
            <a:ext cx="84027" cy="84027"/>
          </a:xfrm>
          <a:prstGeom prst="ellipse">
            <a:avLst/>
          </a:prstGeom>
          <a:solidFill>
            <a:schemeClr val="lt1"/>
          </a:solidFill>
          <a:ln w="25400" cap="flat" cmpd="sng">
            <a:solidFill>
              <a:srgbClr val="47216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4" name="Google Shape;264;p8"/>
          <p:cNvSpPr txBox="1"/>
          <p:nvPr/>
        </p:nvSpPr>
        <p:spPr>
          <a:xfrm>
            <a:off x="7088297" y="2783369"/>
            <a:ext cx="1278546" cy="96180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Symptoms interfere with most/all daily activities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8"/>
          <p:cNvSpPr/>
          <p:nvPr/>
        </p:nvSpPr>
        <p:spPr>
          <a:xfrm rot="-5400000">
            <a:off x="6087798" y="-547264"/>
            <a:ext cx="111940" cy="3815002"/>
          </a:xfrm>
          <a:prstGeom prst="rightBracket">
            <a:avLst>
              <a:gd name="adj" fmla="val 102661"/>
            </a:avLst>
          </a:prstGeom>
          <a:noFill/>
          <a:ln w="19050" cap="flat" cmpd="sng">
            <a:solidFill>
              <a:srgbClr val="4709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8595B"/>
              </a:solidFill>
              <a:effectLst/>
              <a:uLnTx/>
              <a:uFillTx/>
              <a:latin typeface="Arial"/>
              <a:ea typeface="Arial"/>
              <a:cs typeface="Arial"/>
              <a:sym typeface="Arial"/>
            </a:endParaRPr>
          </a:p>
        </p:txBody>
      </p:sp>
      <p:sp>
        <p:nvSpPr>
          <p:cNvPr id="266" name="Google Shape;266;p8"/>
          <p:cNvSpPr/>
          <p:nvPr/>
        </p:nvSpPr>
        <p:spPr>
          <a:xfrm>
            <a:off x="2393169" y="3542026"/>
            <a:ext cx="1350044" cy="926164"/>
          </a:xfrm>
          <a:prstGeom prst="roundRect">
            <a:avLst>
              <a:gd name="adj" fmla="val 10246"/>
            </a:avLst>
          </a:prstGeom>
          <a:solidFill>
            <a:schemeClr val="accent5">
              <a:alpha val="43921"/>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900" b="1" i="0" u="none" strike="noStrike" kern="0" cap="none" spc="0" normalizeH="0" baseline="0" noProof="0">
                <a:ln>
                  <a:noFill/>
                </a:ln>
                <a:solidFill>
                  <a:srgbClr val="490D66"/>
                </a:solidFill>
                <a:effectLst/>
                <a:uLnTx/>
                <a:uFillTx/>
                <a:latin typeface="Arial"/>
                <a:ea typeface="Arial"/>
                <a:cs typeface="Arial"/>
                <a:sym typeface="Arial"/>
              </a:rPr>
              <a:t>MCI = Mild Cognitive Impairment is </a:t>
            </a:r>
            <a:r>
              <a:rPr kumimoji="0" lang="en-US" sz="900" b="0" i="0" u="none" strike="noStrike" kern="0" cap="none" spc="0" normalizeH="0" baseline="0" noProof="0">
                <a:ln>
                  <a:noFill/>
                </a:ln>
                <a:solidFill>
                  <a:srgbClr val="490D66"/>
                </a:solidFill>
                <a:effectLst/>
                <a:uLnTx/>
                <a:uFillTx/>
                <a:latin typeface="Arial"/>
                <a:ea typeface="Arial"/>
                <a:cs typeface="Arial"/>
                <a:sym typeface="Arial"/>
              </a:rPr>
              <a:t>an early stage of memory loss or other cognitive ability loss that may develop into dementia</a:t>
            </a:r>
            <a:endParaRPr kumimoji="0" sz="900"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267" name="Google Shape;267;p8"/>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2800"/>
              <a:buNone/>
            </a:pPr>
            <a:r>
              <a:rPr lang="en-US"/>
              <a:t>Alzheimer’s Disease is a Continuum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250"/>
                                        <p:tgtEl>
                                          <p:spTgt spid="25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Effect transition="in" filter="fade">
                                      <p:cBhvr>
                                        <p:cTn id="10" dur="500"/>
                                        <p:tgtEl>
                                          <p:spTgt spid="254"/>
                                        </p:tgtEl>
                                      </p:cBhvr>
                                    </p:animEffect>
                                  </p:childTnLst>
                                </p:cTn>
                              </p:par>
                              <p:par>
                                <p:cTn id="11" presetID="10" presetClass="entr" presetSubtype="0" fill="hold" nodeType="withEffect">
                                  <p:stCondLst>
                                    <p:cond delay="250"/>
                                  </p:stCondLst>
                                  <p:childTnLst>
                                    <p:set>
                                      <p:cBhvr>
                                        <p:cTn id="12" dur="1" fill="hold">
                                          <p:stCondLst>
                                            <p:cond delay="0"/>
                                          </p:stCondLst>
                                        </p:cTn>
                                        <p:tgtEl>
                                          <p:spTgt spid="255"/>
                                        </p:tgtEl>
                                        <p:attrNameLst>
                                          <p:attrName>style.visibility</p:attrName>
                                        </p:attrNameLst>
                                      </p:cBhvr>
                                      <p:to>
                                        <p:strVal val="visible"/>
                                      </p:to>
                                    </p:set>
                                    <p:animEffect transition="in" filter="fade">
                                      <p:cBhvr>
                                        <p:cTn id="13" dur="250"/>
                                        <p:tgtEl>
                                          <p:spTgt spid="255"/>
                                        </p:tgtEl>
                                      </p:cBhvr>
                                    </p:animEffect>
                                  </p:childTnLst>
                                </p:cTn>
                              </p:par>
                              <p:par>
                                <p:cTn id="14" presetID="10" presetClass="entr" presetSubtype="0" fill="hold" nodeType="withEffect">
                                  <p:stCondLst>
                                    <p:cond delay="250"/>
                                  </p:stCondLst>
                                  <p:childTnLst>
                                    <p:set>
                                      <p:cBhvr>
                                        <p:cTn id="15" dur="1" fill="hold">
                                          <p:stCondLst>
                                            <p:cond delay="0"/>
                                          </p:stCondLst>
                                        </p:cTn>
                                        <p:tgtEl>
                                          <p:spTgt spid="256"/>
                                        </p:tgtEl>
                                        <p:attrNameLst>
                                          <p:attrName>style.visibility</p:attrName>
                                        </p:attrNameLst>
                                      </p:cBhvr>
                                      <p:to>
                                        <p:strVal val="visible"/>
                                      </p:to>
                                    </p:set>
                                    <p:animEffect transition="in" filter="fade">
                                      <p:cBhvr>
                                        <p:cTn id="16" dur="500"/>
                                        <p:tgtEl>
                                          <p:spTgt spid="256"/>
                                        </p:tgtEl>
                                      </p:cBhvr>
                                    </p:animEffect>
                                  </p:childTnLst>
                                </p:cTn>
                              </p:par>
                              <p:par>
                                <p:cTn id="17" presetID="2" presetClass="entr" presetSubtype="8" fill="hold" nodeType="withEffect">
                                  <p:stCondLst>
                                    <p:cond delay="750"/>
                                  </p:stCondLst>
                                  <p:childTnLst>
                                    <p:set>
                                      <p:cBhvr>
                                        <p:cTn id="18" dur="1" fill="hold">
                                          <p:stCondLst>
                                            <p:cond delay="0"/>
                                          </p:stCondLst>
                                        </p:cTn>
                                        <p:tgtEl>
                                          <p:spTgt spid="252"/>
                                        </p:tgtEl>
                                        <p:attrNameLst>
                                          <p:attrName>style.visibility</p:attrName>
                                        </p:attrNameLst>
                                      </p:cBhvr>
                                      <p:to>
                                        <p:strVal val="visible"/>
                                      </p:to>
                                    </p:set>
                                    <p:anim calcmode="lin" valueType="num">
                                      <p:cBhvr additive="base">
                                        <p:cTn id="19" dur="380"/>
                                        <p:tgtEl>
                                          <p:spTgt spid="252"/>
                                        </p:tgtEl>
                                        <p:attrNameLst>
                                          <p:attrName>ppt_x</p:attrName>
                                        </p:attrNameLst>
                                      </p:cBhvr>
                                      <p:tavLst>
                                        <p:tav tm="0">
                                          <p:val>
                                            <p:strVal val="#ppt_x-1"/>
                                          </p:val>
                                        </p:tav>
                                        <p:tav tm="100000">
                                          <p:val>
                                            <p:strVal val="#ppt_x"/>
                                          </p:val>
                                        </p:tav>
                                      </p:tavLst>
                                    </p:anim>
                                  </p:childTnLst>
                                </p:cTn>
                              </p:par>
                              <p:par>
                                <p:cTn id="20" presetID="10" presetClass="entr" presetSubtype="0" fill="hold" nodeType="withEffect">
                                  <p:stCondLst>
                                    <p:cond delay="112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250"/>
                                        <p:tgtEl>
                                          <p:spTgt spid="257"/>
                                        </p:tgtEl>
                                      </p:cBhvr>
                                    </p:animEffect>
                                  </p:childTnLst>
                                </p:cTn>
                              </p:par>
                              <p:par>
                                <p:cTn id="23" presetID="10" presetClass="entr" presetSubtype="0" fill="hold" nodeType="withEffect">
                                  <p:stCondLst>
                                    <p:cond delay="1120"/>
                                  </p:stCondLst>
                                  <p:childTnLst>
                                    <p:set>
                                      <p:cBhvr>
                                        <p:cTn id="24" dur="1" fill="hold">
                                          <p:stCondLst>
                                            <p:cond delay="0"/>
                                          </p:stCondLst>
                                        </p:cTn>
                                        <p:tgtEl>
                                          <p:spTgt spid="258"/>
                                        </p:tgtEl>
                                        <p:attrNameLst>
                                          <p:attrName>style.visibility</p:attrName>
                                        </p:attrNameLst>
                                      </p:cBhvr>
                                      <p:to>
                                        <p:strVal val="visible"/>
                                      </p:to>
                                    </p:set>
                                    <p:animEffect transition="in" filter="fade">
                                      <p:cBhvr>
                                        <p:cTn id="25" dur="500"/>
                                        <p:tgtEl>
                                          <p:spTgt spid="258"/>
                                        </p:tgtEl>
                                      </p:cBhvr>
                                    </p:animEffect>
                                  </p:childTnLst>
                                </p:cTn>
                              </p:par>
                              <p:par>
                                <p:cTn id="26" presetID="10" presetClass="entr" presetSubtype="0" fill="hold" nodeType="withEffect">
                                  <p:stCondLst>
                                    <p:cond delay="1120"/>
                                  </p:stCondLst>
                                  <p:childTnLst>
                                    <p:set>
                                      <p:cBhvr>
                                        <p:cTn id="27" dur="1" fill="hold">
                                          <p:stCondLst>
                                            <p:cond delay="0"/>
                                          </p:stCondLst>
                                        </p:cTn>
                                        <p:tgtEl>
                                          <p:spTgt spid="266"/>
                                        </p:tgtEl>
                                        <p:attrNameLst>
                                          <p:attrName>style.visibility</p:attrName>
                                        </p:attrNameLst>
                                      </p:cBhvr>
                                      <p:to>
                                        <p:strVal val="visible"/>
                                      </p:to>
                                    </p:set>
                                    <p:animEffect transition="in" filter="fade">
                                      <p:cBhvr>
                                        <p:cTn id="28" dur="500"/>
                                        <p:tgtEl>
                                          <p:spTgt spid="266"/>
                                        </p:tgtEl>
                                      </p:cBhvr>
                                    </p:animEffect>
                                  </p:childTnLst>
                                </p:cTn>
                              </p:par>
                              <p:par>
                                <p:cTn id="29" presetID="2" presetClass="entr" presetSubtype="8" fill="hold" nodeType="withEffect">
                                  <p:stCondLst>
                                    <p:cond delay="1500"/>
                                  </p:stCondLst>
                                  <p:childTnLst>
                                    <p:set>
                                      <p:cBhvr>
                                        <p:cTn id="30" dur="1" fill="hold">
                                          <p:stCondLst>
                                            <p:cond delay="0"/>
                                          </p:stCondLst>
                                        </p:cTn>
                                        <p:tgtEl>
                                          <p:spTgt spid="250"/>
                                        </p:tgtEl>
                                        <p:attrNameLst>
                                          <p:attrName>style.visibility</p:attrName>
                                        </p:attrNameLst>
                                      </p:cBhvr>
                                      <p:to>
                                        <p:strVal val="visible"/>
                                      </p:to>
                                    </p:set>
                                    <p:anim calcmode="lin" valueType="num">
                                      <p:cBhvr additive="base">
                                        <p:cTn id="31" dur="500"/>
                                        <p:tgtEl>
                                          <p:spTgt spid="250"/>
                                        </p:tgtEl>
                                        <p:attrNameLst>
                                          <p:attrName>ppt_x</p:attrName>
                                        </p:attrNameLst>
                                      </p:cBhvr>
                                      <p:tavLst>
                                        <p:tav tm="0">
                                          <p:val>
                                            <p:strVal val="#ppt_x-1"/>
                                          </p:val>
                                        </p:tav>
                                        <p:tav tm="100000">
                                          <p:val>
                                            <p:strVal val="#ppt_x"/>
                                          </p:val>
                                        </p:tav>
                                      </p:tavLst>
                                    </p:anim>
                                  </p:childTnLst>
                                </p:cTn>
                              </p:par>
                              <p:par>
                                <p:cTn id="32" presetID="10" presetClass="entr" presetSubtype="0" fill="hold" nodeType="withEffect">
                                  <p:stCondLst>
                                    <p:cond delay="1620"/>
                                  </p:stCondLst>
                                  <p:childTnLst>
                                    <p:set>
                                      <p:cBhvr>
                                        <p:cTn id="33" dur="1" fill="hold">
                                          <p:stCondLst>
                                            <p:cond delay="0"/>
                                          </p:stCondLst>
                                        </p:cTn>
                                        <p:tgtEl>
                                          <p:spTgt spid="251"/>
                                        </p:tgtEl>
                                        <p:attrNameLst>
                                          <p:attrName>style.visibility</p:attrName>
                                        </p:attrNameLst>
                                      </p:cBhvr>
                                      <p:to>
                                        <p:strVal val="visible"/>
                                      </p:to>
                                    </p:set>
                                    <p:animEffect transition="in" filter="fade">
                                      <p:cBhvr>
                                        <p:cTn id="34" dur="500"/>
                                        <p:tgtEl>
                                          <p:spTgt spid="251"/>
                                        </p:tgtEl>
                                      </p:cBhvr>
                                    </p:animEffect>
                                  </p:childTnLst>
                                </p:cTn>
                              </p:par>
                              <p:par>
                                <p:cTn id="35" presetID="10" presetClass="entr" presetSubtype="0" fill="hold" nodeType="withEffect">
                                  <p:stCondLst>
                                    <p:cond delay="1620"/>
                                  </p:stCondLst>
                                  <p:childTnLst>
                                    <p:set>
                                      <p:cBhvr>
                                        <p:cTn id="36" dur="1" fill="hold">
                                          <p:stCondLst>
                                            <p:cond delay="0"/>
                                          </p:stCondLst>
                                        </p:cTn>
                                        <p:tgtEl>
                                          <p:spTgt spid="265"/>
                                        </p:tgtEl>
                                        <p:attrNameLst>
                                          <p:attrName>style.visibility</p:attrName>
                                        </p:attrNameLst>
                                      </p:cBhvr>
                                      <p:to>
                                        <p:strVal val="visible"/>
                                      </p:to>
                                    </p:set>
                                    <p:animEffect transition="in" filter="fade">
                                      <p:cBhvr>
                                        <p:cTn id="37" dur="500"/>
                                        <p:tgtEl>
                                          <p:spTgt spid="265"/>
                                        </p:tgtEl>
                                      </p:cBhvr>
                                    </p:animEffect>
                                  </p:childTnLst>
                                </p:cTn>
                              </p:par>
                              <p:par>
                                <p:cTn id="38" presetID="10" presetClass="entr" presetSubtype="0" fill="hold" nodeType="withEffect">
                                  <p:stCondLst>
                                    <p:cond delay="2120"/>
                                  </p:stCondLst>
                                  <p:childTnLst>
                                    <p:set>
                                      <p:cBhvr>
                                        <p:cTn id="39" dur="1" fill="hold">
                                          <p:stCondLst>
                                            <p:cond delay="0"/>
                                          </p:stCondLst>
                                        </p:cTn>
                                        <p:tgtEl>
                                          <p:spTgt spid="259"/>
                                        </p:tgtEl>
                                        <p:attrNameLst>
                                          <p:attrName>style.visibility</p:attrName>
                                        </p:attrNameLst>
                                      </p:cBhvr>
                                      <p:to>
                                        <p:strVal val="visible"/>
                                      </p:to>
                                    </p:set>
                                    <p:animEffect transition="in" filter="fade">
                                      <p:cBhvr>
                                        <p:cTn id="40" dur="250"/>
                                        <p:tgtEl>
                                          <p:spTgt spid="259"/>
                                        </p:tgtEl>
                                      </p:cBhvr>
                                    </p:animEffect>
                                  </p:childTnLst>
                                </p:cTn>
                              </p:par>
                              <p:par>
                                <p:cTn id="41" presetID="10" presetClass="entr" presetSubtype="0" fill="hold" nodeType="withEffect">
                                  <p:stCondLst>
                                    <p:cond delay="2120"/>
                                  </p:stCondLst>
                                  <p:childTnLst>
                                    <p:set>
                                      <p:cBhvr>
                                        <p:cTn id="42" dur="1" fill="hold">
                                          <p:stCondLst>
                                            <p:cond delay="0"/>
                                          </p:stCondLst>
                                        </p:cTn>
                                        <p:tgtEl>
                                          <p:spTgt spid="260"/>
                                        </p:tgtEl>
                                        <p:attrNameLst>
                                          <p:attrName>style.visibility</p:attrName>
                                        </p:attrNameLst>
                                      </p:cBhvr>
                                      <p:to>
                                        <p:strVal val="visible"/>
                                      </p:to>
                                    </p:set>
                                    <p:animEffect transition="in" filter="fade">
                                      <p:cBhvr>
                                        <p:cTn id="43" dur="500"/>
                                        <p:tgtEl>
                                          <p:spTgt spid="260"/>
                                        </p:tgtEl>
                                      </p:cBhvr>
                                    </p:animEffect>
                                  </p:childTnLst>
                                </p:cTn>
                              </p:par>
                              <p:par>
                                <p:cTn id="44" presetID="2" presetClass="entr" presetSubtype="8" fill="hold" nodeType="withEffect">
                                  <p:stCondLst>
                                    <p:cond delay="225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620"/>
                                        <p:tgtEl>
                                          <p:spTgt spid="249"/>
                                        </p:tgtEl>
                                        <p:attrNameLst>
                                          <p:attrName>ppt_x</p:attrName>
                                        </p:attrNameLst>
                                      </p:cBhvr>
                                      <p:tavLst>
                                        <p:tav tm="0">
                                          <p:val>
                                            <p:strVal val="#ppt_x-1"/>
                                          </p:val>
                                        </p:tav>
                                        <p:tav tm="100000">
                                          <p:val>
                                            <p:strVal val="#ppt_x"/>
                                          </p:val>
                                        </p:tav>
                                      </p:tavLst>
                                    </p:anim>
                                  </p:childTnLst>
                                </p:cTn>
                              </p:par>
                              <p:par>
                                <p:cTn id="47" presetID="10" presetClass="entr" presetSubtype="0" fill="hold" nodeType="withEffect">
                                  <p:stCondLst>
                                    <p:cond delay="3120"/>
                                  </p:stCondLst>
                                  <p:childTnLst>
                                    <p:set>
                                      <p:cBhvr>
                                        <p:cTn id="48" dur="1" fill="hold">
                                          <p:stCondLst>
                                            <p:cond delay="0"/>
                                          </p:stCondLst>
                                        </p:cTn>
                                        <p:tgtEl>
                                          <p:spTgt spid="261"/>
                                        </p:tgtEl>
                                        <p:attrNameLst>
                                          <p:attrName>style.visibility</p:attrName>
                                        </p:attrNameLst>
                                      </p:cBhvr>
                                      <p:to>
                                        <p:strVal val="visible"/>
                                      </p:to>
                                    </p:set>
                                    <p:animEffect transition="in" filter="fade">
                                      <p:cBhvr>
                                        <p:cTn id="49" dur="250"/>
                                        <p:tgtEl>
                                          <p:spTgt spid="261"/>
                                        </p:tgtEl>
                                      </p:cBhvr>
                                    </p:animEffect>
                                  </p:childTnLst>
                                </p:cTn>
                              </p:par>
                              <p:par>
                                <p:cTn id="50" presetID="10" presetClass="entr" presetSubtype="0" fill="hold" nodeType="withEffect">
                                  <p:stCondLst>
                                    <p:cond delay="3120"/>
                                  </p:stCondLst>
                                  <p:childTnLst>
                                    <p:set>
                                      <p:cBhvr>
                                        <p:cTn id="51" dur="1" fill="hold">
                                          <p:stCondLst>
                                            <p:cond delay="0"/>
                                          </p:stCondLst>
                                        </p:cTn>
                                        <p:tgtEl>
                                          <p:spTgt spid="262"/>
                                        </p:tgtEl>
                                        <p:attrNameLst>
                                          <p:attrName>style.visibility</p:attrName>
                                        </p:attrNameLst>
                                      </p:cBhvr>
                                      <p:to>
                                        <p:strVal val="visible"/>
                                      </p:to>
                                    </p:set>
                                    <p:animEffect transition="in" filter="fade">
                                      <p:cBhvr>
                                        <p:cTn id="52" dur="500"/>
                                        <p:tgtEl>
                                          <p:spTgt spid="262"/>
                                        </p:tgtEl>
                                      </p:cBhvr>
                                    </p:animEffect>
                                  </p:childTnLst>
                                </p:cTn>
                              </p:par>
                              <p:par>
                                <p:cTn id="53" presetID="2" presetClass="entr" presetSubtype="8" fill="hold" nodeType="withEffect">
                                  <p:stCondLst>
                                    <p:cond delay="3120"/>
                                  </p:stCondLst>
                                  <p:childTnLst>
                                    <p:set>
                                      <p:cBhvr>
                                        <p:cTn id="54" dur="1" fill="hold">
                                          <p:stCondLst>
                                            <p:cond delay="0"/>
                                          </p:stCondLst>
                                        </p:cTn>
                                        <p:tgtEl>
                                          <p:spTgt spid="248"/>
                                        </p:tgtEl>
                                        <p:attrNameLst>
                                          <p:attrName>style.visibility</p:attrName>
                                        </p:attrNameLst>
                                      </p:cBhvr>
                                      <p:to>
                                        <p:strVal val="visible"/>
                                      </p:to>
                                    </p:set>
                                    <p:anim calcmode="lin" valueType="num">
                                      <p:cBhvr additive="base">
                                        <p:cTn id="55" dur="750"/>
                                        <p:tgtEl>
                                          <p:spTgt spid="248"/>
                                        </p:tgtEl>
                                        <p:attrNameLst>
                                          <p:attrName>ppt_x</p:attrName>
                                        </p:attrNameLst>
                                      </p:cBhvr>
                                      <p:tavLst>
                                        <p:tav tm="0">
                                          <p:val>
                                            <p:strVal val="#ppt_x-1"/>
                                          </p:val>
                                        </p:tav>
                                        <p:tav tm="100000">
                                          <p:val>
                                            <p:strVal val="#ppt_x"/>
                                          </p:val>
                                        </p:tav>
                                      </p:tavLst>
                                    </p:anim>
                                  </p:childTnLst>
                                </p:cTn>
                              </p:par>
                              <p:par>
                                <p:cTn id="56" presetID="10" presetClass="entr" presetSubtype="0" fill="hold" nodeType="withEffect">
                                  <p:stCondLst>
                                    <p:cond delay="4000"/>
                                  </p:stCondLst>
                                  <p:childTnLst>
                                    <p:set>
                                      <p:cBhvr>
                                        <p:cTn id="57" dur="1" fill="hold">
                                          <p:stCondLst>
                                            <p:cond delay="0"/>
                                          </p:stCondLst>
                                        </p:cTn>
                                        <p:tgtEl>
                                          <p:spTgt spid="263"/>
                                        </p:tgtEl>
                                        <p:attrNameLst>
                                          <p:attrName>style.visibility</p:attrName>
                                        </p:attrNameLst>
                                      </p:cBhvr>
                                      <p:to>
                                        <p:strVal val="visible"/>
                                      </p:to>
                                    </p:set>
                                    <p:animEffect transition="in" filter="fade">
                                      <p:cBhvr>
                                        <p:cTn id="58" dur="250"/>
                                        <p:tgtEl>
                                          <p:spTgt spid="263"/>
                                        </p:tgtEl>
                                      </p:cBhvr>
                                    </p:animEffect>
                                  </p:childTnLst>
                                </p:cTn>
                              </p:par>
                              <p:par>
                                <p:cTn id="59" presetID="10" presetClass="entr" presetSubtype="0" fill="hold" nodeType="withEffect">
                                  <p:stCondLst>
                                    <p:cond delay="4000"/>
                                  </p:stCondLst>
                                  <p:childTnLst>
                                    <p:set>
                                      <p:cBhvr>
                                        <p:cTn id="60" dur="1" fill="hold">
                                          <p:stCondLst>
                                            <p:cond delay="0"/>
                                          </p:stCondLst>
                                        </p:cTn>
                                        <p:tgtEl>
                                          <p:spTgt spid="264"/>
                                        </p:tgtEl>
                                        <p:attrNameLst>
                                          <p:attrName>style.visibility</p:attrName>
                                        </p:attrNameLst>
                                      </p:cBhvr>
                                      <p:to>
                                        <p:strVal val="visible"/>
                                      </p:to>
                                    </p:set>
                                    <p:animEffect transition="in" filter="fade">
                                      <p:cBhvr>
                                        <p:cTn id="61"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2800"/>
              <a:buNone/>
            </a:pPr>
            <a:r>
              <a:rPr lang="en-US"/>
              <a:t>Benefits of an Early and Accurate Diagnosis</a:t>
            </a:r>
            <a:endParaRPr/>
          </a:p>
        </p:txBody>
      </p:sp>
      <p:sp>
        <p:nvSpPr>
          <p:cNvPr id="278" name="Google Shape;278;p10"/>
          <p:cNvSpPr/>
          <p:nvPr/>
        </p:nvSpPr>
        <p:spPr>
          <a:xfrm>
            <a:off x="679145" y="820341"/>
            <a:ext cx="2159961" cy="1245210"/>
          </a:xfrm>
          <a:prstGeom prst="round2SameRect">
            <a:avLst>
              <a:gd name="adj1" fmla="val 5968"/>
              <a:gd name="adj2" fmla="val 0"/>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9" name="Google Shape;279;p10"/>
          <p:cNvSpPr txBox="1"/>
          <p:nvPr/>
        </p:nvSpPr>
        <p:spPr>
          <a:xfrm>
            <a:off x="632564" y="2528333"/>
            <a:ext cx="2206541" cy="2054827"/>
          </a:xfrm>
          <a:prstGeom prst="rect">
            <a:avLst/>
          </a:prstGeom>
          <a:solidFill>
            <a:srgbClr val="ECFBF8"/>
          </a:solidFill>
          <a:ln>
            <a:noFill/>
          </a:ln>
        </p:spPr>
        <p:txBody>
          <a:bodyPr spcFirstLastPara="1" wrap="square" lIns="91425" tIns="91425" rIns="91425" bIns="0" anchor="t" anchorCtr="0">
            <a:noAutofit/>
          </a:bodyPr>
          <a:lstStyle/>
          <a:p>
            <a:pPr marL="109728" marR="0" lvl="0" indent="-109728" algn="l" defTabSz="914400" rtl="0" eaLnBrk="1" fontAlgn="auto" latinLnBrk="0" hangingPunct="1">
              <a:lnSpc>
                <a:spcPct val="100000"/>
              </a:lnSpc>
              <a:spcBef>
                <a:spcPts val="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Access to current treatments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9728" marR="0" lvl="0" indent="-109728" algn="l" defTabSz="914400" rtl="0" eaLnBrk="1" fontAlgn="auto" latinLnBrk="0" hangingPunct="1">
              <a:lnSpc>
                <a:spcPct val="100000"/>
              </a:lnSpc>
              <a:spcBef>
                <a:spcPts val="60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An opportunity to participate in clinical trials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9728" marR="0" lvl="0" indent="-109728" algn="l" defTabSz="914400" rtl="0" eaLnBrk="1" fontAlgn="auto" latinLnBrk="0" hangingPunct="1">
              <a:lnSpc>
                <a:spcPct val="100000"/>
              </a:lnSpc>
              <a:spcBef>
                <a:spcPts val="60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 chance to prioritize health, including making lifestyle changes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0"/>
          <p:cNvSpPr/>
          <p:nvPr/>
        </p:nvSpPr>
        <p:spPr>
          <a:xfrm>
            <a:off x="3476596" y="820341"/>
            <a:ext cx="2159961" cy="1245210"/>
          </a:xfrm>
          <a:prstGeom prst="round2SameRect">
            <a:avLst>
              <a:gd name="adj1" fmla="val 5968"/>
              <a:gd name="adj2" fmla="val 0"/>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1" name="Google Shape;281;p10"/>
          <p:cNvSpPr txBox="1"/>
          <p:nvPr/>
        </p:nvSpPr>
        <p:spPr>
          <a:xfrm>
            <a:off x="3476589" y="2517172"/>
            <a:ext cx="2155821" cy="2054827"/>
          </a:xfrm>
          <a:prstGeom prst="rect">
            <a:avLst/>
          </a:prstGeom>
          <a:solidFill>
            <a:srgbClr val="ECFBF8"/>
          </a:solidFill>
          <a:ln>
            <a:noFill/>
          </a:ln>
        </p:spPr>
        <p:txBody>
          <a:bodyPr spcFirstLastPara="1" wrap="square" lIns="91425" tIns="91425" rIns="91425" bIns="0" anchor="t" anchorCtr="0">
            <a:noAutofit/>
          </a:bodyPr>
          <a:lstStyle/>
          <a:p>
            <a:pPr marL="109728" marR="0" lvl="0" indent="-109728" algn="l" defTabSz="914400" rtl="0" eaLnBrk="1" fontAlgn="auto" latinLnBrk="0" hangingPunct="1">
              <a:lnSpc>
                <a:spcPct val="100000"/>
              </a:lnSpc>
              <a:spcBef>
                <a:spcPts val="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More time to plan for the future, access resources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9728" marR="0" lvl="0" indent="-109728" algn="l" defTabSz="914400" rtl="0" eaLnBrk="1" fontAlgn="auto" latinLnBrk="0" hangingPunct="1">
              <a:lnSpc>
                <a:spcPct val="100000"/>
              </a:lnSpc>
              <a:spcBef>
                <a:spcPts val="60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Time to plan end-of-life decisions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0"/>
          <p:cNvSpPr/>
          <p:nvPr/>
        </p:nvSpPr>
        <p:spPr>
          <a:xfrm>
            <a:off x="6274040" y="820341"/>
            <a:ext cx="2159961" cy="1245210"/>
          </a:xfrm>
          <a:prstGeom prst="round2SameRect">
            <a:avLst>
              <a:gd name="adj1" fmla="val 4996"/>
              <a:gd name="adj2" fmla="val 0"/>
            </a:avLst>
          </a:pr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3" name="Google Shape;283;p10"/>
          <p:cNvSpPr txBox="1"/>
          <p:nvPr/>
        </p:nvSpPr>
        <p:spPr>
          <a:xfrm>
            <a:off x="6274033" y="2517172"/>
            <a:ext cx="2159967" cy="2054827"/>
          </a:xfrm>
          <a:prstGeom prst="rect">
            <a:avLst/>
          </a:prstGeom>
          <a:solidFill>
            <a:srgbClr val="ECFBF8"/>
          </a:solidFill>
          <a:ln>
            <a:noFill/>
          </a:ln>
        </p:spPr>
        <p:txBody>
          <a:bodyPr spcFirstLastPara="1" wrap="square" lIns="91425" tIns="91425" rIns="91425" bIns="0" anchor="t" anchorCtr="0">
            <a:noAutofit/>
          </a:bodyPr>
          <a:lstStyle/>
          <a:p>
            <a:pPr marL="109728" marR="0" lvl="0" indent="-109728" algn="l" defTabSz="914400" rtl="0" eaLnBrk="1" fontAlgn="auto" latinLnBrk="0" hangingPunct="1">
              <a:lnSpc>
                <a:spcPct val="100000"/>
              </a:lnSpc>
              <a:spcBef>
                <a:spcPts val="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Cost savings for families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9728" marR="0" lvl="0" indent="-109728" algn="l" defTabSz="914400" rtl="0" eaLnBrk="1" fontAlgn="auto" latinLnBrk="0" hangingPunct="1">
              <a:lnSpc>
                <a:spcPct val="100000"/>
              </a:lnSpc>
              <a:spcBef>
                <a:spcPts val="600"/>
              </a:spcBef>
              <a:spcAft>
                <a:spcPts val="0"/>
              </a:spcAft>
              <a:buClr>
                <a:srgbClr val="490D66"/>
              </a:buClr>
              <a:buSzPts val="1400"/>
              <a:buFont typeface="Arial"/>
              <a:buChar char="•"/>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Cost savings for the U.S. government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09728" marR="0" lvl="0" indent="-20828" algn="l" defTabSz="914400" rtl="0" eaLnBrk="1" fontAlgn="auto" latinLnBrk="0" hangingPunct="1">
              <a:lnSpc>
                <a:spcPct val="100000"/>
              </a:lnSpc>
              <a:spcBef>
                <a:spcPts val="600"/>
              </a:spcBef>
              <a:spcAft>
                <a:spcPts val="0"/>
              </a:spcAft>
              <a:buClr>
                <a:srgbClr val="58595B"/>
              </a:buClr>
              <a:buSzPts val="1400"/>
              <a:buFont typeface="Arial"/>
              <a:buNone/>
              <a:tabLst/>
              <a:defRPr/>
            </a:pPr>
            <a:endParaRPr kumimoji="0" sz="1400" b="0" i="0" u="none" strike="noStrike" kern="0" cap="none" spc="0" normalizeH="0" baseline="0" noProof="0">
              <a:ln>
                <a:noFill/>
              </a:ln>
              <a:solidFill>
                <a:srgbClr val="490D66"/>
              </a:solidFill>
              <a:effectLst/>
              <a:uLnTx/>
              <a:uFillTx/>
              <a:latin typeface="Arial"/>
              <a:ea typeface="Arial"/>
              <a:cs typeface="Arial"/>
              <a:sym typeface="Arial"/>
            </a:endParaRPr>
          </a:p>
          <a:p>
            <a:pPr marL="109728" marR="0" lvl="0" indent="-20828" algn="l" defTabSz="914400" rtl="0" eaLnBrk="1" fontAlgn="auto" latinLnBrk="0" hangingPunct="1">
              <a:lnSpc>
                <a:spcPct val="100000"/>
              </a:lnSpc>
              <a:spcBef>
                <a:spcPts val="600"/>
              </a:spcBef>
              <a:spcAft>
                <a:spcPts val="0"/>
              </a:spcAft>
              <a:buClr>
                <a:srgbClr val="58595B"/>
              </a:buClr>
              <a:buSzPts val="1400"/>
              <a:buFont typeface="Arial"/>
              <a:buNone/>
              <a:tabLst/>
              <a:defRPr/>
            </a:pPr>
            <a:endParaRPr kumimoji="0" sz="1400" b="0" i="0" u="none" strike="noStrike" kern="0" cap="none" spc="0" normalizeH="0" baseline="0" noProof="0">
              <a:ln>
                <a:noFill/>
              </a:ln>
              <a:solidFill>
                <a:srgbClr val="490D66"/>
              </a:solidFill>
              <a:effectLst/>
              <a:uLnTx/>
              <a:uFillTx/>
              <a:latin typeface="Arial"/>
              <a:ea typeface="Arial"/>
              <a:cs typeface="Arial"/>
              <a:sym typeface="Arial"/>
            </a:endParaRPr>
          </a:p>
          <a:p>
            <a:pPr marL="109728" marR="0" lvl="0" indent="-20828" algn="l" defTabSz="914400" rtl="0" eaLnBrk="1" fontAlgn="auto" latinLnBrk="0" hangingPunct="1">
              <a:lnSpc>
                <a:spcPct val="100000"/>
              </a:lnSpc>
              <a:spcBef>
                <a:spcPts val="600"/>
              </a:spcBef>
              <a:spcAft>
                <a:spcPts val="0"/>
              </a:spcAft>
              <a:buClr>
                <a:srgbClr val="58595B"/>
              </a:buClr>
              <a:buSzPts val="1400"/>
              <a:buFont typeface="Arial"/>
              <a:buNone/>
              <a:tabLst/>
              <a:defRPr/>
            </a:pPr>
            <a:endParaRPr kumimoji="0" sz="1400" b="0" i="0" u="none" strike="noStrike" kern="0" cap="none" spc="0" normalizeH="0" baseline="0" noProof="0">
              <a:ln>
                <a:noFill/>
              </a:ln>
              <a:solidFill>
                <a:srgbClr val="490D66"/>
              </a:solidFill>
              <a:effectLst/>
              <a:uLnTx/>
              <a:uFillTx/>
              <a:latin typeface="Arial"/>
              <a:ea typeface="Arial"/>
              <a:cs typeface="Arial"/>
              <a:sym typeface="Arial"/>
            </a:endParaRPr>
          </a:p>
        </p:txBody>
      </p:sp>
      <p:grpSp>
        <p:nvGrpSpPr>
          <p:cNvPr id="284" name="Google Shape;284;p10"/>
          <p:cNvGrpSpPr/>
          <p:nvPr/>
        </p:nvGrpSpPr>
        <p:grpSpPr>
          <a:xfrm>
            <a:off x="451152" y="1996150"/>
            <a:ext cx="2445233" cy="525228"/>
            <a:chOff x="451152" y="2211709"/>
            <a:chExt cx="2445233" cy="525228"/>
          </a:xfrm>
        </p:grpSpPr>
        <p:sp>
          <p:nvSpPr>
            <p:cNvPr id="285" name="Google Shape;285;p10"/>
            <p:cNvSpPr/>
            <p:nvPr/>
          </p:nvSpPr>
          <p:spPr>
            <a:xfrm rot="-5400000">
              <a:off x="1416533" y="1314364"/>
              <a:ext cx="457192" cy="2387954"/>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0"/>
            <p:cNvSpPr txBox="1"/>
            <p:nvPr/>
          </p:nvSpPr>
          <p:spPr>
            <a:xfrm>
              <a:off x="575285" y="2211709"/>
              <a:ext cx="2321100" cy="323400"/>
            </a:xfrm>
            <a:prstGeom prst="rect">
              <a:avLst/>
            </a:prstGeom>
            <a:noFill/>
            <a:ln>
              <a:noFill/>
            </a:ln>
          </p:spPr>
          <p:txBody>
            <a:bodyPr spcFirstLastPara="1" wrap="square" lIns="0" tIns="27430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Medical Benefits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0"/>
            <p:cNvSpPr/>
            <p:nvPr/>
          </p:nvSpPr>
          <p:spPr>
            <a:xfrm>
              <a:off x="487702" y="2314795"/>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88" name="Google Shape;288;p10" descr="Stethoscop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6440" y="2314795"/>
              <a:ext cx="405410" cy="405410"/>
            </a:xfrm>
            <a:prstGeom prst="rect">
              <a:avLst/>
            </a:prstGeom>
            <a:noFill/>
            <a:ln>
              <a:noFill/>
            </a:ln>
          </p:spPr>
        </p:pic>
      </p:grpSp>
      <p:grpSp>
        <p:nvGrpSpPr>
          <p:cNvPr id="289" name="Google Shape;289;p10"/>
          <p:cNvGrpSpPr/>
          <p:nvPr/>
        </p:nvGrpSpPr>
        <p:grpSpPr>
          <a:xfrm>
            <a:off x="3238690" y="1996150"/>
            <a:ext cx="2478445" cy="525228"/>
            <a:chOff x="3238690" y="2211709"/>
            <a:chExt cx="2478445" cy="525228"/>
          </a:xfrm>
        </p:grpSpPr>
        <p:sp>
          <p:nvSpPr>
            <p:cNvPr id="290" name="Google Shape;290;p10"/>
            <p:cNvSpPr/>
            <p:nvPr/>
          </p:nvSpPr>
          <p:spPr>
            <a:xfrm rot="-5400000">
              <a:off x="4209837" y="1314364"/>
              <a:ext cx="457192" cy="2387954"/>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0"/>
            <p:cNvSpPr txBox="1"/>
            <p:nvPr/>
          </p:nvSpPr>
          <p:spPr>
            <a:xfrm>
              <a:off x="3396035" y="2211709"/>
              <a:ext cx="2321100" cy="323400"/>
            </a:xfrm>
            <a:prstGeom prst="rect">
              <a:avLst/>
            </a:prstGeom>
            <a:noFill/>
            <a:ln>
              <a:noFill/>
            </a:ln>
          </p:spPr>
          <p:txBody>
            <a:bodyPr spcFirstLastPara="1" wrap="square" lIns="0" tIns="27430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Emotional and </a:t>
              </a:r>
              <a:br>
                <a:rPr kumimoji="0" lang="en-US" sz="1600" b="1" i="0" u="none" strike="noStrike" kern="0" cap="none" spc="0" normalizeH="0" baseline="0" noProof="0">
                  <a:ln>
                    <a:noFill/>
                  </a:ln>
                  <a:solidFill>
                    <a:srgbClr val="490D66"/>
                  </a:solidFill>
                  <a:effectLst/>
                  <a:uLnTx/>
                  <a:uFillTx/>
                  <a:latin typeface="Arial"/>
                  <a:ea typeface="Arial"/>
                  <a:cs typeface="Arial"/>
                  <a:sym typeface="Arial"/>
                </a:rPr>
              </a:b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Social Benefits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0"/>
            <p:cNvSpPr/>
            <p:nvPr/>
          </p:nvSpPr>
          <p:spPr>
            <a:xfrm>
              <a:off x="3285146" y="2314795"/>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93" name="Google Shape;293;p10" descr="Family"/>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238690" y="2267570"/>
              <a:ext cx="467504" cy="467504"/>
            </a:xfrm>
            <a:prstGeom prst="rect">
              <a:avLst/>
            </a:prstGeom>
            <a:noFill/>
            <a:ln>
              <a:noFill/>
            </a:ln>
          </p:spPr>
        </p:pic>
      </p:grpSp>
      <p:grpSp>
        <p:nvGrpSpPr>
          <p:cNvPr id="294" name="Google Shape;294;p10"/>
          <p:cNvGrpSpPr/>
          <p:nvPr/>
        </p:nvGrpSpPr>
        <p:grpSpPr>
          <a:xfrm>
            <a:off x="6046046" y="1996150"/>
            <a:ext cx="2549101" cy="532678"/>
            <a:chOff x="6046046" y="2211709"/>
            <a:chExt cx="2549101" cy="532678"/>
          </a:xfrm>
        </p:grpSpPr>
        <p:sp>
          <p:nvSpPr>
            <p:cNvPr id="295" name="Google Shape;295;p10"/>
            <p:cNvSpPr/>
            <p:nvPr/>
          </p:nvSpPr>
          <p:spPr>
            <a:xfrm rot="-5400000">
              <a:off x="7011427" y="1314364"/>
              <a:ext cx="457192" cy="2387954"/>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10"/>
            <p:cNvSpPr txBox="1"/>
            <p:nvPr/>
          </p:nvSpPr>
          <p:spPr>
            <a:xfrm>
              <a:off x="6274047" y="2211709"/>
              <a:ext cx="2321100" cy="323400"/>
            </a:xfrm>
            <a:prstGeom prst="rect">
              <a:avLst/>
            </a:prstGeom>
            <a:noFill/>
            <a:ln>
              <a:noFill/>
            </a:ln>
          </p:spPr>
          <p:txBody>
            <a:bodyPr spcFirstLastPara="1" wrap="square" lIns="0" tIns="27430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Financial Benefits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10"/>
            <p:cNvSpPr/>
            <p:nvPr/>
          </p:nvSpPr>
          <p:spPr>
            <a:xfrm>
              <a:off x="6082590" y="2316897"/>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98" name="Google Shape;298;p10" descr="Savings"/>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49583" y="2287194"/>
              <a:ext cx="457193" cy="45719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par>
                                <p:cTn id="8" presetID="10" presetClass="entr" presetSubtype="0" fill="hold" nodeType="withEffect">
                                  <p:stCondLst>
                                    <p:cond delay="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500"/>
                                        <p:tgtEl>
                                          <p:spTgt spid="278"/>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500"/>
                                        <p:tgtEl>
                                          <p:spTgt spid="27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89"/>
                                        </p:tgtEl>
                                        <p:attrNameLst>
                                          <p:attrName>style.visibility</p:attrName>
                                        </p:attrNameLst>
                                      </p:cBhvr>
                                      <p:to>
                                        <p:strVal val="visible"/>
                                      </p:to>
                                    </p:set>
                                    <p:animEffect transition="in" filter="fade">
                                      <p:cBhvr>
                                        <p:cTn id="17" dur="500"/>
                                        <p:tgtEl>
                                          <p:spTgt spid="289"/>
                                        </p:tgtEl>
                                      </p:cBhvr>
                                    </p:animEffect>
                                  </p:childTnLst>
                                </p:cTn>
                              </p:par>
                              <p:par>
                                <p:cTn id="18" presetID="10" presetClass="entr" presetSubtype="0" fill="hold" nodeType="withEffect">
                                  <p:stCondLst>
                                    <p:cond delay="0"/>
                                  </p:stCondLst>
                                  <p:childTnLst>
                                    <p:set>
                                      <p:cBhvr>
                                        <p:cTn id="19" dur="1" fill="hold">
                                          <p:stCondLst>
                                            <p:cond delay="0"/>
                                          </p:stCondLst>
                                        </p:cTn>
                                        <p:tgtEl>
                                          <p:spTgt spid="280"/>
                                        </p:tgtEl>
                                        <p:attrNameLst>
                                          <p:attrName>style.visibility</p:attrName>
                                        </p:attrNameLst>
                                      </p:cBhvr>
                                      <p:to>
                                        <p:strVal val="visible"/>
                                      </p:to>
                                    </p:set>
                                    <p:animEffect transition="in" filter="fade">
                                      <p:cBhvr>
                                        <p:cTn id="20" dur="500"/>
                                        <p:tgtEl>
                                          <p:spTgt spid="280"/>
                                        </p:tgtEl>
                                      </p:cBhvr>
                                    </p:animEffect>
                                  </p:childTnLst>
                                </p:cTn>
                              </p:par>
                              <p:par>
                                <p:cTn id="21" presetID="10" presetClass="entr" presetSubtype="0" fill="hold" nodeType="with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fade">
                                      <p:cBhvr>
                                        <p:cTn id="23" dur="500"/>
                                        <p:tgtEl>
                                          <p:spTgt spid="28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94"/>
                                        </p:tgtEl>
                                        <p:attrNameLst>
                                          <p:attrName>style.visibility</p:attrName>
                                        </p:attrNameLst>
                                      </p:cBhvr>
                                      <p:to>
                                        <p:strVal val="visible"/>
                                      </p:to>
                                    </p:set>
                                    <p:animEffect transition="in" filter="fade">
                                      <p:cBhvr>
                                        <p:cTn id="27" dur="500"/>
                                        <p:tgtEl>
                                          <p:spTgt spid="294"/>
                                        </p:tgtEl>
                                      </p:cBhvr>
                                    </p:animEffect>
                                  </p:childTnLst>
                                </p:cTn>
                              </p:par>
                              <p:par>
                                <p:cTn id="28" presetID="10" presetClass="entr" presetSubtype="0" fill="hold" nodeType="withEffect">
                                  <p:stCondLst>
                                    <p:cond delay="0"/>
                                  </p:stCondLst>
                                  <p:childTnLst>
                                    <p:set>
                                      <p:cBhvr>
                                        <p:cTn id="29" dur="1" fill="hold">
                                          <p:stCondLst>
                                            <p:cond delay="0"/>
                                          </p:stCondLst>
                                        </p:cTn>
                                        <p:tgtEl>
                                          <p:spTgt spid="282"/>
                                        </p:tgtEl>
                                        <p:attrNameLst>
                                          <p:attrName>style.visibility</p:attrName>
                                        </p:attrNameLst>
                                      </p:cBhvr>
                                      <p:to>
                                        <p:strVal val="visible"/>
                                      </p:to>
                                    </p:set>
                                    <p:animEffect transition="in" filter="fade">
                                      <p:cBhvr>
                                        <p:cTn id="30" dur="500"/>
                                        <p:tgtEl>
                                          <p:spTgt spid="282"/>
                                        </p:tgtEl>
                                      </p:cBhvr>
                                    </p:animEffect>
                                  </p:childTnLst>
                                </p:cTn>
                              </p:par>
                              <p:par>
                                <p:cTn id="31" presetID="10" presetClass="entr" presetSubtype="0" fill="hold" nodeType="withEffect">
                                  <p:stCondLst>
                                    <p:cond delay="0"/>
                                  </p:stCondLst>
                                  <p:childTnLst>
                                    <p:set>
                                      <p:cBhvr>
                                        <p:cTn id="32" dur="1" fill="hold">
                                          <p:stCondLst>
                                            <p:cond delay="0"/>
                                          </p:stCondLst>
                                        </p:cTn>
                                        <p:tgtEl>
                                          <p:spTgt spid="283"/>
                                        </p:tgtEl>
                                        <p:attrNameLst>
                                          <p:attrName>style.visibility</p:attrName>
                                        </p:attrNameLst>
                                      </p:cBhvr>
                                      <p:to>
                                        <p:strVal val="visible"/>
                                      </p:to>
                                    </p:set>
                                    <p:animEffect transition="in" filter="fade">
                                      <p:cBhvr>
                                        <p:cTn id="33"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p:nvPr/>
        </p:nvSpPr>
        <p:spPr>
          <a:xfrm>
            <a:off x="0" y="2787953"/>
            <a:ext cx="9144000" cy="1133813"/>
          </a:xfrm>
          <a:prstGeom prst="rect">
            <a:avLst/>
          </a:prstGeom>
          <a:solidFill>
            <a:srgbClr val="ECE6E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330" name="Google Shape;330;p13"/>
          <p:cNvGrpSpPr/>
          <p:nvPr/>
        </p:nvGrpSpPr>
        <p:grpSpPr>
          <a:xfrm>
            <a:off x="824514" y="2609177"/>
            <a:ext cx="2024947" cy="1498970"/>
            <a:chOff x="4163407" y="425578"/>
            <a:chExt cx="2606881" cy="1929748"/>
          </a:xfrm>
        </p:grpSpPr>
        <p:sp>
          <p:nvSpPr>
            <p:cNvPr id="331" name="Google Shape;331;p13"/>
            <p:cNvSpPr/>
            <p:nvPr/>
          </p:nvSpPr>
          <p:spPr>
            <a:xfrm>
              <a:off x="4163407" y="425578"/>
              <a:ext cx="2606881" cy="1929748"/>
            </a:xfrm>
            <a:custGeom>
              <a:avLst/>
              <a:gdLst/>
              <a:ahLst/>
              <a:cxnLst/>
              <a:rect l="l" t="t" r="r" b="b"/>
              <a:pathLst>
                <a:path w="2606881" h="1929748" extrusionOk="0">
                  <a:moveTo>
                    <a:pt x="381338" y="47730"/>
                  </a:moveTo>
                  <a:cubicBezTo>
                    <a:pt x="533093" y="22719"/>
                    <a:pt x="694610" y="7712"/>
                    <a:pt x="863102" y="208"/>
                  </a:cubicBezTo>
                  <a:cubicBezTo>
                    <a:pt x="871192" y="-69"/>
                    <a:pt x="877329" y="-69"/>
                    <a:pt x="885698" y="208"/>
                  </a:cubicBezTo>
                  <a:cubicBezTo>
                    <a:pt x="1004256" y="2432"/>
                    <a:pt x="1099381" y="55790"/>
                    <a:pt x="1097987" y="119152"/>
                  </a:cubicBezTo>
                  <a:cubicBezTo>
                    <a:pt x="1097708" y="134993"/>
                    <a:pt x="1091571" y="149166"/>
                    <a:pt x="1080412" y="162783"/>
                  </a:cubicBezTo>
                  <a:cubicBezTo>
                    <a:pt x="1059490" y="188350"/>
                    <a:pt x="1048053" y="218086"/>
                    <a:pt x="1048053" y="250045"/>
                  </a:cubicBezTo>
                  <a:cubicBezTo>
                    <a:pt x="1048053" y="349258"/>
                    <a:pt x="1161589" y="429572"/>
                    <a:pt x="1301906" y="429572"/>
                  </a:cubicBezTo>
                  <a:cubicBezTo>
                    <a:pt x="1442223" y="429572"/>
                    <a:pt x="1555760" y="349258"/>
                    <a:pt x="1555760" y="250045"/>
                  </a:cubicBezTo>
                  <a:cubicBezTo>
                    <a:pt x="1555760" y="218086"/>
                    <a:pt x="1544602" y="188628"/>
                    <a:pt x="1523401" y="162783"/>
                  </a:cubicBezTo>
                  <a:cubicBezTo>
                    <a:pt x="1512242" y="149166"/>
                    <a:pt x="1506105" y="134993"/>
                    <a:pt x="1505826" y="119152"/>
                  </a:cubicBezTo>
                  <a:cubicBezTo>
                    <a:pt x="1504989" y="55790"/>
                    <a:pt x="1600115" y="2432"/>
                    <a:pt x="1718673" y="208"/>
                  </a:cubicBezTo>
                  <a:cubicBezTo>
                    <a:pt x="1727041" y="208"/>
                    <a:pt x="1735410" y="208"/>
                    <a:pt x="1743500" y="486"/>
                  </a:cubicBezTo>
                  <a:cubicBezTo>
                    <a:pt x="1910876" y="7712"/>
                    <a:pt x="2071557" y="23830"/>
                    <a:pt x="2223311" y="47452"/>
                  </a:cubicBezTo>
                  <a:cubicBezTo>
                    <a:pt x="2198484" y="198633"/>
                    <a:pt x="2183141" y="359540"/>
                    <a:pt x="2175609" y="527395"/>
                  </a:cubicBezTo>
                  <a:cubicBezTo>
                    <a:pt x="2175330" y="535454"/>
                    <a:pt x="2175330" y="541568"/>
                    <a:pt x="2175609" y="549905"/>
                  </a:cubicBezTo>
                  <a:cubicBezTo>
                    <a:pt x="2177841" y="668015"/>
                    <a:pt x="2231122" y="762781"/>
                    <a:pt x="2295004" y="761669"/>
                  </a:cubicBezTo>
                  <a:cubicBezTo>
                    <a:pt x="2310905" y="761391"/>
                    <a:pt x="2325132" y="755277"/>
                    <a:pt x="2338801" y="744161"/>
                  </a:cubicBezTo>
                  <a:cubicBezTo>
                    <a:pt x="2364465" y="723318"/>
                    <a:pt x="2394314" y="711924"/>
                    <a:pt x="2426394" y="711924"/>
                  </a:cubicBezTo>
                  <a:cubicBezTo>
                    <a:pt x="2525983" y="711924"/>
                    <a:pt x="2606881" y="825032"/>
                    <a:pt x="2606881" y="964818"/>
                  </a:cubicBezTo>
                  <a:cubicBezTo>
                    <a:pt x="2606881" y="1104604"/>
                    <a:pt x="2525983" y="1217712"/>
                    <a:pt x="2426394" y="1217712"/>
                  </a:cubicBezTo>
                  <a:cubicBezTo>
                    <a:pt x="2394314" y="1217712"/>
                    <a:pt x="2364744" y="1206596"/>
                    <a:pt x="2338801" y="1185475"/>
                  </a:cubicBezTo>
                  <a:cubicBezTo>
                    <a:pt x="2325132" y="1174359"/>
                    <a:pt x="2310905" y="1168245"/>
                    <a:pt x="2295004" y="1167967"/>
                  </a:cubicBezTo>
                  <a:cubicBezTo>
                    <a:pt x="2231401" y="1166855"/>
                    <a:pt x="2177841" y="1261621"/>
                    <a:pt x="2175609" y="1379731"/>
                  </a:cubicBezTo>
                  <a:cubicBezTo>
                    <a:pt x="2175609" y="1388068"/>
                    <a:pt x="2175609" y="1396405"/>
                    <a:pt x="2175888" y="1404464"/>
                  </a:cubicBezTo>
                  <a:cubicBezTo>
                    <a:pt x="2183141" y="1571207"/>
                    <a:pt x="2199321" y="1731281"/>
                    <a:pt x="2223311" y="1882462"/>
                  </a:cubicBezTo>
                  <a:cubicBezTo>
                    <a:pt x="2071836" y="1906084"/>
                    <a:pt x="1911155" y="1922202"/>
                    <a:pt x="1743779" y="1929427"/>
                  </a:cubicBezTo>
                  <a:cubicBezTo>
                    <a:pt x="1735689" y="1929705"/>
                    <a:pt x="1727320" y="1929983"/>
                    <a:pt x="1718952" y="1929427"/>
                  </a:cubicBezTo>
                  <a:cubicBezTo>
                    <a:pt x="1600394" y="1927204"/>
                    <a:pt x="1505268" y="1874124"/>
                    <a:pt x="1506384" y="1810484"/>
                  </a:cubicBezTo>
                  <a:cubicBezTo>
                    <a:pt x="1506663" y="1794643"/>
                    <a:pt x="1512800" y="1780470"/>
                    <a:pt x="1523959" y="1766853"/>
                  </a:cubicBezTo>
                  <a:cubicBezTo>
                    <a:pt x="1544881" y="1741286"/>
                    <a:pt x="1556318" y="1711550"/>
                    <a:pt x="1556318" y="1679591"/>
                  </a:cubicBezTo>
                  <a:cubicBezTo>
                    <a:pt x="1556318" y="1580378"/>
                    <a:pt x="1442781" y="1500064"/>
                    <a:pt x="1302464" y="1500064"/>
                  </a:cubicBezTo>
                  <a:cubicBezTo>
                    <a:pt x="1162147" y="1500064"/>
                    <a:pt x="1048611" y="1580656"/>
                    <a:pt x="1048611" y="1679591"/>
                  </a:cubicBezTo>
                  <a:cubicBezTo>
                    <a:pt x="1048611" y="1711550"/>
                    <a:pt x="1059769" y="1741008"/>
                    <a:pt x="1080970" y="1766853"/>
                  </a:cubicBezTo>
                  <a:cubicBezTo>
                    <a:pt x="1092128" y="1780470"/>
                    <a:pt x="1098266" y="1794643"/>
                    <a:pt x="1098545" y="1810484"/>
                  </a:cubicBezTo>
                  <a:cubicBezTo>
                    <a:pt x="1099660" y="1873846"/>
                    <a:pt x="1004814" y="1927204"/>
                    <a:pt x="886256" y="1929427"/>
                  </a:cubicBezTo>
                  <a:cubicBezTo>
                    <a:pt x="877887" y="1929427"/>
                    <a:pt x="871750" y="1929427"/>
                    <a:pt x="863660" y="1929427"/>
                  </a:cubicBezTo>
                  <a:cubicBezTo>
                    <a:pt x="695168" y="1922202"/>
                    <a:pt x="533651" y="1907195"/>
                    <a:pt x="381896" y="1882184"/>
                  </a:cubicBezTo>
                  <a:cubicBezTo>
                    <a:pt x="405608" y="1731281"/>
                    <a:pt x="423461" y="1571207"/>
                    <a:pt x="430714" y="1404186"/>
                  </a:cubicBezTo>
                  <a:cubicBezTo>
                    <a:pt x="430993" y="1396127"/>
                    <a:pt x="431272" y="1387790"/>
                    <a:pt x="430993" y="1379453"/>
                  </a:cubicBezTo>
                  <a:cubicBezTo>
                    <a:pt x="428762" y="1261343"/>
                    <a:pt x="375480" y="1166577"/>
                    <a:pt x="311598" y="1167689"/>
                  </a:cubicBezTo>
                  <a:cubicBezTo>
                    <a:pt x="295698" y="1167967"/>
                    <a:pt x="281471" y="1174081"/>
                    <a:pt x="267802" y="1185197"/>
                  </a:cubicBezTo>
                  <a:cubicBezTo>
                    <a:pt x="242137" y="1206040"/>
                    <a:pt x="212289" y="1217434"/>
                    <a:pt x="180208" y="1217434"/>
                  </a:cubicBezTo>
                  <a:cubicBezTo>
                    <a:pt x="80619" y="1217434"/>
                    <a:pt x="0" y="1104326"/>
                    <a:pt x="0" y="964540"/>
                  </a:cubicBezTo>
                  <a:cubicBezTo>
                    <a:pt x="0" y="824754"/>
                    <a:pt x="80619" y="711646"/>
                    <a:pt x="180208" y="711646"/>
                  </a:cubicBezTo>
                  <a:cubicBezTo>
                    <a:pt x="212289" y="711646"/>
                    <a:pt x="241858" y="722762"/>
                    <a:pt x="267802" y="743883"/>
                  </a:cubicBezTo>
                  <a:cubicBezTo>
                    <a:pt x="281471" y="754999"/>
                    <a:pt x="295698" y="761113"/>
                    <a:pt x="311598" y="761391"/>
                  </a:cubicBezTo>
                  <a:cubicBezTo>
                    <a:pt x="375201" y="762503"/>
                    <a:pt x="428762" y="667737"/>
                    <a:pt x="430993" y="549627"/>
                  </a:cubicBezTo>
                  <a:cubicBezTo>
                    <a:pt x="430993" y="541290"/>
                    <a:pt x="430993" y="535176"/>
                    <a:pt x="430993" y="527117"/>
                  </a:cubicBezTo>
                  <a:cubicBezTo>
                    <a:pt x="423740" y="359262"/>
                    <a:pt x="407003" y="198355"/>
                    <a:pt x="381896" y="47174"/>
                  </a:cubicBezTo>
                  <a:close/>
                </a:path>
              </a:pathLst>
            </a:custGeom>
            <a:solidFill>
              <a:schemeClr val="accent3"/>
            </a:solidFill>
            <a:ln>
              <a:noFill/>
            </a:ln>
          </p:spPr>
          <p:txBody>
            <a:bodyPr spcFirstLastPara="1" wrap="square" lIns="274300" tIns="548625" rIns="27430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490D66"/>
                  </a:solidFill>
                  <a:effectLst/>
                  <a:uLnTx/>
                  <a:uFillTx/>
                  <a:latin typeface="Arial"/>
                  <a:ea typeface="Arial"/>
                  <a:cs typeface="Arial"/>
                  <a:sym typeface="Arial"/>
                </a:rPr>
                <a:t>Physical Exam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32" name="Google Shape;332;p13" descr="Stethoscop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55286" y="715724"/>
              <a:ext cx="944924" cy="944924"/>
            </a:xfrm>
            <a:prstGeom prst="rect">
              <a:avLst/>
            </a:prstGeom>
            <a:noFill/>
            <a:ln>
              <a:noFill/>
            </a:ln>
          </p:spPr>
        </p:pic>
      </p:grpSp>
      <p:sp>
        <p:nvSpPr>
          <p:cNvPr id="333" name="Google Shape;333;p13"/>
          <p:cNvSpPr/>
          <p:nvPr/>
        </p:nvSpPr>
        <p:spPr>
          <a:xfrm>
            <a:off x="4356235" y="2608505"/>
            <a:ext cx="2026850" cy="1500379"/>
          </a:xfrm>
          <a:custGeom>
            <a:avLst/>
            <a:gdLst/>
            <a:ahLst/>
            <a:cxnLst/>
            <a:rect l="l" t="t" r="r" b="b"/>
            <a:pathLst>
              <a:path w="2606881" h="1929748" extrusionOk="0">
                <a:moveTo>
                  <a:pt x="381338" y="47730"/>
                </a:moveTo>
                <a:cubicBezTo>
                  <a:pt x="533093" y="22719"/>
                  <a:pt x="694610" y="7712"/>
                  <a:pt x="863102" y="208"/>
                </a:cubicBezTo>
                <a:cubicBezTo>
                  <a:pt x="871192" y="-69"/>
                  <a:pt x="877329" y="-69"/>
                  <a:pt x="885698" y="208"/>
                </a:cubicBezTo>
                <a:cubicBezTo>
                  <a:pt x="1004256" y="2432"/>
                  <a:pt x="1099381" y="55790"/>
                  <a:pt x="1097987" y="119152"/>
                </a:cubicBezTo>
                <a:cubicBezTo>
                  <a:pt x="1097708" y="134993"/>
                  <a:pt x="1091571" y="149166"/>
                  <a:pt x="1080412" y="162783"/>
                </a:cubicBezTo>
                <a:cubicBezTo>
                  <a:pt x="1059490" y="188350"/>
                  <a:pt x="1048053" y="218086"/>
                  <a:pt x="1048053" y="250045"/>
                </a:cubicBezTo>
                <a:cubicBezTo>
                  <a:pt x="1048053" y="349258"/>
                  <a:pt x="1161589" y="429572"/>
                  <a:pt x="1301906" y="429572"/>
                </a:cubicBezTo>
                <a:cubicBezTo>
                  <a:pt x="1442223" y="429572"/>
                  <a:pt x="1555760" y="349258"/>
                  <a:pt x="1555760" y="250045"/>
                </a:cubicBezTo>
                <a:cubicBezTo>
                  <a:pt x="1555760" y="218086"/>
                  <a:pt x="1544602" y="188628"/>
                  <a:pt x="1523401" y="162783"/>
                </a:cubicBezTo>
                <a:cubicBezTo>
                  <a:pt x="1512242" y="149166"/>
                  <a:pt x="1506105" y="134993"/>
                  <a:pt x="1505826" y="119152"/>
                </a:cubicBezTo>
                <a:cubicBezTo>
                  <a:pt x="1504989" y="55790"/>
                  <a:pt x="1600115" y="2432"/>
                  <a:pt x="1718673" y="208"/>
                </a:cubicBezTo>
                <a:cubicBezTo>
                  <a:pt x="1727041" y="208"/>
                  <a:pt x="1735410" y="208"/>
                  <a:pt x="1743500" y="486"/>
                </a:cubicBezTo>
                <a:cubicBezTo>
                  <a:pt x="1910876" y="7712"/>
                  <a:pt x="2071557" y="23830"/>
                  <a:pt x="2223311" y="47452"/>
                </a:cubicBezTo>
                <a:cubicBezTo>
                  <a:pt x="2198484" y="198633"/>
                  <a:pt x="2183141" y="359540"/>
                  <a:pt x="2175609" y="527395"/>
                </a:cubicBezTo>
                <a:cubicBezTo>
                  <a:pt x="2175330" y="535454"/>
                  <a:pt x="2175330" y="541568"/>
                  <a:pt x="2175609" y="549905"/>
                </a:cubicBezTo>
                <a:cubicBezTo>
                  <a:pt x="2177841" y="668015"/>
                  <a:pt x="2231122" y="762781"/>
                  <a:pt x="2295004" y="761669"/>
                </a:cubicBezTo>
                <a:cubicBezTo>
                  <a:pt x="2310905" y="761391"/>
                  <a:pt x="2325132" y="755277"/>
                  <a:pt x="2338801" y="744161"/>
                </a:cubicBezTo>
                <a:cubicBezTo>
                  <a:pt x="2364465" y="723318"/>
                  <a:pt x="2394314" y="711924"/>
                  <a:pt x="2426394" y="711924"/>
                </a:cubicBezTo>
                <a:cubicBezTo>
                  <a:pt x="2525983" y="711924"/>
                  <a:pt x="2606881" y="825032"/>
                  <a:pt x="2606881" y="964818"/>
                </a:cubicBezTo>
                <a:cubicBezTo>
                  <a:pt x="2606881" y="1104604"/>
                  <a:pt x="2525983" y="1217712"/>
                  <a:pt x="2426394" y="1217712"/>
                </a:cubicBezTo>
                <a:cubicBezTo>
                  <a:pt x="2394314" y="1217712"/>
                  <a:pt x="2364744" y="1206596"/>
                  <a:pt x="2338801" y="1185475"/>
                </a:cubicBezTo>
                <a:cubicBezTo>
                  <a:pt x="2325132" y="1174359"/>
                  <a:pt x="2310905" y="1168245"/>
                  <a:pt x="2295004" y="1167967"/>
                </a:cubicBezTo>
                <a:cubicBezTo>
                  <a:pt x="2231401" y="1166855"/>
                  <a:pt x="2177841" y="1261621"/>
                  <a:pt x="2175609" y="1379731"/>
                </a:cubicBezTo>
                <a:cubicBezTo>
                  <a:pt x="2175609" y="1388068"/>
                  <a:pt x="2175609" y="1396405"/>
                  <a:pt x="2175888" y="1404464"/>
                </a:cubicBezTo>
                <a:cubicBezTo>
                  <a:pt x="2183141" y="1571207"/>
                  <a:pt x="2199321" y="1731281"/>
                  <a:pt x="2223311" y="1882462"/>
                </a:cubicBezTo>
                <a:cubicBezTo>
                  <a:pt x="2071836" y="1906084"/>
                  <a:pt x="1911155" y="1922202"/>
                  <a:pt x="1743779" y="1929427"/>
                </a:cubicBezTo>
                <a:cubicBezTo>
                  <a:pt x="1735689" y="1929705"/>
                  <a:pt x="1727320" y="1929983"/>
                  <a:pt x="1718952" y="1929427"/>
                </a:cubicBezTo>
                <a:cubicBezTo>
                  <a:pt x="1600394" y="1927204"/>
                  <a:pt x="1505268" y="1874124"/>
                  <a:pt x="1506384" y="1810484"/>
                </a:cubicBezTo>
                <a:cubicBezTo>
                  <a:pt x="1506663" y="1794643"/>
                  <a:pt x="1512800" y="1780470"/>
                  <a:pt x="1523959" y="1766853"/>
                </a:cubicBezTo>
                <a:cubicBezTo>
                  <a:pt x="1544881" y="1741286"/>
                  <a:pt x="1556318" y="1711550"/>
                  <a:pt x="1556318" y="1679591"/>
                </a:cubicBezTo>
                <a:cubicBezTo>
                  <a:pt x="1556318" y="1580378"/>
                  <a:pt x="1442781" y="1500064"/>
                  <a:pt x="1302464" y="1500064"/>
                </a:cubicBezTo>
                <a:cubicBezTo>
                  <a:pt x="1162147" y="1500064"/>
                  <a:pt x="1048611" y="1580656"/>
                  <a:pt x="1048611" y="1679591"/>
                </a:cubicBezTo>
                <a:cubicBezTo>
                  <a:pt x="1048611" y="1711550"/>
                  <a:pt x="1059769" y="1741008"/>
                  <a:pt x="1080970" y="1766853"/>
                </a:cubicBezTo>
                <a:cubicBezTo>
                  <a:pt x="1092128" y="1780470"/>
                  <a:pt x="1098266" y="1794643"/>
                  <a:pt x="1098545" y="1810484"/>
                </a:cubicBezTo>
                <a:cubicBezTo>
                  <a:pt x="1099660" y="1873846"/>
                  <a:pt x="1004814" y="1927204"/>
                  <a:pt x="886256" y="1929427"/>
                </a:cubicBezTo>
                <a:cubicBezTo>
                  <a:pt x="877887" y="1929427"/>
                  <a:pt x="871750" y="1929427"/>
                  <a:pt x="863660" y="1929427"/>
                </a:cubicBezTo>
                <a:cubicBezTo>
                  <a:pt x="695168" y="1922202"/>
                  <a:pt x="533651" y="1907195"/>
                  <a:pt x="381896" y="1882184"/>
                </a:cubicBezTo>
                <a:cubicBezTo>
                  <a:pt x="405608" y="1731281"/>
                  <a:pt x="423461" y="1571207"/>
                  <a:pt x="430714" y="1404186"/>
                </a:cubicBezTo>
                <a:cubicBezTo>
                  <a:pt x="430993" y="1396127"/>
                  <a:pt x="431272" y="1387790"/>
                  <a:pt x="430993" y="1379453"/>
                </a:cubicBezTo>
                <a:cubicBezTo>
                  <a:pt x="428762" y="1261343"/>
                  <a:pt x="375480" y="1166577"/>
                  <a:pt x="311598" y="1167689"/>
                </a:cubicBezTo>
                <a:cubicBezTo>
                  <a:pt x="295698" y="1167967"/>
                  <a:pt x="281471" y="1174081"/>
                  <a:pt x="267802" y="1185197"/>
                </a:cubicBezTo>
                <a:cubicBezTo>
                  <a:pt x="242137" y="1206040"/>
                  <a:pt x="212289" y="1217434"/>
                  <a:pt x="180208" y="1217434"/>
                </a:cubicBezTo>
                <a:cubicBezTo>
                  <a:pt x="80619" y="1217434"/>
                  <a:pt x="0" y="1104326"/>
                  <a:pt x="0" y="964540"/>
                </a:cubicBezTo>
                <a:cubicBezTo>
                  <a:pt x="0" y="824754"/>
                  <a:pt x="80619" y="711646"/>
                  <a:pt x="180208" y="711646"/>
                </a:cubicBezTo>
                <a:cubicBezTo>
                  <a:pt x="212289" y="711646"/>
                  <a:pt x="241858" y="722762"/>
                  <a:pt x="267802" y="743883"/>
                </a:cubicBezTo>
                <a:cubicBezTo>
                  <a:pt x="281471" y="754999"/>
                  <a:pt x="295698" y="761113"/>
                  <a:pt x="311598" y="761391"/>
                </a:cubicBezTo>
                <a:cubicBezTo>
                  <a:pt x="375201" y="762503"/>
                  <a:pt x="428762" y="667737"/>
                  <a:pt x="430993" y="549627"/>
                </a:cubicBezTo>
                <a:cubicBezTo>
                  <a:pt x="430993" y="541290"/>
                  <a:pt x="430993" y="535176"/>
                  <a:pt x="430993" y="527117"/>
                </a:cubicBezTo>
                <a:cubicBezTo>
                  <a:pt x="423740" y="359262"/>
                  <a:pt x="406724" y="198355"/>
                  <a:pt x="381896" y="47174"/>
                </a:cubicBezTo>
                <a:close/>
              </a:path>
            </a:pathLst>
          </a:custGeom>
          <a:solidFill>
            <a:schemeClr val="accent3"/>
          </a:solidFill>
          <a:ln>
            <a:noFill/>
          </a:ln>
        </p:spPr>
        <p:txBody>
          <a:bodyPr spcFirstLastPara="1" wrap="square" lIns="274300" tIns="731500" rIns="27430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47216F"/>
              </a:solidFill>
              <a:effectLst/>
              <a:uLnTx/>
              <a:uFillTx/>
              <a:latin typeface="Arial"/>
              <a:cs typeface="Arial"/>
              <a:sym typeface="Arial"/>
            </a:endParaRPr>
          </a:p>
        </p:txBody>
      </p:sp>
      <p:grpSp>
        <p:nvGrpSpPr>
          <p:cNvPr id="334" name="Google Shape;334;p13"/>
          <p:cNvGrpSpPr/>
          <p:nvPr/>
        </p:nvGrpSpPr>
        <p:grpSpPr>
          <a:xfrm>
            <a:off x="2853368" y="2345332"/>
            <a:ext cx="2883635" cy="2025164"/>
            <a:chOff x="4501031" y="1911096"/>
            <a:chExt cx="3712340" cy="2607160"/>
          </a:xfrm>
        </p:grpSpPr>
        <p:sp>
          <p:nvSpPr>
            <p:cNvPr id="335" name="Google Shape;335;p13"/>
            <p:cNvSpPr/>
            <p:nvPr/>
          </p:nvSpPr>
          <p:spPr>
            <a:xfrm>
              <a:off x="4501031" y="1911096"/>
              <a:ext cx="1929470" cy="2607160"/>
            </a:xfrm>
            <a:custGeom>
              <a:avLst/>
              <a:gdLst/>
              <a:ahLst/>
              <a:cxnLst/>
              <a:rect l="l" t="t" r="r" b="b"/>
              <a:pathLst>
                <a:path w="1929470" h="2607160" extrusionOk="0">
                  <a:moveTo>
                    <a:pt x="47730" y="2225264"/>
                  </a:moveTo>
                  <a:cubicBezTo>
                    <a:pt x="22719" y="2073510"/>
                    <a:pt x="7712" y="1911992"/>
                    <a:pt x="208" y="1743500"/>
                  </a:cubicBezTo>
                  <a:cubicBezTo>
                    <a:pt x="-69" y="1735410"/>
                    <a:pt x="-69" y="1729273"/>
                    <a:pt x="208" y="1720904"/>
                  </a:cubicBezTo>
                  <a:cubicBezTo>
                    <a:pt x="2432" y="1602346"/>
                    <a:pt x="55512" y="1507221"/>
                    <a:pt x="119152" y="1508337"/>
                  </a:cubicBezTo>
                  <a:cubicBezTo>
                    <a:pt x="134993" y="1508616"/>
                    <a:pt x="149166" y="1514753"/>
                    <a:pt x="162783" y="1525911"/>
                  </a:cubicBezTo>
                  <a:cubicBezTo>
                    <a:pt x="188350" y="1546833"/>
                    <a:pt x="218086" y="1558271"/>
                    <a:pt x="250045" y="1558271"/>
                  </a:cubicBezTo>
                  <a:cubicBezTo>
                    <a:pt x="349258" y="1558271"/>
                    <a:pt x="429850" y="1444734"/>
                    <a:pt x="429850" y="1304417"/>
                  </a:cubicBezTo>
                  <a:cubicBezTo>
                    <a:pt x="429850" y="1164100"/>
                    <a:pt x="349258" y="1050563"/>
                    <a:pt x="250045" y="1050563"/>
                  </a:cubicBezTo>
                  <a:cubicBezTo>
                    <a:pt x="218086" y="1050563"/>
                    <a:pt x="188628" y="1061722"/>
                    <a:pt x="162783" y="1082923"/>
                  </a:cubicBezTo>
                  <a:cubicBezTo>
                    <a:pt x="149166" y="1094081"/>
                    <a:pt x="134993" y="1100218"/>
                    <a:pt x="119152" y="1100497"/>
                  </a:cubicBezTo>
                  <a:cubicBezTo>
                    <a:pt x="55790" y="1101613"/>
                    <a:pt x="2432" y="1006488"/>
                    <a:pt x="208" y="887930"/>
                  </a:cubicBezTo>
                  <a:cubicBezTo>
                    <a:pt x="208" y="879561"/>
                    <a:pt x="208" y="871192"/>
                    <a:pt x="208" y="863102"/>
                  </a:cubicBezTo>
                  <a:cubicBezTo>
                    <a:pt x="7434" y="695726"/>
                    <a:pt x="23552" y="535045"/>
                    <a:pt x="47174" y="383291"/>
                  </a:cubicBezTo>
                  <a:cubicBezTo>
                    <a:pt x="198355" y="408118"/>
                    <a:pt x="359262" y="423461"/>
                    <a:pt x="527117" y="430993"/>
                  </a:cubicBezTo>
                  <a:cubicBezTo>
                    <a:pt x="535176" y="431272"/>
                    <a:pt x="541290" y="431272"/>
                    <a:pt x="549905" y="430993"/>
                  </a:cubicBezTo>
                  <a:cubicBezTo>
                    <a:pt x="668015" y="428762"/>
                    <a:pt x="762781" y="375480"/>
                    <a:pt x="761391" y="311598"/>
                  </a:cubicBezTo>
                  <a:cubicBezTo>
                    <a:pt x="761113" y="295698"/>
                    <a:pt x="754999" y="281471"/>
                    <a:pt x="743883" y="267802"/>
                  </a:cubicBezTo>
                  <a:cubicBezTo>
                    <a:pt x="723040" y="242137"/>
                    <a:pt x="711646" y="212289"/>
                    <a:pt x="711646" y="180208"/>
                  </a:cubicBezTo>
                  <a:cubicBezTo>
                    <a:pt x="711646" y="80619"/>
                    <a:pt x="824754" y="0"/>
                    <a:pt x="964540" y="0"/>
                  </a:cubicBezTo>
                  <a:cubicBezTo>
                    <a:pt x="1104326" y="0"/>
                    <a:pt x="1217434" y="80898"/>
                    <a:pt x="1217434" y="180208"/>
                  </a:cubicBezTo>
                  <a:cubicBezTo>
                    <a:pt x="1217434" y="212289"/>
                    <a:pt x="1206318" y="241858"/>
                    <a:pt x="1185197" y="267802"/>
                  </a:cubicBezTo>
                  <a:cubicBezTo>
                    <a:pt x="1174081" y="281471"/>
                    <a:pt x="1167967" y="295698"/>
                    <a:pt x="1167689" y="311598"/>
                  </a:cubicBezTo>
                  <a:cubicBezTo>
                    <a:pt x="1166299" y="375201"/>
                    <a:pt x="1261065" y="428762"/>
                    <a:pt x="1379453" y="430993"/>
                  </a:cubicBezTo>
                  <a:cubicBezTo>
                    <a:pt x="1387790" y="430993"/>
                    <a:pt x="1395849" y="430993"/>
                    <a:pt x="1404186" y="430714"/>
                  </a:cubicBezTo>
                  <a:cubicBezTo>
                    <a:pt x="1571207" y="423461"/>
                    <a:pt x="1731003" y="407282"/>
                    <a:pt x="1882184" y="383570"/>
                  </a:cubicBezTo>
                  <a:cubicBezTo>
                    <a:pt x="1905806" y="535045"/>
                    <a:pt x="1921924" y="695726"/>
                    <a:pt x="1929150" y="863102"/>
                  </a:cubicBezTo>
                  <a:cubicBezTo>
                    <a:pt x="1929427" y="871192"/>
                    <a:pt x="1929705" y="879561"/>
                    <a:pt x="1929150" y="887930"/>
                  </a:cubicBezTo>
                  <a:cubicBezTo>
                    <a:pt x="1926926" y="1006488"/>
                    <a:pt x="1873846" y="1101613"/>
                    <a:pt x="1810206" y="1100497"/>
                  </a:cubicBezTo>
                  <a:cubicBezTo>
                    <a:pt x="1794365" y="1100218"/>
                    <a:pt x="1779914" y="1094081"/>
                    <a:pt x="1766575" y="1082923"/>
                  </a:cubicBezTo>
                  <a:cubicBezTo>
                    <a:pt x="1741008" y="1062001"/>
                    <a:pt x="1711272" y="1050563"/>
                    <a:pt x="1679313" y="1050563"/>
                  </a:cubicBezTo>
                  <a:cubicBezTo>
                    <a:pt x="1580100" y="1050563"/>
                    <a:pt x="1499508" y="1164100"/>
                    <a:pt x="1499508" y="1304417"/>
                  </a:cubicBezTo>
                  <a:cubicBezTo>
                    <a:pt x="1499508" y="1444734"/>
                    <a:pt x="1580100" y="1558271"/>
                    <a:pt x="1679313" y="1558271"/>
                  </a:cubicBezTo>
                  <a:cubicBezTo>
                    <a:pt x="1711272" y="1558271"/>
                    <a:pt x="1740730" y="1547112"/>
                    <a:pt x="1766575" y="1525911"/>
                  </a:cubicBezTo>
                  <a:cubicBezTo>
                    <a:pt x="1780192" y="1514753"/>
                    <a:pt x="1794365" y="1508616"/>
                    <a:pt x="1810206" y="1508337"/>
                  </a:cubicBezTo>
                  <a:cubicBezTo>
                    <a:pt x="1873569" y="1507221"/>
                    <a:pt x="1926926" y="1602346"/>
                    <a:pt x="1929150" y="1720904"/>
                  </a:cubicBezTo>
                  <a:cubicBezTo>
                    <a:pt x="1929150" y="1729273"/>
                    <a:pt x="1929150" y="1735410"/>
                    <a:pt x="1929150" y="1743500"/>
                  </a:cubicBezTo>
                  <a:cubicBezTo>
                    <a:pt x="1921924" y="1911992"/>
                    <a:pt x="1906917" y="2073510"/>
                    <a:pt x="1881906" y="2225264"/>
                  </a:cubicBezTo>
                  <a:cubicBezTo>
                    <a:pt x="1731003" y="2201553"/>
                    <a:pt x="1570652" y="2183699"/>
                    <a:pt x="1403908" y="2176446"/>
                  </a:cubicBezTo>
                  <a:cubicBezTo>
                    <a:pt x="1395849" y="2176167"/>
                    <a:pt x="1387512" y="2175888"/>
                    <a:pt x="1379175" y="2176167"/>
                  </a:cubicBezTo>
                  <a:cubicBezTo>
                    <a:pt x="1261065" y="2178399"/>
                    <a:pt x="1166299" y="2231680"/>
                    <a:pt x="1167411" y="2295562"/>
                  </a:cubicBezTo>
                  <a:cubicBezTo>
                    <a:pt x="1167689" y="2311463"/>
                    <a:pt x="1173803" y="2325690"/>
                    <a:pt x="1184919" y="2339359"/>
                  </a:cubicBezTo>
                  <a:cubicBezTo>
                    <a:pt x="1205762" y="2365023"/>
                    <a:pt x="1217156" y="2394872"/>
                    <a:pt x="1217156" y="2426952"/>
                  </a:cubicBezTo>
                  <a:cubicBezTo>
                    <a:pt x="1217156" y="2526541"/>
                    <a:pt x="1104049" y="2607160"/>
                    <a:pt x="964262" y="2607160"/>
                  </a:cubicBezTo>
                  <a:cubicBezTo>
                    <a:pt x="824476" y="2607160"/>
                    <a:pt x="711368" y="2526541"/>
                    <a:pt x="711368" y="2426952"/>
                  </a:cubicBezTo>
                  <a:cubicBezTo>
                    <a:pt x="711368" y="2394872"/>
                    <a:pt x="722484" y="2365302"/>
                    <a:pt x="743605" y="2339359"/>
                  </a:cubicBezTo>
                  <a:cubicBezTo>
                    <a:pt x="754722" y="2325690"/>
                    <a:pt x="760835" y="2311463"/>
                    <a:pt x="761113" y="2295562"/>
                  </a:cubicBezTo>
                  <a:cubicBezTo>
                    <a:pt x="762225" y="2231959"/>
                    <a:pt x="667737" y="2178399"/>
                    <a:pt x="549627" y="2176167"/>
                  </a:cubicBezTo>
                  <a:cubicBezTo>
                    <a:pt x="541290" y="2176167"/>
                    <a:pt x="535176" y="2176167"/>
                    <a:pt x="526839" y="2176167"/>
                  </a:cubicBezTo>
                  <a:cubicBezTo>
                    <a:pt x="358984" y="2183420"/>
                    <a:pt x="198355" y="2200437"/>
                    <a:pt x="46897" y="2225264"/>
                  </a:cubicBezTo>
                  <a:close/>
                </a:path>
              </a:pathLst>
            </a:custGeom>
            <a:solidFill>
              <a:schemeClr val="accent5"/>
            </a:solidFill>
            <a:ln>
              <a:noFill/>
            </a:ln>
          </p:spPr>
          <p:txBody>
            <a:bodyPr spcFirstLastPara="1" wrap="square" lIns="91425" tIns="731500" rIns="91425"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490D66"/>
                  </a:solidFill>
                  <a:effectLst/>
                  <a:uLnTx/>
                  <a:uFillTx/>
                  <a:latin typeface="Arial"/>
                  <a:cs typeface="Arial"/>
                  <a:sym typeface="Arial"/>
                </a:rPr>
                <a:t>‘</a:t>
              </a:r>
              <a:endParaRPr kumimoji="0" sz="1200" b="1" i="0" u="none" strike="noStrike" kern="0" cap="none" spc="0" normalizeH="0" baseline="0" noProof="0">
                <a:ln>
                  <a:noFill/>
                </a:ln>
                <a:solidFill>
                  <a:srgbClr val="490D66"/>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490D66"/>
                  </a:solidFill>
                  <a:effectLst/>
                  <a:uLnTx/>
                  <a:uFillTx/>
                  <a:latin typeface="Arial"/>
                  <a:cs typeface="Arial"/>
                  <a:sym typeface="Arial"/>
                </a:rPr>
                <a:t>Biomarkers: Imaging &amp; Fluid Analysis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1200" b="1" i="0" u="none" strike="noStrike" kern="0" cap="none" spc="0" normalizeH="0" baseline="0" noProof="0">
                <a:ln>
                  <a:noFill/>
                </a:ln>
                <a:solidFill>
                  <a:srgbClr val="490D66"/>
                </a:solidFill>
                <a:effectLst/>
                <a:uLnTx/>
                <a:uFillTx/>
                <a:latin typeface="Arial"/>
                <a:cs typeface="Arial"/>
                <a:sym typeface="Arial"/>
              </a:endParaRPr>
            </a:p>
          </p:txBody>
        </p:sp>
        <p:pic>
          <p:nvPicPr>
            <p:cNvPr id="336" name="Google Shape;336;p13" descr="Brai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4486" y="2485498"/>
              <a:ext cx="948885" cy="948886"/>
            </a:xfrm>
            <a:prstGeom prst="rect">
              <a:avLst/>
            </a:prstGeom>
            <a:noFill/>
            <a:ln>
              <a:noFill/>
            </a:ln>
          </p:spPr>
        </p:pic>
      </p:grpSp>
      <p:sp>
        <p:nvSpPr>
          <p:cNvPr id="337" name="Google Shape;337;p13"/>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2800"/>
              <a:buNone/>
            </a:pPr>
            <a:r>
              <a:rPr lang="en-US"/>
              <a:t>How is Alzheimer’s Currently Diagnosed?</a:t>
            </a:r>
            <a:endParaRPr/>
          </a:p>
        </p:txBody>
      </p:sp>
      <p:grpSp>
        <p:nvGrpSpPr>
          <p:cNvPr id="338" name="Google Shape;338;p13"/>
          <p:cNvGrpSpPr/>
          <p:nvPr/>
        </p:nvGrpSpPr>
        <p:grpSpPr>
          <a:xfrm>
            <a:off x="6385073" y="2345335"/>
            <a:ext cx="1498812" cy="2025242"/>
            <a:chOff x="6322509" y="87117"/>
            <a:chExt cx="1929470" cy="2607160"/>
          </a:xfrm>
        </p:grpSpPr>
        <p:sp>
          <p:nvSpPr>
            <p:cNvPr id="339" name="Google Shape;339;p13"/>
            <p:cNvSpPr/>
            <p:nvPr/>
          </p:nvSpPr>
          <p:spPr>
            <a:xfrm>
              <a:off x="6322509" y="87117"/>
              <a:ext cx="1929470" cy="2607160"/>
            </a:xfrm>
            <a:custGeom>
              <a:avLst/>
              <a:gdLst/>
              <a:ahLst/>
              <a:cxnLst/>
              <a:rect l="l" t="t" r="r" b="b"/>
              <a:pathLst>
                <a:path w="1929470" h="2607160" extrusionOk="0">
                  <a:moveTo>
                    <a:pt x="47730" y="2225264"/>
                  </a:moveTo>
                  <a:cubicBezTo>
                    <a:pt x="22719" y="2073510"/>
                    <a:pt x="7712" y="1911992"/>
                    <a:pt x="208" y="1743500"/>
                  </a:cubicBezTo>
                  <a:cubicBezTo>
                    <a:pt x="-69" y="1735410"/>
                    <a:pt x="-69" y="1729273"/>
                    <a:pt x="208" y="1720904"/>
                  </a:cubicBezTo>
                  <a:cubicBezTo>
                    <a:pt x="2432" y="1602346"/>
                    <a:pt x="55512" y="1507221"/>
                    <a:pt x="119152" y="1508337"/>
                  </a:cubicBezTo>
                  <a:cubicBezTo>
                    <a:pt x="134993" y="1508616"/>
                    <a:pt x="149166" y="1514753"/>
                    <a:pt x="162783" y="1525911"/>
                  </a:cubicBezTo>
                  <a:cubicBezTo>
                    <a:pt x="188350" y="1546833"/>
                    <a:pt x="218086" y="1558271"/>
                    <a:pt x="250045" y="1558271"/>
                  </a:cubicBezTo>
                  <a:cubicBezTo>
                    <a:pt x="349258" y="1558271"/>
                    <a:pt x="429850" y="1444734"/>
                    <a:pt x="429850" y="1304417"/>
                  </a:cubicBezTo>
                  <a:cubicBezTo>
                    <a:pt x="429850" y="1164100"/>
                    <a:pt x="349258" y="1050563"/>
                    <a:pt x="250045" y="1050563"/>
                  </a:cubicBezTo>
                  <a:cubicBezTo>
                    <a:pt x="218086" y="1050563"/>
                    <a:pt x="188628" y="1061722"/>
                    <a:pt x="162783" y="1082923"/>
                  </a:cubicBezTo>
                  <a:cubicBezTo>
                    <a:pt x="149166" y="1094081"/>
                    <a:pt x="134993" y="1100218"/>
                    <a:pt x="119152" y="1100497"/>
                  </a:cubicBezTo>
                  <a:cubicBezTo>
                    <a:pt x="55790" y="1101613"/>
                    <a:pt x="2432" y="1006488"/>
                    <a:pt x="208" y="887930"/>
                  </a:cubicBezTo>
                  <a:cubicBezTo>
                    <a:pt x="208" y="879561"/>
                    <a:pt x="208" y="871192"/>
                    <a:pt x="208" y="863102"/>
                  </a:cubicBezTo>
                  <a:cubicBezTo>
                    <a:pt x="7434" y="695726"/>
                    <a:pt x="23552" y="535045"/>
                    <a:pt x="47174" y="383291"/>
                  </a:cubicBezTo>
                  <a:cubicBezTo>
                    <a:pt x="198355" y="408118"/>
                    <a:pt x="359262" y="423461"/>
                    <a:pt x="527117" y="430993"/>
                  </a:cubicBezTo>
                  <a:cubicBezTo>
                    <a:pt x="535176" y="431272"/>
                    <a:pt x="541290" y="431272"/>
                    <a:pt x="549905" y="430993"/>
                  </a:cubicBezTo>
                  <a:cubicBezTo>
                    <a:pt x="668015" y="428762"/>
                    <a:pt x="762781" y="375480"/>
                    <a:pt x="761391" y="311598"/>
                  </a:cubicBezTo>
                  <a:cubicBezTo>
                    <a:pt x="761113" y="295698"/>
                    <a:pt x="754999" y="281471"/>
                    <a:pt x="743883" y="267802"/>
                  </a:cubicBezTo>
                  <a:cubicBezTo>
                    <a:pt x="723040" y="242137"/>
                    <a:pt x="711646" y="212289"/>
                    <a:pt x="711646" y="180208"/>
                  </a:cubicBezTo>
                  <a:cubicBezTo>
                    <a:pt x="711646" y="80619"/>
                    <a:pt x="824754" y="0"/>
                    <a:pt x="964540" y="0"/>
                  </a:cubicBezTo>
                  <a:cubicBezTo>
                    <a:pt x="1104326" y="0"/>
                    <a:pt x="1217434" y="80898"/>
                    <a:pt x="1217434" y="180208"/>
                  </a:cubicBezTo>
                  <a:cubicBezTo>
                    <a:pt x="1217434" y="212289"/>
                    <a:pt x="1206318" y="241858"/>
                    <a:pt x="1185197" y="267802"/>
                  </a:cubicBezTo>
                  <a:cubicBezTo>
                    <a:pt x="1174081" y="281471"/>
                    <a:pt x="1167967" y="295698"/>
                    <a:pt x="1167689" y="311598"/>
                  </a:cubicBezTo>
                  <a:cubicBezTo>
                    <a:pt x="1166577" y="375201"/>
                    <a:pt x="1261065" y="428762"/>
                    <a:pt x="1379453" y="430993"/>
                  </a:cubicBezTo>
                  <a:cubicBezTo>
                    <a:pt x="1387790" y="430993"/>
                    <a:pt x="1395849" y="430993"/>
                    <a:pt x="1404186" y="430714"/>
                  </a:cubicBezTo>
                  <a:cubicBezTo>
                    <a:pt x="1571207" y="423461"/>
                    <a:pt x="1731003" y="407282"/>
                    <a:pt x="1882184" y="383570"/>
                  </a:cubicBezTo>
                  <a:cubicBezTo>
                    <a:pt x="1905806" y="535045"/>
                    <a:pt x="1921924" y="695726"/>
                    <a:pt x="1929150" y="863102"/>
                  </a:cubicBezTo>
                  <a:cubicBezTo>
                    <a:pt x="1929427" y="871192"/>
                    <a:pt x="1929705" y="879561"/>
                    <a:pt x="1929150" y="887930"/>
                  </a:cubicBezTo>
                  <a:cubicBezTo>
                    <a:pt x="1926926" y="1006488"/>
                    <a:pt x="1873846" y="1101613"/>
                    <a:pt x="1810206" y="1100497"/>
                  </a:cubicBezTo>
                  <a:cubicBezTo>
                    <a:pt x="1794365" y="1100218"/>
                    <a:pt x="1779914" y="1094081"/>
                    <a:pt x="1766575" y="1082923"/>
                  </a:cubicBezTo>
                  <a:cubicBezTo>
                    <a:pt x="1741008" y="1062001"/>
                    <a:pt x="1711272" y="1050563"/>
                    <a:pt x="1679313" y="1050563"/>
                  </a:cubicBezTo>
                  <a:cubicBezTo>
                    <a:pt x="1580100" y="1050563"/>
                    <a:pt x="1499508" y="1164100"/>
                    <a:pt x="1499508" y="1304417"/>
                  </a:cubicBezTo>
                  <a:cubicBezTo>
                    <a:pt x="1499508" y="1444734"/>
                    <a:pt x="1580100" y="1558271"/>
                    <a:pt x="1679313" y="1558271"/>
                  </a:cubicBezTo>
                  <a:cubicBezTo>
                    <a:pt x="1711272" y="1558271"/>
                    <a:pt x="1740730" y="1547112"/>
                    <a:pt x="1766575" y="1525911"/>
                  </a:cubicBezTo>
                  <a:cubicBezTo>
                    <a:pt x="1780192" y="1514753"/>
                    <a:pt x="1794365" y="1508616"/>
                    <a:pt x="1810206" y="1508337"/>
                  </a:cubicBezTo>
                  <a:cubicBezTo>
                    <a:pt x="1873569" y="1507221"/>
                    <a:pt x="1926926" y="1602346"/>
                    <a:pt x="1929150" y="1720904"/>
                  </a:cubicBezTo>
                  <a:cubicBezTo>
                    <a:pt x="1929150" y="1729273"/>
                    <a:pt x="1929150" y="1735410"/>
                    <a:pt x="1929150" y="1743500"/>
                  </a:cubicBezTo>
                  <a:cubicBezTo>
                    <a:pt x="1921924" y="1911992"/>
                    <a:pt x="1906917" y="2073510"/>
                    <a:pt x="1881906" y="2225264"/>
                  </a:cubicBezTo>
                  <a:cubicBezTo>
                    <a:pt x="1731003" y="2201553"/>
                    <a:pt x="1570652" y="2183699"/>
                    <a:pt x="1403908" y="2176446"/>
                  </a:cubicBezTo>
                  <a:cubicBezTo>
                    <a:pt x="1395849" y="2176167"/>
                    <a:pt x="1387512" y="2175888"/>
                    <a:pt x="1379175" y="2176167"/>
                  </a:cubicBezTo>
                  <a:cubicBezTo>
                    <a:pt x="1261065" y="2178399"/>
                    <a:pt x="1166299" y="2231680"/>
                    <a:pt x="1167411" y="2295562"/>
                  </a:cubicBezTo>
                  <a:cubicBezTo>
                    <a:pt x="1167689" y="2311463"/>
                    <a:pt x="1173803" y="2325690"/>
                    <a:pt x="1184919" y="2339359"/>
                  </a:cubicBezTo>
                  <a:cubicBezTo>
                    <a:pt x="1205762" y="2365023"/>
                    <a:pt x="1217156" y="2394872"/>
                    <a:pt x="1217156" y="2426952"/>
                  </a:cubicBezTo>
                  <a:cubicBezTo>
                    <a:pt x="1217156" y="2526541"/>
                    <a:pt x="1104049" y="2607160"/>
                    <a:pt x="964262" y="2607160"/>
                  </a:cubicBezTo>
                  <a:cubicBezTo>
                    <a:pt x="824476" y="2607160"/>
                    <a:pt x="711368" y="2526541"/>
                    <a:pt x="711368" y="2426952"/>
                  </a:cubicBezTo>
                  <a:cubicBezTo>
                    <a:pt x="711368" y="2394872"/>
                    <a:pt x="722484" y="2365302"/>
                    <a:pt x="743605" y="2339359"/>
                  </a:cubicBezTo>
                  <a:cubicBezTo>
                    <a:pt x="754722" y="2325690"/>
                    <a:pt x="760835" y="2311463"/>
                    <a:pt x="761113" y="2295562"/>
                  </a:cubicBezTo>
                  <a:cubicBezTo>
                    <a:pt x="762503" y="2231959"/>
                    <a:pt x="667737" y="2178399"/>
                    <a:pt x="549627" y="2176167"/>
                  </a:cubicBezTo>
                  <a:cubicBezTo>
                    <a:pt x="541290" y="2176167"/>
                    <a:pt x="535176" y="2176167"/>
                    <a:pt x="526839" y="2176167"/>
                  </a:cubicBezTo>
                  <a:cubicBezTo>
                    <a:pt x="358984" y="2183420"/>
                    <a:pt x="198355" y="2200437"/>
                    <a:pt x="46897" y="2225264"/>
                  </a:cubicBezTo>
                  <a:close/>
                </a:path>
              </a:pathLst>
            </a:custGeom>
            <a:solidFill>
              <a:schemeClr val="accent1"/>
            </a:solidFill>
            <a:ln>
              <a:noFill/>
            </a:ln>
          </p:spPr>
          <p:txBody>
            <a:bodyPr spcFirstLastPara="1" wrap="square" lIns="274300" tIns="822950" rIns="27430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Cognitive Testing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340" name="Google Shape;340;p13" descr="Clinical Trial Participant"/>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006014" y="856077"/>
              <a:ext cx="614995" cy="614995"/>
            </a:xfrm>
            <a:prstGeom prst="rect">
              <a:avLst/>
            </a:prstGeom>
            <a:noFill/>
            <a:ln>
              <a:noFill/>
            </a:ln>
          </p:spPr>
        </p:pic>
      </p:grpSp>
      <p:sp>
        <p:nvSpPr>
          <p:cNvPr id="341" name="Google Shape;341;p13"/>
          <p:cNvSpPr txBox="1">
            <a:spLocks noGrp="1"/>
          </p:cNvSpPr>
          <p:nvPr>
            <p:ph type="body" idx="2"/>
          </p:nvPr>
        </p:nvSpPr>
        <p:spPr>
          <a:xfrm>
            <a:off x="1495298" y="1035353"/>
            <a:ext cx="6141308" cy="121985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accent1"/>
              </a:buClr>
              <a:buSzPts val="1800"/>
              <a:buNone/>
            </a:pPr>
            <a:r>
              <a:rPr lang="en-US" b="1"/>
              <a:t>There is no single test that can determine if a person is living with Alzheimer’s disease or another dementia.</a:t>
            </a:r>
            <a:endParaRPr/>
          </a:p>
          <a:p>
            <a:pPr marL="0" lvl="0" indent="0" algn="ctr" rtl="0">
              <a:spcBef>
                <a:spcPts val="360"/>
              </a:spcBef>
              <a:spcAft>
                <a:spcPts val="0"/>
              </a:spcAft>
              <a:buClr>
                <a:schemeClr val="accent1"/>
              </a:buClr>
              <a:buSzPts val="1800"/>
              <a:buNone/>
            </a:pPr>
            <a:r>
              <a:rPr lang="en-US"/>
              <a:t>Doctors use a combination of diagnostic tools combined with medical history to make an accurate diagnosis.</a:t>
            </a:r>
            <a:endParaRPr/>
          </a:p>
        </p:txBody>
      </p:sp>
      <p:pic>
        <p:nvPicPr>
          <p:cNvPr id="342" name="Google Shape;342;p1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30771" y="2787943"/>
            <a:ext cx="744357" cy="744357"/>
          </a:xfrm>
          <a:prstGeom prst="rect">
            <a:avLst/>
          </a:prstGeom>
          <a:noFill/>
          <a:ln>
            <a:noFill/>
          </a:ln>
        </p:spPr>
      </p:pic>
      <p:sp>
        <p:nvSpPr>
          <p:cNvPr id="343" name="Google Shape;343;p13"/>
          <p:cNvSpPr txBox="1"/>
          <p:nvPr/>
        </p:nvSpPr>
        <p:spPr>
          <a:xfrm>
            <a:off x="4735750" y="3303400"/>
            <a:ext cx="1267800" cy="228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47216F"/>
                </a:solidFill>
                <a:effectLst/>
                <a:uLnTx/>
                <a:uFillTx/>
                <a:latin typeface="Arial"/>
                <a:cs typeface="Arial"/>
                <a:sym typeface="Arial"/>
              </a:rPr>
              <a:t>Neurological </a:t>
            </a:r>
            <a:br>
              <a:rPr kumimoji="0" lang="en-US" sz="1200" b="1" i="0" u="none" strike="noStrike" kern="0" cap="none" spc="0" normalizeH="0" baseline="0" noProof="0">
                <a:ln>
                  <a:noFill/>
                </a:ln>
                <a:solidFill>
                  <a:srgbClr val="47216F"/>
                </a:solidFill>
                <a:effectLst/>
                <a:uLnTx/>
                <a:uFillTx/>
                <a:latin typeface="Arial"/>
                <a:cs typeface="Arial"/>
                <a:sym typeface="Arial"/>
              </a:rPr>
            </a:br>
            <a:r>
              <a:rPr kumimoji="0" lang="en-US" sz="1200" b="1" i="0" u="none" strike="noStrike" kern="0" cap="none" spc="0" normalizeH="0" baseline="0" noProof="0">
                <a:ln>
                  <a:noFill/>
                </a:ln>
                <a:solidFill>
                  <a:srgbClr val="47216F"/>
                </a:solidFill>
                <a:effectLst/>
                <a:uLnTx/>
                <a:uFillTx/>
                <a:latin typeface="Arial"/>
                <a:cs typeface="Arial"/>
                <a:sym typeface="Arial"/>
              </a:rPr>
              <a:t>Exam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30"/>
                                        </p:tgtEl>
                                        <p:attrNameLst>
                                          <p:attrName>style.visibility</p:attrName>
                                        </p:attrNameLst>
                                      </p:cBhvr>
                                      <p:to>
                                        <p:strVal val="visible"/>
                                      </p:to>
                                    </p:set>
                                    <p:animEffect transition="in" filter="fade">
                                      <p:cBhvr>
                                        <p:cTn id="11" dur="500"/>
                                        <p:tgtEl>
                                          <p:spTgt spid="33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fade">
                                      <p:cBhvr>
                                        <p:cTn id="15" dur="500"/>
                                        <p:tgtEl>
                                          <p:spTgt spid="33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4" y="0"/>
            <a:ext cx="913522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291B-722A-305C-95B0-A7F43F062206}"/>
              </a:ext>
            </a:extLst>
          </p:cNvPr>
          <p:cNvSpPr>
            <a:spLocks noGrp="1"/>
          </p:cNvSpPr>
          <p:nvPr>
            <p:ph type="title"/>
          </p:nvPr>
        </p:nvSpPr>
        <p:spPr>
          <a:xfrm>
            <a:off x="311700" y="96645"/>
            <a:ext cx="8520600" cy="520390"/>
          </a:xfrm>
        </p:spPr>
        <p:txBody>
          <a:bodyPr>
            <a:normAutofit fontScale="90000"/>
          </a:bodyPr>
          <a:lstStyle/>
          <a:p>
            <a:r>
              <a:rPr lang="en-US" dirty="0">
                <a:solidFill>
                  <a:srgbClr val="7030A0"/>
                </a:solidFill>
              </a:rPr>
              <a:t>2024 Approved Therapies Timeline</a:t>
            </a:r>
          </a:p>
        </p:txBody>
      </p:sp>
      <p:pic>
        <p:nvPicPr>
          <p:cNvPr id="6" name="Content Placeholder 5">
            <a:extLst>
              <a:ext uri="{FF2B5EF4-FFF2-40B4-BE49-F238E27FC236}">
                <a16:creationId xmlns:a16="http://schemas.microsoft.com/office/drawing/2014/main" id="{2E9549B0-F59D-C031-0DE1-D805B5AD4616}"/>
              </a:ext>
            </a:extLst>
          </p:cNvPr>
          <p:cNvPicPr>
            <a:picLocks noGrp="1" noChangeAspect="1"/>
          </p:cNvPicPr>
          <p:nvPr>
            <p:ph sz="half" idx="1"/>
          </p:nvPr>
        </p:nvPicPr>
        <p:blipFill>
          <a:blip r:embed="rId2"/>
          <a:stretch>
            <a:fillRect/>
          </a:stretch>
        </p:blipFill>
        <p:spPr>
          <a:xfrm>
            <a:off x="141249" y="617036"/>
            <a:ext cx="8846633" cy="4429820"/>
          </a:xfrm>
        </p:spPr>
      </p:pic>
    </p:spTree>
    <p:extLst>
      <p:ext uri="{BB962C8B-B14F-4D97-AF65-F5344CB8AC3E}">
        <p14:creationId xmlns:p14="http://schemas.microsoft.com/office/powerpoint/2010/main" val="309607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5"/>
          <p:cNvSpPr/>
          <p:nvPr/>
        </p:nvSpPr>
        <p:spPr>
          <a:xfrm>
            <a:off x="0" y="0"/>
            <a:ext cx="4572000" cy="4623000"/>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25"/>
          <p:cNvSpPr txBox="1">
            <a:spLocks noGrp="1"/>
          </p:cNvSpPr>
          <p:nvPr>
            <p:ph type="body" idx="1"/>
          </p:nvPr>
        </p:nvSpPr>
        <p:spPr>
          <a:xfrm>
            <a:off x="4964685" y="188419"/>
            <a:ext cx="3814675" cy="85185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accent1"/>
              </a:buClr>
              <a:buSzPts val="2800"/>
              <a:buNone/>
            </a:pPr>
            <a:r>
              <a:rPr lang="en-US"/>
              <a:t>Reducing Risk of Dementia</a:t>
            </a:r>
            <a:endParaRPr/>
          </a:p>
        </p:txBody>
      </p:sp>
      <p:sp>
        <p:nvSpPr>
          <p:cNvPr id="590" name="Google Shape;590;p25"/>
          <p:cNvSpPr txBox="1"/>
          <p:nvPr/>
        </p:nvSpPr>
        <p:spPr>
          <a:xfrm>
            <a:off x="4964685" y="1180599"/>
            <a:ext cx="3948451" cy="3062959"/>
          </a:xfrm>
          <a:prstGeom prst="rect">
            <a:avLst/>
          </a:prstGeom>
          <a:noFill/>
          <a:ln>
            <a:noFill/>
          </a:ln>
        </p:spPr>
        <p:txBody>
          <a:bodyPr spcFirstLastPara="1" wrap="square" lIns="0" tIns="0" rIns="0" bIns="0" anchor="t" anchorCtr="0">
            <a:noAutofit/>
          </a:bodyPr>
          <a:lstStyle/>
          <a:p>
            <a:pPr marL="228600" marR="0" lvl="0" indent="-228600" algn="l" defTabSz="914400" rtl="0" eaLnBrk="1" fontAlgn="auto" latinLnBrk="0" hangingPunct="1">
              <a:lnSpc>
                <a:spcPct val="100000"/>
              </a:lnSpc>
              <a:spcBef>
                <a:spcPts val="0"/>
              </a:spcBef>
              <a:spcAft>
                <a:spcPts val="0"/>
              </a:spcAft>
              <a:buClr>
                <a:srgbClr val="490D66"/>
              </a:buClr>
              <a:buSzPts val="1600"/>
              <a:buFont typeface="Arial"/>
              <a:buChar char="•"/>
              <a:tabLst/>
              <a:defRPr/>
            </a:pP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Positive, everyday actions can make a difference in brain health, even lowering the risk of cognitive decline and possibly Alzheimer's and dementia.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490D66"/>
              </a:buClr>
              <a:buSzPts val="1600"/>
              <a:buFont typeface="Arial"/>
              <a:buChar char="•"/>
              <a:tabLst/>
              <a:defRPr/>
            </a:pP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Up to </a:t>
            </a: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40% </a:t>
            </a: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of dementia cases could be prevented or delayed by targeting modifiable risk factors.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490D66"/>
              </a:buClr>
              <a:buSzPts val="1600"/>
              <a:buFont typeface="Arial"/>
              <a:buChar char="•"/>
              <a:tabLst/>
              <a:defRPr/>
            </a:pP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Research suggests </a:t>
            </a: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combining multiple healthy factors </a:t>
            </a: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may be the most impactful.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600"/>
              </a:spcBef>
              <a:spcAft>
                <a:spcPts val="0"/>
              </a:spcAft>
              <a:buClr>
                <a:srgbClr val="490D66"/>
              </a:buClr>
              <a:buSzPts val="1600"/>
              <a:buFont typeface="Arial"/>
              <a:buChar char="•"/>
              <a:tabLst/>
              <a:defRPr/>
            </a:pPr>
            <a:r>
              <a:rPr kumimoji="0" lang="en-US" sz="1600" b="0" i="0" u="none" strike="noStrike" kern="0" cap="none" spc="0" normalizeH="0" baseline="0" noProof="0">
                <a:ln>
                  <a:noFill/>
                </a:ln>
                <a:solidFill>
                  <a:srgbClr val="490D66"/>
                </a:solidFill>
                <a:effectLst/>
                <a:uLnTx/>
                <a:uFillTx/>
                <a:latin typeface="Arial"/>
                <a:ea typeface="Arial"/>
                <a:cs typeface="Arial"/>
                <a:sym typeface="Arial"/>
              </a:rPr>
              <a:t>Nonmodifiable risk factors include age, genetics and sex/ gender/ race/ ethnicity.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8"/>
                                        </p:tgtEl>
                                        <p:attrNameLst>
                                          <p:attrName>style.visibility</p:attrName>
                                        </p:attrNameLst>
                                      </p:cBhvr>
                                      <p:to>
                                        <p:strVal val="visible"/>
                                      </p:to>
                                    </p:set>
                                    <p:animEffect transition="in" filter="fade">
                                      <p:cBhvr>
                                        <p:cTn id="7" dur="500"/>
                                        <p:tgtEl>
                                          <p:spTgt spid="5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0"/>
                                        </p:tgtEl>
                                        <p:attrNameLst>
                                          <p:attrName>style.visibility</p:attrName>
                                        </p:attrNameLst>
                                      </p:cBhvr>
                                      <p:to>
                                        <p:strVal val="visible"/>
                                      </p:to>
                                    </p:set>
                                    <p:animEffect transition="in" filter="fade">
                                      <p:cBhvr>
                                        <p:cTn id="11" dur="5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6"/>
          <p:cNvSpPr/>
          <p:nvPr/>
        </p:nvSpPr>
        <p:spPr>
          <a:xfrm>
            <a:off x="1" y="0"/>
            <a:ext cx="4571999" cy="4594860"/>
          </a:xfrm>
          <a:prstGeom prst="rect">
            <a:avLst/>
          </a:prstGeom>
          <a:solidFill>
            <a:srgbClr val="ECFBF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597" name="Google Shape;597;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7650" y="316121"/>
            <a:ext cx="2796700" cy="653774"/>
          </a:xfrm>
          <a:prstGeom prst="rect">
            <a:avLst/>
          </a:prstGeom>
          <a:noFill/>
          <a:ln>
            <a:noFill/>
          </a:ln>
        </p:spPr>
      </p:pic>
      <p:pic>
        <p:nvPicPr>
          <p:cNvPr id="598" name="Google Shape;598;p26" descr="A map of the world with different colored countries/region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016884" y="3034615"/>
            <a:ext cx="2772947" cy="1560245"/>
          </a:xfrm>
          <a:prstGeom prst="rect">
            <a:avLst/>
          </a:prstGeom>
          <a:noFill/>
          <a:ln>
            <a:noFill/>
          </a:ln>
        </p:spPr>
      </p:pic>
      <p:pic>
        <p:nvPicPr>
          <p:cNvPr id="599" name="Google Shape;599;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50417" y="178750"/>
            <a:ext cx="2228046" cy="791145"/>
          </a:xfrm>
          <a:prstGeom prst="rect">
            <a:avLst/>
          </a:prstGeom>
          <a:noFill/>
          <a:ln>
            <a:noFill/>
          </a:ln>
        </p:spPr>
      </p:pic>
      <p:pic>
        <p:nvPicPr>
          <p:cNvPr id="600" name="Google Shape;600;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0698" y="3568612"/>
            <a:ext cx="1047488" cy="504524"/>
          </a:xfrm>
          <a:prstGeom prst="rect">
            <a:avLst/>
          </a:prstGeom>
          <a:noFill/>
          <a:ln>
            <a:noFill/>
          </a:ln>
        </p:spPr>
      </p:pic>
      <p:sp>
        <p:nvSpPr>
          <p:cNvPr id="601" name="Google Shape;601;p26"/>
          <p:cNvSpPr txBox="1"/>
          <p:nvPr/>
        </p:nvSpPr>
        <p:spPr>
          <a:xfrm>
            <a:off x="354168" y="1377835"/>
            <a:ext cx="869325"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WHAT: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6"/>
          <p:cNvSpPr txBox="1"/>
          <p:nvPr/>
        </p:nvSpPr>
        <p:spPr>
          <a:xfrm>
            <a:off x="1097675" y="1376975"/>
            <a:ext cx="3249000" cy="289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Two-year clinical trial across the U.S.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RESULTS EXPECTED</a:t>
            </a:r>
            <a:r>
              <a:rPr kumimoji="0" lang="en-US" sz="1400" b="1" i="0" u="none" strike="noStrike" kern="0" cap="none" spc="0" normalizeH="0" baseline="0" noProof="0">
                <a:ln>
                  <a:noFill/>
                </a:ln>
                <a:solidFill>
                  <a:srgbClr val="490D66"/>
                </a:solidFill>
                <a:effectLst/>
                <a:uLnTx/>
                <a:uFillTx/>
                <a:latin typeface="Arial"/>
                <a:cs typeface="Arial"/>
                <a:sym typeface="Arial"/>
              </a:rPr>
              <a:t>, SUMMER 2025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6"/>
          <p:cNvSpPr txBox="1"/>
          <p:nvPr/>
        </p:nvSpPr>
        <p:spPr>
          <a:xfrm>
            <a:off x="354168" y="2344246"/>
            <a:ext cx="869325"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HOW:</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6"/>
          <p:cNvSpPr txBox="1"/>
          <p:nvPr/>
        </p:nvSpPr>
        <p:spPr>
          <a:xfrm>
            <a:off x="1049625" y="2344250"/>
            <a:ext cx="3249000" cy="6903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cs typeface="Arial"/>
                <a:sym typeface="Arial"/>
              </a:rPr>
              <a:t>Study intervention simultaneously targets multiple risk factors with a goal to protect cognitive function in older adults at increased risk for cognitive decline.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6"/>
          <p:cNvSpPr txBox="1"/>
          <p:nvPr/>
        </p:nvSpPr>
        <p:spPr>
          <a:xfrm>
            <a:off x="354169" y="3372844"/>
            <a:ext cx="3992400" cy="1058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a:ln>
                  <a:noFill/>
                </a:ln>
                <a:solidFill>
                  <a:srgbClr val="490D66"/>
                </a:solidFill>
                <a:effectLst/>
                <a:uLnTx/>
                <a:uFillTx/>
                <a:latin typeface="Arial"/>
                <a:cs typeface="Arial"/>
                <a:sym typeface="Arial"/>
              </a:rPr>
              <a:t>Results from this trial will inform the development of accessible and sustainable community-based programs for dementia prevention.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6"/>
          <p:cNvSpPr txBox="1"/>
          <p:nvPr/>
        </p:nvSpPr>
        <p:spPr>
          <a:xfrm>
            <a:off x="4926168" y="1377835"/>
            <a:ext cx="869325"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WHAT: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6"/>
          <p:cNvSpPr txBox="1"/>
          <p:nvPr/>
        </p:nvSpPr>
        <p:spPr>
          <a:xfrm>
            <a:off x="5621629" y="1376970"/>
            <a:ext cx="3296992"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Global network of lifestyle intervention trials that share experiences, data and joint initiatives to prevent cognitive impairment &amp; dementia worldwide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6"/>
          <p:cNvSpPr txBox="1"/>
          <p:nvPr/>
        </p:nvSpPr>
        <p:spPr>
          <a:xfrm>
            <a:off x="4926168" y="2344246"/>
            <a:ext cx="869325"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HOW:</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6"/>
          <p:cNvSpPr txBox="1"/>
          <p:nvPr/>
        </p:nvSpPr>
        <p:spPr>
          <a:xfrm>
            <a:off x="5621629" y="2343381"/>
            <a:ext cx="3296992" cy="2897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World-Wide FINGERS network now includes research teams in 62 countries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6"/>
          <p:cNvSpPr/>
          <p:nvPr/>
        </p:nvSpPr>
        <p:spPr>
          <a:xfrm>
            <a:off x="924652" y="1124472"/>
            <a:ext cx="2711995"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1" name="Google Shape;611;p26"/>
          <p:cNvSpPr/>
          <p:nvPr/>
        </p:nvSpPr>
        <p:spPr>
          <a:xfrm>
            <a:off x="5509531" y="1124472"/>
            <a:ext cx="2711995" cy="4571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fade">
                                      <p:cBhvr>
                                        <p:cTn id="7" dur="500"/>
                                        <p:tgtEl>
                                          <p:spTgt spid="597"/>
                                        </p:tgtEl>
                                      </p:cBhvr>
                                    </p:animEffect>
                                  </p:childTnLst>
                                </p:cTn>
                              </p:par>
                              <p:par>
                                <p:cTn id="8" presetID="10" presetClass="entr" presetSubtype="0"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Effect transition="in" filter="fade">
                                      <p:cBhvr>
                                        <p:cTn id="10" dur="500"/>
                                        <p:tgtEl>
                                          <p:spTgt spid="6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99"/>
                                        </p:tgtEl>
                                        <p:attrNameLst>
                                          <p:attrName>style.visibility</p:attrName>
                                        </p:attrNameLst>
                                      </p:cBhvr>
                                      <p:to>
                                        <p:strVal val="visible"/>
                                      </p:to>
                                    </p:set>
                                    <p:animEffect transition="in" filter="fade">
                                      <p:cBhvr>
                                        <p:cTn id="14" dur="500"/>
                                        <p:tgtEl>
                                          <p:spTgt spid="599"/>
                                        </p:tgtEl>
                                      </p:cBhvr>
                                    </p:animEffect>
                                  </p:childTnLst>
                                </p:cTn>
                              </p:par>
                              <p:par>
                                <p:cTn id="15" presetID="10" presetClass="entr" presetSubtype="0" fill="hold" nodeType="withEffect">
                                  <p:stCondLst>
                                    <p:cond delay="0"/>
                                  </p:stCondLst>
                                  <p:childTnLst>
                                    <p:set>
                                      <p:cBhvr>
                                        <p:cTn id="16" dur="1" fill="hold">
                                          <p:stCondLst>
                                            <p:cond delay="0"/>
                                          </p:stCondLst>
                                        </p:cTn>
                                        <p:tgtEl>
                                          <p:spTgt spid="611"/>
                                        </p:tgtEl>
                                        <p:attrNameLst>
                                          <p:attrName>style.visibility</p:attrName>
                                        </p:attrNameLst>
                                      </p:cBhvr>
                                      <p:to>
                                        <p:strVal val="visible"/>
                                      </p:to>
                                    </p:set>
                                    <p:animEffect transition="in" filter="fade">
                                      <p:cBhvr>
                                        <p:cTn id="17" dur="500"/>
                                        <p:tgtEl>
                                          <p:spTgt spid="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medium confidence">
            <a:extLst>
              <a:ext uri="{FF2B5EF4-FFF2-40B4-BE49-F238E27FC236}">
                <a16:creationId xmlns:a16="http://schemas.microsoft.com/office/drawing/2014/main" id="{EA76E81E-D591-4F9B-9DC3-C5A6306318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53378" cy="5143500"/>
          </a:xfrm>
          <a:prstGeom prst="rect">
            <a:avLst/>
          </a:prstGeom>
        </p:spPr>
      </p:pic>
      <p:sp>
        <p:nvSpPr>
          <p:cNvPr id="7" name="Rectangle 6">
            <a:extLst>
              <a:ext uri="{FF2B5EF4-FFF2-40B4-BE49-F238E27FC236}">
                <a16:creationId xmlns:a16="http://schemas.microsoft.com/office/drawing/2014/main" id="{35EBE82D-84CB-4130-BE2B-6670009AEDA8}"/>
              </a:ext>
            </a:extLst>
          </p:cNvPr>
          <p:cNvSpPr/>
          <p:nvPr/>
        </p:nvSpPr>
        <p:spPr>
          <a:xfrm>
            <a:off x="1" y="3618467"/>
            <a:ext cx="9144000" cy="955221"/>
          </a:xfrm>
          <a:prstGeom prst="rect">
            <a:avLst/>
          </a:prstGeom>
          <a:solidFill>
            <a:srgbClr val="4A0D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Ways to Join the Fight</a:t>
            </a:r>
          </a:p>
        </p:txBody>
      </p:sp>
      <p:pic>
        <p:nvPicPr>
          <p:cNvPr id="5" name="Picture 4" descr="Icon&#10;&#10;Description automatically generated">
            <a:extLst>
              <a:ext uri="{FF2B5EF4-FFF2-40B4-BE49-F238E27FC236}">
                <a16:creationId xmlns:a16="http://schemas.microsoft.com/office/drawing/2014/main" id="{CA1BE746-FCA5-4260-A6B6-EE666A78424D}"/>
              </a:ext>
            </a:extLst>
          </p:cNvPr>
          <p:cNvPicPr>
            <a:picLocks noChangeAspect="1"/>
          </p:cNvPicPr>
          <p:nvPr/>
        </p:nvPicPr>
        <p:blipFill>
          <a:blip r:embed="rId4" cstate="screen">
            <a:duotone>
              <a:prstClr val="black"/>
              <a:srgbClr val="4A0D66">
                <a:tint val="45000"/>
                <a:satMod val="400000"/>
              </a:srgbClr>
            </a:duotone>
            <a:alphaModFix amt="35000"/>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a:ext>
            </a:extLst>
          </a:blip>
          <a:stretch>
            <a:fillRect/>
          </a:stretch>
        </p:blipFill>
        <p:spPr>
          <a:xfrm>
            <a:off x="488887" y="3812721"/>
            <a:ext cx="640956" cy="599935"/>
          </a:xfrm>
          <a:prstGeom prst="rect">
            <a:avLst/>
          </a:prstGeom>
        </p:spPr>
      </p:pic>
    </p:spTree>
    <p:custDataLst>
      <p:tags r:id="rId1"/>
    </p:custDataLst>
    <p:extLst>
      <p:ext uri="{BB962C8B-B14F-4D97-AF65-F5344CB8AC3E}">
        <p14:creationId xmlns:p14="http://schemas.microsoft.com/office/powerpoint/2010/main" val="409444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posing for a photo&#10;&#10;Description automatically generated with medium confidence">
            <a:extLst>
              <a:ext uri="{FF2B5EF4-FFF2-40B4-BE49-F238E27FC236}">
                <a16:creationId xmlns:a16="http://schemas.microsoft.com/office/drawing/2014/main" id="{4FCA4CEE-0C42-4CCF-BE3D-374B88DC30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6548"/>
            <a:ext cx="9148083" cy="5170048"/>
          </a:xfrm>
          <a:prstGeom prst="rect">
            <a:avLst/>
          </a:prstGeom>
        </p:spPr>
      </p:pic>
      <p:pic>
        <p:nvPicPr>
          <p:cNvPr id="7" name="Picture 6" descr="Shape, rectangle&#10;&#10;Description automatically generated">
            <a:extLst>
              <a:ext uri="{FF2B5EF4-FFF2-40B4-BE49-F238E27FC236}">
                <a16:creationId xmlns:a16="http://schemas.microsoft.com/office/drawing/2014/main" id="{B99B13CC-19E7-4F59-A3FA-3EE21B2DF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6548"/>
            <a:ext cx="2636213" cy="5170048"/>
          </a:xfrm>
          <a:prstGeom prst="rect">
            <a:avLst/>
          </a:prstGeom>
        </p:spPr>
      </p:pic>
      <p:sp>
        <p:nvSpPr>
          <p:cNvPr id="22" name="Rectangle 21">
            <a:extLst>
              <a:ext uri="{FF2B5EF4-FFF2-40B4-BE49-F238E27FC236}">
                <a16:creationId xmlns:a16="http://schemas.microsoft.com/office/drawing/2014/main" id="{16FF42A5-1CDB-44F0-B7C2-6DAE75FEBAEA}"/>
              </a:ext>
            </a:extLst>
          </p:cNvPr>
          <p:cNvSpPr/>
          <p:nvPr/>
        </p:nvSpPr>
        <p:spPr>
          <a:xfrm>
            <a:off x="8164" y="1103430"/>
            <a:ext cx="2636213" cy="563335"/>
          </a:xfrm>
          <a:prstGeom prst="rect">
            <a:avLst/>
          </a:prstGeom>
          <a:solidFill>
            <a:srgbClr val="4A0D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TextBox 10">
            <a:extLst>
              <a:ext uri="{FF2B5EF4-FFF2-40B4-BE49-F238E27FC236}">
                <a16:creationId xmlns:a16="http://schemas.microsoft.com/office/drawing/2014/main" id="{0ABD783C-B986-47B3-9C79-C8092074F0C7}"/>
              </a:ext>
            </a:extLst>
          </p:cNvPr>
          <p:cNvSpPr txBox="1"/>
          <p:nvPr/>
        </p:nvSpPr>
        <p:spPr>
          <a:xfrm>
            <a:off x="-998510" y="1249126"/>
            <a:ext cx="4633232"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Volunteer</a:t>
            </a:r>
            <a:endParaRPr lang="en-US" sz="750" dirty="0">
              <a:solidFill>
                <a:prstClr val="black"/>
              </a:solidFill>
              <a:latin typeface="Microsoft Sans Serif" panose="020B0604020202020204" pitchFamily="34" charset="0"/>
            </a:endParaRPr>
          </a:p>
        </p:txBody>
      </p:sp>
      <p:sp>
        <p:nvSpPr>
          <p:cNvPr id="13" name="TextBox 12">
            <a:extLst>
              <a:ext uri="{FF2B5EF4-FFF2-40B4-BE49-F238E27FC236}">
                <a16:creationId xmlns:a16="http://schemas.microsoft.com/office/drawing/2014/main" id="{5D632002-EF26-46C6-88D6-63098B6CF0B8}"/>
              </a:ext>
            </a:extLst>
          </p:cNvPr>
          <p:cNvSpPr txBox="1"/>
          <p:nvPr/>
        </p:nvSpPr>
        <p:spPr>
          <a:xfrm>
            <a:off x="-1247520" y="1844852"/>
            <a:ext cx="5131253"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Advocacy</a:t>
            </a:r>
            <a:endParaRPr lang="en-US" sz="750" dirty="0">
              <a:solidFill>
                <a:prstClr val="black"/>
              </a:solidFill>
              <a:latin typeface="Microsoft Sans Serif" panose="020B0604020202020204" pitchFamily="34" charset="0"/>
            </a:endParaRPr>
          </a:p>
        </p:txBody>
      </p:sp>
      <p:sp>
        <p:nvSpPr>
          <p:cNvPr id="15" name="TextBox 14">
            <a:extLst>
              <a:ext uri="{FF2B5EF4-FFF2-40B4-BE49-F238E27FC236}">
                <a16:creationId xmlns:a16="http://schemas.microsoft.com/office/drawing/2014/main" id="{CAABFD9B-E7B1-4963-99FF-D9F2391F9E76}"/>
              </a:ext>
            </a:extLst>
          </p:cNvPr>
          <p:cNvSpPr txBox="1"/>
          <p:nvPr/>
        </p:nvSpPr>
        <p:spPr>
          <a:xfrm>
            <a:off x="0" y="2446524"/>
            <a:ext cx="2636213" cy="300082"/>
          </a:xfrm>
          <a:prstGeom prst="rect">
            <a:avLst/>
          </a:prstGeom>
          <a:noFill/>
        </p:spPr>
        <p:txBody>
          <a:bodyPr wrap="square">
            <a:spAutoFit/>
          </a:bodyPr>
          <a:lstStyle/>
          <a:p>
            <a:pPr algn="ctr"/>
            <a:r>
              <a:rPr lang="en-US" sz="1350" dirty="0" err="1">
                <a:solidFill>
                  <a:srgbClr val="FFFFFF"/>
                </a:solidFill>
                <a:latin typeface="Houschka Alt Pro Medium" panose="02000603030000020003" pitchFamily="50" charset="0"/>
              </a:rPr>
              <a:t>TrialMatch</a:t>
            </a:r>
            <a:r>
              <a:rPr lang="en-US" sz="1350" dirty="0">
                <a:solidFill>
                  <a:srgbClr val="FFFFFF"/>
                </a:solidFill>
                <a:latin typeface="Houschka Alt Pro Medium" panose="02000603030000020003" pitchFamily="50" charset="0"/>
              </a:rPr>
              <a:t>®</a:t>
            </a:r>
            <a:endParaRPr lang="en-US" sz="750" dirty="0">
              <a:solidFill>
                <a:prstClr val="black"/>
              </a:solidFill>
              <a:latin typeface="Microsoft Sans Serif" panose="020B0604020202020204" pitchFamily="34" charset="0"/>
            </a:endParaRPr>
          </a:p>
        </p:txBody>
      </p:sp>
      <p:sp>
        <p:nvSpPr>
          <p:cNvPr id="17" name="TextBox 16">
            <a:extLst>
              <a:ext uri="{FF2B5EF4-FFF2-40B4-BE49-F238E27FC236}">
                <a16:creationId xmlns:a16="http://schemas.microsoft.com/office/drawing/2014/main" id="{1FACC2BB-6981-4061-AC9D-B2BF4D8972DE}"/>
              </a:ext>
            </a:extLst>
          </p:cNvPr>
          <p:cNvSpPr txBox="1"/>
          <p:nvPr/>
        </p:nvSpPr>
        <p:spPr>
          <a:xfrm>
            <a:off x="-1327122" y="3043247"/>
            <a:ext cx="5290457"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Walk to End Alzheimer’s®</a:t>
            </a:r>
            <a:endParaRPr lang="en-US" sz="750" dirty="0">
              <a:solidFill>
                <a:prstClr val="black"/>
              </a:solidFill>
              <a:latin typeface="Microsoft Sans Serif" panose="020B0604020202020204" pitchFamily="34" charset="0"/>
            </a:endParaRPr>
          </a:p>
        </p:txBody>
      </p:sp>
      <p:sp>
        <p:nvSpPr>
          <p:cNvPr id="19" name="TextBox 18">
            <a:extLst>
              <a:ext uri="{FF2B5EF4-FFF2-40B4-BE49-F238E27FC236}">
                <a16:creationId xmlns:a16="http://schemas.microsoft.com/office/drawing/2014/main" id="{CCD6C1FE-828A-491F-BCFC-21D0AE2F85B1}"/>
              </a:ext>
            </a:extLst>
          </p:cNvPr>
          <p:cNvSpPr txBox="1"/>
          <p:nvPr/>
        </p:nvSpPr>
        <p:spPr>
          <a:xfrm>
            <a:off x="-1351615" y="3642445"/>
            <a:ext cx="5298621"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The Longest Day®</a:t>
            </a:r>
            <a:endParaRPr lang="en-US" sz="750" dirty="0">
              <a:solidFill>
                <a:prstClr val="black"/>
              </a:solidFill>
              <a:latin typeface="Microsoft Sans Serif" panose="020B0604020202020204" pitchFamily="34" charset="0"/>
            </a:endParaRPr>
          </a:p>
        </p:txBody>
      </p:sp>
      <p:pic>
        <p:nvPicPr>
          <p:cNvPr id="20" name="Picture 19" descr="Shape&#10;&#10;Description automatically generated with low confidence">
            <a:extLst>
              <a:ext uri="{FF2B5EF4-FFF2-40B4-BE49-F238E27FC236}">
                <a16:creationId xmlns:a16="http://schemas.microsoft.com/office/drawing/2014/main" id="{FFF0FC91-3F49-4AA5-BA8E-D270FC9F62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8229" y="270588"/>
            <a:ext cx="5940904" cy="4592782"/>
          </a:xfrm>
          <a:prstGeom prst="rect">
            <a:avLst/>
          </a:prstGeom>
        </p:spPr>
      </p:pic>
      <p:sp>
        <p:nvSpPr>
          <p:cNvPr id="21" name="TextBox 20">
            <a:extLst>
              <a:ext uri="{FF2B5EF4-FFF2-40B4-BE49-F238E27FC236}">
                <a16:creationId xmlns:a16="http://schemas.microsoft.com/office/drawing/2014/main" id="{9AAA2079-5249-4B34-82D3-A54D4D699CE5}"/>
              </a:ext>
            </a:extLst>
          </p:cNvPr>
          <p:cNvSpPr txBox="1"/>
          <p:nvPr/>
        </p:nvSpPr>
        <p:spPr>
          <a:xfrm>
            <a:off x="3377973" y="959731"/>
            <a:ext cx="5270046" cy="3139321"/>
          </a:xfrm>
          <a:prstGeom prst="rect">
            <a:avLst/>
          </a:prstGeom>
          <a:noFill/>
        </p:spPr>
        <p:txBody>
          <a:bodyPr wrap="square">
            <a:spAutoFit/>
          </a:bodyPr>
          <a:lstStyle/>
          <a:p>
            <a:r>
              <a:rPr lang="en-US" sz="1800" dirty="0"/>
              <a:t>Whether you can spare a few hours a week or make a more significant time commitment, consider volunteering with the Alzheimer's Association. Numerous opportunities are available, including becoming a community educator or joining your local Walk Committee. </a:t>
            </a:r>
            <a:r>
              <a:rPr lang="en-US" sz="1800" b="1" dirty="0">
                <a:solidFill>
                  <a:srgbClr val="4A0D66"/>
                </a:solidFill>
              </a:rPr>
              <a:t>alz.org/volunteer</a:t>
            </a:r>
          </a:p>
          <a:p>
            <a:endParaRPr lang="en-US" sz="1800" b="1" dirty="0">
              <a:solidFill>
                <a:srgbClr val="4A0D66"/>
              </a:solidFill>
            </a:endParaRPr>
          </a:p>
          <a:p>
            <a:r>
              <a:rPr lang="en-US" sz="1800" b="1" dirty="0">
                <a:solidFill>
                  <a:srgbClr val="4A0D66"/>
                </a:solidFill>
              </a:rPr>
              <a:t>In the Flathead Valley, your local volunteers are Wally </a:t>
            </a:r>
            <a:r>
              <a:rPr lang="en-US" sz="1800" b="1" dirty="0" err="1">
                <a:solidFill>
                  <a:srgbClr val="4A0D66"/>
                </a:solidFill>
              </a:rPr>
              <a:t>Walbruch</a:t>
            </a:r>
            <a:r>
              <a:rPr lang="en-US" sz="1800" b="1" dirty="0">
                <a:solidFill>
                  <a:srgbClr val="4A0D66"/>
                </a:solidFill>
              </a:rPr>
              <a:t>, Jennifer </a:t>
            </a:r>
            <a:r>
              <a:rPr lang="en-US" sz="1800" b="1" dirty="0" err="1">
                <a:solidFill>
                  <a:srgbClr val="4A0D66"/>
                </a:solidFill>
              </a:rPr>
              <a:t>Crowly</a:t>
            </a:r>
            <a:r>
              <a:rPr lang="en-US" sz="1800" b="1" dirty="0">
                <a:solidFill>
                  <a:srgbClr val="4A0D66"/>
                </a:solidFill>
              </a:rPr>
              <a:t>, and Susan </a:t>
            </a:r>
            <a:r>
              <a:rPr lang="en-US" sz="1800" b="1" dirty="0" err="1">
                <a:solidFill>
                  <a:srgbClr val="4A0D66"/>
                </a:solidFill>
              </a:rPr>
              <a:t>Socha</a:t>
            </a:r>
            <a:r>
              <a:rPr lang="en-US" sz="1800" b="1" dirty="0">
                <a:solidFill>
                  <a:srgbClr val="4A0D66"/>
                </a:solidFill>
              </a:rPr>
              <a:t>.</a:t>
            </a:r>
          </a:p>
        </p:txBody>
      </p:sp>
    </p:spTree>
    <p:custDataLst>
      <p:tags r:id="rId1"/>
    </p:custDataLst>
    <p:extLst>
      <p:ext uri="{BB962C8B-B14F-4D97-AF65-F5344CB8AC3E}">
        <p14:creationId xmlns:p14="http://schemas.microsoft.com/office/powerpoint/2010/main" val="29531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23FBED3-5DF4-4B29-80B9-687ABB76C29F}"/>
              </a:ext>
            </a:extLst>
          </p:cNvPr>
          <p:cNvSpPr>
            <a:spLocks noGrp="1"/>
          </p:cNvSpPr>
          <p:nvPr>
            <p:ph type="body" idx="1"/>
          </p:nvPr>
        </p:nvSpPr>
        <p:spPr/>
        <p:txBody>
          <a:bodyPr/>
          <a:lstStyle/>
          <a:p>
            <a:endParaRPr lang="en-US"/>
          </a:p>
        </p:txBody>
      </p:sp>
      <p:sp>
        <p:nvSpPr>
          <p:cNvPr id="15" name="Text Placeholder 14">
            <a:extLst>
              <a:ext uri="{FF2B5EF4-FFF2-40B4-BE49-F238E27FC236}">
                <a16:creationId xmlns:a16="http://schemas.microsoft.com/office/drawing/2014/main" id="{331B7AC2-0C99-4A9B-9E68-9826EB5E4F7B}"/>
              </a:ext>
            </a:extLst>
          </p:cNvPr>
          <p:cNvSpPr>
            <a:spLocks noGrp="1"/>
          </p:cNvSpPr>
          <p:nvPr>
            <p:ph type="body" idx="2"/>
          </p:nvPr>
        </p:nvSpPr>
        <p:spPr/>
        <p:txBody>
          <a:bodyPr/>
          <a:lstStyle/>
          <a:p>
            <a:endParaRPr lang="en-US" dirty="0"/>
          </a:p>
        </p:txBody>
      </p:sp>
      <p:sp>
        <p:nvSpPr>
          <p:cNvPr id="2" name="Title 1">
            <a:extLst>
              <a:ext uri="{FF2B5EF4-FFF2-40B4-BE49-F238E27FC236}">
                <a16:creationId xmlns:a16="http://schemas.microsoft.com/office/drawing/2014/main" id="{4C8E8A96-0C7D-8CE5-BF4A-8D6779D7E525}"/>
              </a:ext>
            </a:extLst>
          </p:cNvPr>
          <p:cNvSpPr>
            <a:spLocks noGrp="1"/>
          </p:cNvSpPr>
          <p:nvPr>
            <p:ph type="title" idx="4294967295"/>
          </p:nvPr>
        </p:nvSpPr>
        <p:spPr>
          <a:xfrm>
            <a:off x="0" y="0"/>
            <a:ext cx="8521700" cy="554038"/>
          </a:xfrm>
          <a:prstGeom prst="rect">
            <a:avLst/>
          </a:prstGeom>
        </p:spPr>
        <p:txBody>
          <a:bodyPr>
            <a:normAutofit/>
          </a:bodyPr>
          <a:lstStyle/>
          <a:p>
            <a:r>
              <a:rPr lang="en-US" dirty="0"/>
              <a:t>                    </a:t>
            </a:r>
            <a:r>
              <a:rPr lang="en-US" b="1" dirty="0">
                <a:solidFill>
                  <a:srgbClr val="7030A0"/>
                </a:solidFill>
              </a:rPr>
              <a:t>      Educational Programs</a:t>
            </a:r>
          </a:p>
        </p:txBody>
      </p:sp>
      <p:pic>
        <p:nvPicPr>
          <p:cNvPr id="10" name="Content Placeholder 9">
            <a:extLst>
              <a:ext uri="{FF2B5EF4-FFF2-40B4-BE49-F238E27FC236}">
                <a16:creationId xmlns:a16="http://schemas.microsoft.com/office/drawing/2014/main" id="{A920870D-AB00-47EE-AF86-209540B69180}"/>
              </a:ext>
            </a:extLst>
          </p:cNvPr>
          <p:cNvPicPr>
            <a:picLocks noGrp="1" noChangeAspect="1"/>
          </p:cNvPicPr>
          <p:nvPr>
            <p:ph sz="half" idx="4294967295"/>
          </p:nvPr>
        </p:nvPicPr>
        <p:blipFill>
          <a:blip r:embed="rId2"/>
          <a:stretch>
            <a:fillRect/>
          </a:stretch>
        </p:blipFill>
        <p:spPr>
          <a:xfrm>
            <a:off x="2386164" y="103187"/>
            <a:ext cx="4143375" cy="4937125"/>
          </a:xfrm>
          <a:prstGeom prst="rect">
            <a:avLst/>
          </a:prstGeom>
        </p:spPr>
      </p:pic>
    </p:spTree>
    <p:extLst>
      <p:ext uri="{BB962C8B-B14F-4D97-AF65-F5344CB8AC3E}">
        <p14:creationId xmlns:p14="http://schemas.microsoft.com/office/powerpoint/2010/main" val="158445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0" y="-20275"/>
            <a:ext cx="9216663"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holding signs in front of a white building&#10;&#10;Description automatically generated with medium confidence">
            <a:extLst>
              <a:ext uri="{FF2B5EF4-FFF2-40B4-BE49-F238E27FC236}">
                <a16:creationId xmlns:a16="http://schemas.microsoft.com/office/drawing/2014/main" id="{100DAD6A-0378-489C-A16B-D0B5BAE6E7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0459" cy="5170048"/>
          </a:xfrm>
          <a:prstGeom prst="rect">
            <a:avLst/>
          </a:prstGeom>
        </p:spPr>
      </p:pic>
      <p:pic>
        <p:nvPicPr>
          <p:cNvPr id="7" name="Picture 6" descr="Shape, rectangle&#10;&#10;Description automatically generated">
            <a:extLst>
              <a:ext uri="{FF2B5EF4-FFF2-40B4-BE49-F238E27FC236}">
                <a16:creationId xmlns:a16="http://schemas.microsoft.com/office/drawing/2014/main" id="{B99B13CC-19E7-4F59-A3FA-3EE21B2DF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636213" cy="5170048"/>
          </a:xfrm>
          <a:prstGeom prst="rect">
            <a:avLst/>
          </a:prstGeom>
        </p:spPr>
      </p:pic>
      <p:sp>
        <p:nvSpPr>
          <p:cNvPr id="11" name="TextBox 10">
            <a:extLst>
              <a:ext uri="{FF2B5EF4-FFF2-40B4-BE49-F238E27FC236}">
                <a16:creationId xmlns:a16="http://schemas.microsoft.com/office/drawing/2014/main" id="{0ABD783C-B986-47B3-9C79-C8092074F0C7}"/>
              </a:ext>
            </a:extLst>
          </p:cNvPr>
          <p:cNvSpPr txBox="1"/>
          <p:nvPr/>
        </p:nvSpPr>
        <p:spPr>
          <a:xfrm>
            <a:off x="-998510" y="1249126"/>
            <a:ext cx="4633232"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Volunteer</a:t>
            </a:r>
            <a:endParaRPr lang="en-US" sz="750" dirty="0">
              <a:solidFill>
                <a:prstClr val="black"/>
              </a:solidFill>
              <a:latin typeface="Microsoft Sans Serif" panose="020B0604020202020204" pitchFamily="34" charset="0"/>
            </a:endParaRPr>
          </a:p>
        </p:txBody>
      </p:sp>
      <p:sp>
        <p:nvSpPr>
          <p:cNvPr id="22" name="Rectangle 21">
            <a:extLst>
              <a:ext uri="{FF2B5EF4-FFF2-40B4-BE49-F238E27FC236}">
                <a16:creationId xmlns:a16="http://schemas.microsoft.com/office/drawing/2014/main" id="{16FF42A5-1CDB-44F0-B7C2-6DAE75FEBAEA}"/>
              </a:ext>
            </a:extLst>
          </p:cNvPr>
          <p:cNvSpPr/>
          <p:nvPr/>
        </p:nvSpPr>
        <p:spPr>
          <a:xfrm>
            <a:off x="8164" y="1701684"/>
            <a:ext cx="2636213" cy="563335"/>
          </a:xfrm>
          <a:prstGeom prst="rect">
            <a:avLst/>
          </a:prstGeom>
          <a:solidFill>
            <a:srgbClr val="4A0D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TextBox 12">
            <a:extLst>
              <a:ext uri="{FF2B5EF4-FFF2-40B4-BE49-F238E27FC236}">
                <a16:creationId xmlns:a16="http://schemas.microsoft.com/office/drawing/2014/main" id="{5D632002-EF26-46C6-88D6-63098B6CF0B8}"/>
              </a:ext>
            </a:extLst>
          </p:cNvPr>
          <p:cNvSpPr txBox="1"/>
          <p:nvPr/>
        </p:nvSpPr>
        <p:spPr>
          <a:xfrm>
            <a:off x="-1247520" y="1844852"/>
            <a:ext cx="5131253"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Advocacy</a:t>
            </a:r>
            <a:endParaRPr lang="en-US" sz="750" dirty="0">
              <a:solidFill>
                <a:prstClr val="black"/>
              </a:solidFill>
              <a:latin typeface="Microsoft Sans Serif" panose="020B0604020202020204" pitchFamily="34" charset="0"/>
            </a:endParaRPr>
          </a:p>
        </p:txBody>
      </p:sp>
      <p:sp>
        <p:nvSpPr>
          <p:cNvPr id="15" name="TextBox 14">
            <a:extLst>
              <a:ext uri="{FF2B5EF4-FFF2-40B4-BE49-F238E27FC236}">
                <a16:creationId xmlns:a16="http://schemas.microsoft.com/office/drawing/2014/main" id="{CAABFD9B-E7B1-4963-99FF-D9F2391F9E76}"/>
              </a:ext>
            </a:extLst>
          </p:cNvPr>
          <p:cNvSpPr txBox="1"/>
          <p:nvPr/>
        </p:nvSpPr>
        <p:spPr>
          <a:xfrm>
            <a:off x="-1310794" y="2446524"/>
            <a:ext cx="5257800" cy="300082"/>
          </a:xfrm>
          <a:prstGeom prst="rect">
            <a:avLst/>
          </a:prstGeom>
          <a:noFill/>
        </p:spPr>
        <p:txBody>
          <a:bodyPr wrap="square">
            <a:spAutoFit/>
          </a:bodyPr>
          <a:lstStyle/>
          <a:p>
            <a:pPr algn="ctr"/>
            <a:r>
              <a:rPr lang="en-US" sz="1350" dirty="0" err="1">
                <a:solidFill>
                  <a:srgbClr val="FFFFFF"/>
                </a:solidFill>
                <a:latin typeface="Houschka Alt Pro Medium" panose="02000603030000020003" pitchFamily="50" charset="0"/>
              </a:rPr>
              <a:t>TrialMatch</a:t>
            </a:r>
            <a:r>
              <a:rPr lang="en-US" sz="1350" dirty="0">
                <a:solidFill>
                  <a:srgbClr val="FFFFFF"/>
                </a:solidFill>
                <a:latin typeface="Houschka Alt Pro Medium" panose="02000603030000020003" pitchFamily="50" charset="0"/>
              </a:rPr>
              <a:t>®</a:t>
            </a:r>
            <a:endParaRPr lang="en-US" sz="750" dirty="0">
              <a:solidFill>
                <a:prstClr val="black"/>
              </a:solidFill>
              <a:latin typeface="Microsoft Sans Serif" panose="020B0604020202020204" pitchFamily="34" charset="0"/>
            </a:endParaRPr>
          </a:p>
        </p:txBody>
      </p:sp>
      <p:sp>
        <p:nvSpPr>
          <p:cNvPr id="17" name="TextBox 16">
            <a:extLst>
              <a:ext uri="{FF2B5EF4-FFF2-40B4-BE49-F238E27FC236}">
                <a16:creationId xmlns:a16="http://schemas.microsoft.com/office/drawing/2014/main" id="{1FACC2BB-6981-4061-AC9D-B2BF4D8972DE}"/>
              </a:ext>
            </a:extLst>
          </p:cNvPr>
          <p:cNvSpPr txBox="1"/>
          <p:nvPr/>
        </p:nvSpPr>
        <p:spPr>
          <a:xfrm>
            <a:off x="-1327122" y="3043247"/>
            <a:ext cx="5290457"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Walk to End Alzheimer’s®</a:t>
            </a:r>
            <a:endParaRPr lang="en-US" sz="750" dirty="0">
              <a:solidFill>
                <a:prstClr val="black"/>
              </a:solidFill>
              <a:latin typeface="Microsoft Sans Serif" panose="020B0604020202020204" pitchFamily="34" charset="0"/>
            </a:endParaRPr>
          </a:p>
        </p:txBody>
      </p:sp>
      <p:sp>
        <p:nvSpPr>
          <p:cNvPr id="19" name="TextBox 18">
            <a:extLst>
              <a:ext uri="{FF2B5EF4-FFF2-40B4-BE49-F238E27FC236}">
                <a16:creationId xmlns:a16="http://schemas.microsoft.com/office/drawing/2014/main" id="{CCD6C1FE-828A-491F-BCFC-21D0AE2F85B1}"/>
              </a:ext>
            </a:extLst>
          </p:cNvPr>
          <p:cNvSpPr txBox="1"/>
          <p:nvPr/>
        </p:nvSpPr>
        <p:spPr>
          <a:xfrm>
            <a:off x="-1351615" y="3642445"/>
            <a:ext cx="5298621"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The Longest Day®</a:t>
            </a:r>
            <a:endParaRPr lang="en-US" sz="750" dirty="0">
              <a:solidFill>
                <a:prstClr val="black"/>
              </a:solidFill>
              <a:latin typeface="Microsoft Sans Serif" panose="020B0604020202020204" pitchFamily="34" charset="0"/>
            </a:endParaRPr>
          </a:p>
        </p:txBody>
      </p:sp>
      <p:pic>
        <p:nvPicPr>
          <p:cNvPr id="20" name="Picture 19" descr="Shape&#10;&#10;Description automatically generated with low confidence">
            <a:extLst>
              <a:ext uri="{FF2B5EF4-FFF2-40B4-BE49-F238E27FC236}">
                <a16:creationId xmlns:a16="http://schemas.microsoft.com/office/drawing/2014/main" id="{FFF0FC91-3F49-4AA5-BA8E-D270FC9F62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87808" y="275359"/>
            <a:ext cx="5940904" cy="4592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9AAA2079-5249-4B34-82D3-A54D4D699CE5}"/>
              </a:ext>
            </a:extLst>
          </p:cNvPr>
          <p:cNvSpPr txBox="1"/>
          <p:nvPr/>
        </p:nvSpPr>
        <p:spPr>
          <a:xfrm>
            <a:off x="2753028" y="979003"/>
            <a:ext cx="6041802" cy="1754326"/>
          </a:xfrm>
          <a:prstGeom prst="rect">
            <a:avLst/>
          </a:prstGeom>
          <a:noFill/>
        </p:spPr>
        <p:txBody>
          <a:bodyPr wrap="square">
            <a:spAutoFit/>
          </a:bodyPr>
          <a:lstStyle/>
          <a:p>
            <a:r>
              <a:rPr lang="en-US" sz="1800" dirty="0"/>
              <a:t>Become an Alzheimer’s Association advocate and speak out on behalf of the needs and rights of those facing Alzheimer’s disease. </a:t>
            </a:r>
            <a:r>
              <a:rPr lang="en-US" sz="1800" b="1" dirty="0">
                <a:solidFill>
                  <a:srgbClr val="4A0D66"/>
                </a:solidFill>
              </a:rPr>
              <a:t>alzimpact.org</a:t>
            </a:r>
          </a:p>
          <a:p>
            <a:endParaRPr lang="en-US" sz="1800" b="1" dirty="0">
              <a:solidFill>
                <a:srgbClr val="4A0D66"/>
              </a:solidFill>
            </a:endParaRPr>
          </a:p>
          <a:p>
            <a:endParaRPr lang="en-US" sz="1800" b="1" dirty="0">
              <a:solidFill>
                <a:srgbClr val="4A0D66"/>
              </a:solidFill>
            </a:endParaRPr>
          </a:p>
          <a:p>
            <a:endParaRPr lang="en-US" sz="1800" b="1" dirty="0">
              <a:solidFill>
                <a:srgbClr val="4A0D66"/>
              </a:solidFill>
            </a:endParaRPr>
          </a:p>
        </p:txBody>
      </p:sp>
    </p:spTree>
    <p:custDataLst>
      <p:tags r:id="rId1"/>
    </p:custDataLst>
    <p:extLst>
      <p:ext uri="{BB962C8B-B14F-4D97-AF65-F5344CB8AC3E}">
        <p14:creationId xmlns:p14="http://schemas.microsoft.com/office/powerpoint/2010/main" val="30900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A13B-E43D-787D-7BA7-7D0A31F92A3E}"/>
              </a:ext>
            </a:extLst>
          </p:cNvPr>
          <p:cNvSpPr>
            <a:spLocks noGrp="1"/>
          </p:cNvSpPr>
          <p:nvPr>
            <p:ph type="title"/>
          </p:nvPr>
        </p:nvSpPr>
        <p:spPr>
          <a:xfrm>
            <a:off x="311700" y="56147"/>
            <a:ext cx="8520600" cy="454630"/>
          </a:xfrm>
        </p:spPr>
        <p:txBody>
          <a:bodyPr>
            <a:normAutofit fontScale="90000"/>
          </a:bodyPr>
          <a:lstStyle/>
          <a:p>
            <a:r>
              <a:rPr lang="en-US" dirty="0"/>
              <a:t>                                   </a:t>
            </a:r>
            <a:r>
              <a:rPr lang="en-US" b="1" dirty="0">
                <a:solidFill>
                  <a:srgbClr val="7030A0"/>
                </a:solidFill>
              </a:rPr>
              <a:t>Advocacy</a:t>
            </a:r>
          </a:p>
        </p:txBody>
      </p:sp>
      <p:pic>
        <p:nvPicPr>
          <p:cNvPr id="6" name="Content Placeholder 5">
            <a:extLst>
              <a:ext uri="{FF2B5EF4-FFF2-40B4-BE49-F238E27FC236}">
                <a16:creationId xmlns:a16="http://schemas.microsoft.com/office/drawing/2014/main" id="{6466003A-B589-F282-3468-BA1FFF577EA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08547" y="510778"/>
            <a:ext cx="4219074" cy="4454254"/>
          </a:xfrm>
        </p:spPr>
      </p:pic>
      <p:sp>
        <p:nvSpPr>
          <p:cNvPr id="4" name="Content Placeholder 3">
            <a:extLst>
              <a:ext uri="{FF2B5EF4-FFF2-40B4-BE49-F238E27FC236}">
                <a16:creationId xmlns:a16="http://schemas.microsoft.com/office/drawing/2014/main" id="{DCEDB3DE-E241-7235-08B3-BD03A7739A6F}"/>
              </a:ext>
            </a:extLst>
          </p:cNvPr>
          <p:cNvSpPr>
            <a:spLocks noGrp="1"/>
          </p:cNvSpPr>
          <p:nvPr>
            <p:ph sz="half" idx="2"/>
          </p:nvPr>
        </p:nvSpPr>
        <p:spPr>
          <a:xfrm>
            <a:off x="4629150" y="601578"/>
            <a:ext cx="4203150" cy="4363453"/>
          </a:xfrm>
        </p:spPr>
        <p:txBody>
          <a:bodyPr/>
          <a:lstStyle/>
          <a:p>
            <a:r>
              <a:rPr lang="en-US" b="1" dirty="0">
                <a:solidFill>
                  <a:srgbClr val="7030A0"/>
                </a:solidFill>
              </a:rPr>
              <a:t>NAPA Reauthorization Bill (S133/H.R.619) </a:t>
            </a:r>
            <a:r>
              <a:rPr lang="en-US" b="1" dirty="0" err="1">
                <a:solidFill>
                  <a:schemeClr val="tx1"/>
                </a:solidFill>
              </a:rPr>
              <a:t>Daines</a:t>
            </a:r>
            <a:r>
              <a:rPr lang="en-US" b="1" dirty="0">
                <a:solidFill>
                  <a:schemeClr val="tx1"/>
                </a:solidFill>
              </a:rPr>
              <a:t> Tester</a:t>
            </a:r>
            <a:endParaRPr lang="en-US" b="1" dirty="0">
              <a:solidFill>
                <a:srgbClr val="7030A0"/>
              </a:solidFill>
            </a:endParaRPr>
          </a:p>
          <a:p>
            <a:r>
              <a:rPr lang="en-US" b="1" dirty="0">
                <a:solidFill>
                  <a:srgbClr val="7030A0"/>
                </a:solidFill>
              </a:rPr>
              <a:t>Alzheimer’s Accountability and Investment Act (S134/H.R.620)</a:t>
            </a:r>
          </a:p>
          <a:p>
            <a:r>
              <a:rPr lang="en-US" b="1" dirty="0">
                <a:solidFill>
                  <a:srgbClr val="7030A0"/>
                </a:solidFill>
              </a:rPr>
              <a:t>BOLD Infrastructure for Alzheimer’s Reauthorization Act</a:t>
            </a:r>
          </a:p>
          <a:p>
            <a:pPr marL="114300" indent="0">
              <a:buNone/>
            </a:pPr>
            <a:r>
              <a:rPr lang="en-US" b="1" dirty="0">
                <a:solidFill>
                  <a:srgbClr val="7030A0"/>
                </a:solidFill>
              </a:rPr>
              <a:t>     (H.R.7218/S3775) </a:t>
            </a:r>
            <a:r>
              <a:rPr lang="en-US" b="1" dirty="0">
                <a:solidFill>
                  <a:schemeClr val="tx1"/>
                </a:solidFill>
              </a:rPr>
              <a:t>Montana CDC</a:t>
            </a:r>
          </a:p>
          <a:p>
            <a:r>
              <a:rPr lang="en-US" b="1" dirty="0">
                <a:solidFill>
                  <a:srgbClr val="7030A0"/>
                </a:solidFill>
              </a:rPr>
              <a:t>Accelerating Access to Dementia and Alzheimer’s Provider Training (AADAP) Act (H.R.7688) </a:t>
            </a:r>
            <a:r>
              <a:rPr lang="en-US" b="1" dirty="0">
                <a:solidFill>
                  <a:schemeClr val="tx1"/>
                </a:solidFill>
              </a:rPr>
              <a:t>Rural Montana Training</a:t>
            </a:r>
          </a:p>
          <a:p>
            <a:r>
              <a:rPr lang="en-US" b="1" dirty="0">
                <a:solidFill>
                  <a:srgbClr val="7030A0"/>
                </a:solidFill>
              </a:rPr>
              <a:t>FY25 Appropriations </a:t>
            </a:r>
            <a:r>
              <a:rPr lang="en-US" b="1" dirty="0">
                <a:solidFill>
                  <a:schemeClr val="tx1"/>
                </a:solidFill>
              </a:rPr>
              <a:t>Research</a:t>
            </a:r>
          </a:p>
        </p:txBody>
      </p:sp>
    </p:spTree>
    <p:extLst>
      <p:ext uri="{BB962C8B-B14F-4D97-AF65-F5344CB8AC3E}">
        <p14:creationId xmlns:p14="http://schemas.microsoft.com/office/powerpoint/2010/main" val="1982839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8FF94-D53A-4D7A-6D95-4275AE5D44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771" y="0"/>
            <a:ext cx="7728458" cy="5143500"/>
          </a:xfrm>
          <a:prstGeom prst="rect">
            <a:avLst/>
          </a:prstGeom>
        </p:spPr>
      </p:pic>
    </p:spTree>
    <p:extLst>
      <p:ext uri="{BB962C8B-B14F-4D97-AF65-F5344CB8AC3E}">
        <p14:creationId xmlns:p14="http://schemas.microsoft.com/office/powerpoint/2010/main" val="182368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circuit board&#10;&#10;Description automatically generated with medium confidence">
            <a:extLst>
              <a:ext uri="{FF2B5EF4-FFF2-40B4-BE49-F238E27FC236}">
                <a16:creationId xmlns:a16="http://schemas.microsoft.com/office/drawing/2014/main" id="{29057489-4B74-4F9D-B2C4-F260F0AC3A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70048"/>
          </a:xfrm>
          <a:prstGeom prst="rect">
            <a:avLst/>
          </a:prstGeom>
        </p:spPr>
      </p:pic>
      <p:pic>
        <p:nvPicPr>
          <p:cNvPr id="7" name="Picture 6" descr="Shape, rectangle&#10;&#10;Description automatically generated">
            <a:extLst>
              <a:ext uri="{FF2B5EF4-FFF2-40B4-BE49-F238E27FC236}">
                <a16:creationId xmlns:a16="http://schemas.microsoft.com/office/drawing/2014/main" id="{B99B13CC-19E7-4F59-A3FA-3EE21B2DF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636213" cy="5170048"/>
          </a:xfrm>
          <a:prstGeom prst="rect">
            <a:avLst/>
          </a:prstGeom>
        </p:spPr>
      </p:pic>
      <p:sp>
        <p:nvSpPr>
          <p:cNvPr id="11" name="TextBox 10">
            <a:extLst>
              <a:ext uri="{FF2B5EF4-FFF2-40B4-BE49-F238E27FC236}">
                <a16:creationId xmlns:a16="http://schemas.microsoft.com/office/drawing/2014/main" id="{0ABD783C-B986-47B3-9C79-C8092074F0C7}"/>
              </a:ext>
            </a:extLst>
          </p:cNvPr>
          <p:cNvSpPr txBox="1"/>
          <p:nvPr/>
        </p:nvSpPr>
        <p:spPr>
          <a:xfrm>
            <a:off x="-998510" y="1249126"/>
            <a:ext cx="4633232"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Volunteer</a:t>
            </a:r>
            <a:endParaRPr lang="en-US" sz="750" dirty="0">
              <a:solidFill>
                <a:prstClr val="black"/>
              </a:solidFill>
              <a:latin typeface="Microsoft Sans Serif" panose="020B0604020202020204" pitchFamily="34" charset="0"/>
            </a:endParaRPr>
          </a:p>
        </p:txBody>
      </p:sp>
      <p:sp>
        <p:nvSpPr>
          <p:cNvPr id="22" name="Rectangle 21">
            <a:extLst>
              <a:ext uri="{FF2B5EF4-FFF2-40B4-BE49-F238E27FC236}">
                <a16:creationId xmlns:a16="http://schemas.microsoft.com/office/drawing/2014/main" id="{16FF42A5-1CDB-44F0-B7C2-6DAE75FEBAEA}"/>
              </a:ext>
            </a:extLst>
          </p:cNvPr>
          <p:cNvSpPr/>
          <p:nvPr/>
        </p:nvSpPr>
        <p:spPr>
          <a:xfrm>
            <a:off x="8164" y="2303356"/>
            <a:ext cx="2636213" cy="563335"/>
          </a:xfrm>
          <a:prstGeom prst="rect">
            <a:avLst/>
          </a:prstGeom>
          <a:solidFill>
            <a:srgbClr val="4A0D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TextBox 12">
            <a:extLst>
              <a:ext uri="{FF2B5EF4-FFF2-40B4-BE49-F238E27FC236}">
                <a16:creationId xmlns:a16="http://schemas.microsoft.com/office/drawing/2014/main" id="{5D632002-EF26-46C6-88D6-63098B6CF0B8}"/>
              </a:ext>
            </a:extLst>
          </p:cNvPr>
          <p:cNvSpPr txBox="1"/>
          <p:nvPr/>
        </p:nvSpPr>
        <p:spPr>
          <a:xfrm>
            <a:off x="-1247520" y="1844852"/>
            <a:ext cx="5131253"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Advocacy</a:t>
            </a:r>
            <a:endParaRPr lang="en-US" sz="750" dirty="0">
              <a:solidFill>
                <a:prstClr val="black"/>
              </a:solidFill>
              <a:latin typeface="Microsoft Sans Serif" panose="020B0604020202020204" pitchFamily="34" charset="0"/>
            </a:endParaRPr>
          </a:p>
        </p:txBody>
      </p:sp>
      <p:sp>
        <p:nvSpPr>
          <p:cNvPr id="15" name="TextBox 14">
            <a:extLst>
              <a:ext uri="{FF2B5EF4-FFF2-40B4-BE49-F238E27FC236}">
                <a16:creationId xmlns:a16="http://schemas.microsoft.com/office/drawing/2014/main" id="{CAABFD9B-E7B1-4963-99FF-D9F2391F9E76}"/>
              </a:ext>
            </a:extLst>
          </p:cNvPr>
          <p:cNvSpPr txBox="1"/>
          <p:nvPr/>
        </p:nvSpPr>
        <p:spPr>
          <a:xfrm>
            <a:off x="0" y="2446524"/>
            <a:ext cx="2636213" cy="300082"/>
          </a:xfrm>
          <a:prstGeom prst="rect">
            <a:avLst/>
          </a:prstGeom>
          <a:noFill/>
        </p:spPr>
        <p:txBody>
          <a:bodyPr wrap="square">
            <a:spAutoFit/>
          </a:bodyPr>
          <a:lstStyle/>
          <a:p>
            <a:pPr algn="ctr"/>
            <a:r>
              <a:rPr lang="en-US" sz="1350" dirty="0" err="1">
                <a:solidFill>
                  <a:srgbClr val="FFFFFF"/>
                </a:solidFill>
                <a:latin typeface="Houschka Alt Pro Medium" panose="02000603030000020003" pitchFamily="50" charset="0"/>
              </a:rPr>
              <a:t>TrialMatch</a:t>
            </a:r>
            <a:r>
              <a:rPr lang="en-US" sz="1350" dirty="0">
                <a:solidFill>
                  <a:srgbClr val="FFFFFF"/>
                </a:solidFill>
                <a:latin typeface="Houschka Alt Pro Medium" panose="02000603030000020003" pitchFamily="50" charset="0"/>
              </a:rPr>
              <a:t>®</a:t>
            </a:r>
            <a:endParaRPr lang="en-US" sz="750" dirty="0">
              <a:solidFill>
                <a:prstClr val="black"/>
              </a:solidFill>
              <a:latin typeface="Microsoft Sans Serif" panose="020B0604020202020204" pitchFamily="34" charset="0"/>
            </a:endParaRPr>
          </a:p>
        </p:txBody>
      </p:sp>
      <p:sp>
        <p:nvSpPr>
          <p:cNvPr id="17" name="TextBox 16">
            <a:extLst>
              <a:ext uri="{FF2B5EF4-FFF2-40B4-BE49-F238E27FC236}">
                <a16:creationId xmlns:a16="http://schemas.microsoft.com/office/drawing/2014/main" id="{1FACC2BB-6981-4061-AC9D-B2BF4D8972DE}"/>
              </a:ext>
            </a:extLst>
          </p:cNvPr>
          <p:cNvSpPr txBox="1"/>
          <p:nvPr/>
        </p:nvSpPr>
        <p:spPr>
          <a:xfrm>
            <a:off x="-1327122" y="3043247"/>
            <a:ext cx="5290457"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Walk to End Alzheimer’s®</a:t>
            </a:r>
            <a:endParaRPr lang="en-US" sz="750" dirty="0">
              <a:solidFill>
                <a:prstClr val="black"/>
              </a:solidFill>
              <a:latin typeface="Microsoft Sans Serif" panose="020B0604020202020204" pitchFamily="34" charset="0"/>
            </a:endParaRPr>
          </a:p>
        </p:txBody>
      </p:sp>
      <p:sp>
        <p:nvSpPr>
          <p:cNvPr id="19" name="TextBox 18">
            <a:extLst>
              <a:ext uri="{FF2B5EF4-FFF2-40B4-BE49-F238E27FC236}">
                <a16:creationId xmlns:a16="http://schemas.microsoft.com/office/drawing/2014/main" id="{CCD6C1FE-828A-491F-BCFC-21D0AE2F85B1}"/>
              </a:ext>
            </a:extLst>
          </p:cNvPr>
          <p:cNvSpPr txBox="1"/>
          <p:nvPr/>
        </p:nvSpPr>
        <p:spPr>
          <a:xfrm>
            <a:off x="-1351615" y="3642445"/>
            <a:ext cx="5298621"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The Longest Day®</a:t>
            </a:r>
            <a:endParaRPr lang="en-US" sz="750" dirty="0">
              <a:solidFill>
                <a:prstClr val="black"/>
              </a:solidFill>
              <a:latin typeface="Microsoft Sans Serif" panose="020B0604020202020204" pitchFamily="34" charset="0"/>
            </a:endParaRPr>
          </a:p>
        </p:txBody>
      </p:sp>
      <p:pic>
        <p:nvPicPr>
          <p:cNvPr id="20" name="Picture 19" descr="Shape&#10;&#10;Description automatically generated with low confidence">
            <a:extLst>
              <a:ext uri="{FF2B5EF4-FFF2-40B4-BE49-F238E27FC236}">
                <a16:creationId xmlns:a16="http://schemas.microsoft.com/office/drawing/2014/main" id="{FFF0FC91-3F49-4AA5-BA8E-D270FC9F62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8229" y="270588"/>
            <a:ext cx="5940904" cy="4592782"/>
          </a:xfrm>
          <a:prstGeom prst="rect">
            <a:avLst/>
          </a:prstGeom>
        </p:spPr>
      </p:pic>
      <p:sp>
        <p:nvSpPr>
          <p:cNvPr id="21" name="TextBox 20">
            <a:extLst>
              <a:ext uri="{FF2B5EF4-FFF2-40B4-BE49-F238E27FC236}">
                <a16:creationId xmlns:a16="http://schemas.microsoft.com/office/drawing/2014/main" id="{9AAA2079-5249-4B34-82D3-A54D4D699CE5}"/>
              </a:ext>
            </a:extLst>
          </p:cNvPr>
          <p:cNvSpPr txBox="1"/>
          <p:nvPr/>
        </p:nvSpPr>
        <p:spPr>
          <a:xfrm>
            <a:off x="3377973" y="959731"/>
            <a:ext cx="5270046" cy="1477328"/>
          </a:xfrm>
          <a:prstGeom prst="rect">
            <a:avLst/>
          </a:prstGeom>
          <a:noFill/>
        </p:spPr>
        <p:txBody>
          <a:bodyPr wrap="square">
            <a:spAutoFit/>
          </a:bodyPr>
          <a:lstStyle/>
          <a:p>
            <a:r>
              <a:rPr lang="en-US" sz="1800" dirty="0"/>
              <a:t>Everyone can help advance Alzheimer’s research by participating in clinical trials. Get started with Alzheimer’s Association </a:t>
            </a:r>
            <a:r>
              <a:rPr lang="en-US" sz="1800" dirty="0" err="1"/>
              <a:t>TrialMatch</a:t>
            </a:r>
            <a:r>
              <a:rPr lang="en-US" sz="1800" dirty="0"/>
              <a:t>, a free, easy-to-use clinical studies matching service. </a:t>
            </a:r>
            <a:r>
              <a:rPr lang="en-US" sz="1800" b="1" dirty="0">
                <a:solidFill>
                  <a:srgbClr val="4A0D66"/>
                </a:solidFill>
              </a:rPr>
              <a:t>alz.org/</a:t>
            </a:r>
            <a:r>
              <a:rPr lang="en-US" sz="1800" b="1" dirty="0" err="1">
                <a:solidFill>
                  <a:srgbClr val="4A0D66"/>
                </a:solidFill>
              </a:rPr>
              <a:t>TrialMatch</a:t>
            </a:r>
            <a:endParaRPr lang="en-US" sz="1800" b="1" dirty="0">
              <a:solidFill>
                <a:srgbClr val="4A0D66"/>
              </a:solidFill>
            </a:endParaRPr>
          </a:p>
        </p:txBody>
      </p:sp>
      <p:pic>
        <p:nvPicPr>
          <p:cNvPr id="4" name="Picture 3" descr="Logo&#10;&#10;Description automatically generated with low confidence">
            <a:extLst>
              <a:ext uri="{FF2B5EF4-FFF2-40B4-BE49-F238E27FC236}">
                <a16:creationId xmlns:a16="http://schemas.microsoft.com/office/drawing/2014/main" id="{3D66FC61-2795-4280-9EC5-9BBBB1A2AE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8126" y="3003059"/>
            <a:ext cx="2821110" cy="1065854"/>
          </a:xfrm>
          <a:prstGeom prst="rect">
            <a:avLst/>
          </a:prstGeom>
        </p:spPr>
      </p:pic>
    </p:spTree>
    <p:custDataLst>
      <p:tags r:id="rId1"/>
    </p:custDataLst>
    <p:extLst>
      <p:ext uri="{BB962C8B-B14F-4D97-AF65-F5344CB8AC3E}">
        <p14:creationId xmlns:p14="http://schemas.microsoft.com/office/powerpoint/2010/main" val="25697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large crowd of people&#10;&#10;Description automatically generated with medium confidence">
            <a:extLst>
              <a:ext uri="{FF2B5EF4-FFF2-40B4-BE49-F238E27FC236}">
                <a16:creationId xmlns:a16="http://schemas.microsoft.com/office/drawing/2014/main" id="{128EFB0D-278A-43B6-B49B-49013CA0FF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29" y="-1"/>
            <a:ext cx="9185538" cy="5143501"/>
          </a:xfrm>
          <a:prstGeom prst="rect">
            <a:avLst/>
          </a:prstGeom>
        </p:spPr>
      </p:pic>
      <p:pic>
        <p:nvPicPr>
          <p:cNvPr id="7" name="Picture 6" descr="Shape, rectangle&#10;&#10;Description automatically generated">
            <a:extLst>
              <a:ext uri="{FF2B5EF4-FFF2-40B4-BE49-F238E27FC236}">
                <a16:creationId xmlns:a16="http://schemas.microsoft.com/office/drawing/2014/main" id="{B99B13CC-19E7-4F59-A3FA-3EE21B2DF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636213" cy="5170048"/>
          </a:xfrm>
          <a:prstGeom prst="rect">
            <a:avLst/>
          </a:prstGeom>
        </p:spPr>
      </p:pic>
      <p:sp>
        <p:nvSpPr>
          <p:cNvPr id="11" name="TextBox 10">
            <a:extLst>
              <a:ext uri="{FF2B5EF4-FFF2-40B4-BE49-F238E27FC236}">
                <a16:creationId xmlns:a16="http://schemas.microsoft.com/office/drawing/2014/main" id="{0ABD783C-B986-47B3-9C79-C8092074F0C7}"/>
              </a:ext>
            </a:extLst>
          </p:cNvPr>
          <p:cNvSpPr txBox="1"/>
          <p:nvPr/>
        </p:nvSpPr>
        <p:spPr>
          <a:xfrm>
            <a:off x="-998510" y="1249126"/>
            <a:ext cx="4633232"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Volunteer</a:t>
            </a:r>
            <a:endParaRPr lang="en-US" sz="750" dirty="0">
              <a:solidFill>
                <a:prstClr val="black"/>
              </a:solidFill>
              <a:latin typeface="Microsoft Sans Serif" panose="020B0604020202020204" pitchFamily="34" charset="0"/>
            </a:endParaRPr>
          </a:p>
        </p:txBody>
      </p:sp>
      <p:sp>
        <p:nvSpPr>
          <p:cNvPr id="13" name="TextBox 12">
            <a:extLst>
              <a:ext uri="{FF2B5EF4-FFF2-40B4-BE49-F238E27FC236}">
                <a16:creationId xmlns:a16="http://schemas.microsoft.com/office/drawing/2014/main" id="{5D632002-EF26-46C6-88D6-63098B6CF0B8}"/>
              </a:ext>
            </a:extLst>
          </p:cNvPr>
          <p:cNvSpPr txBox="1"/>
          <p:nvPr/>
        </p:nvSpPr>
        <p:spPr>
          <a:xfrm>
            <a:off x="-1247520" y="1844852"/>
            <a:ext cx="5131253"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Advocacy</a:t>
            </a:r>
            <a:endParaRPr lang="en-US" sz="750" dirty="0">
              <a:solidFill>
                <a:prstClr val="black"/>
              </a:solidFill>
              <a:latin typeface="Microsoft Sans Serif" panose="020B0604020202020204" pitchFamily="34" charset="0"/>
            </a:endParaRPr>
          </a:p>
        </p:txBody>
      </p:sp>
      <p:sp>
        <p:nvSpPr>
          <p:cNvPr id="15" name="TextBox 14">
            <a:extLst>
              <a:ext uri="{FF2B5EF4-FFF2-40B4-BE49-F238E27FC236}">
                <a16:creationId xmlns:a16="http://schemas.microsoft.com/office/drawing/2014/main" id="{CAABFD9B-E7B1-4963-99FF-D9F2391F9E76}"/>
              </a:ext>
            </a:extLst>
          </p:cNvPr>
          <p:cNvSpPr txBox="1"/>
          <p:nvPr/>
        </p:nvSpPr>
        <p:spPr>
          <a:xfrm>
            <a:off x="-1310794" y="2446524"/>
            <a:ext cx="5257800" cy="300082"/>
          </a:xfrm>
          <a:prstGeom prst="rect">
            <a:avLst/>
          </a:prstGeom>
          <a:noFill/>
        </p:spPr>
        <p:txBody>
          <a:bodyPr wrap="square">
            <a:spAutoFit/>
          </a:bodyPr>
          <a:lstStyle/>
          <a:p>
            <a:pPr algn="ctr"/>
            <a:r>
              <a:rPr lang="en-US" sz="1350" dirty="0" err="1">
                <a:solidFill>
                  <a:srgbClr val="FFFFFF"/>
                </a:solidFill>
                <a:latin typeface="Houschka Alt Pro Medium" panose="02000603030000020003" pitchFamily="50" charset="0"/>
              </a:rPr>
              <a:t>TrialMatch</a:t>
            </a:r>
            <a:r>
              <a:rPr lang="en-US" sz="1350" dirty="0">
                <a:solidFill>
                  <a:srgbClr val="FFFFFF"/>
                </a:solidFill>
                <a:latin typeface="Houschka Alt Pro Medium" panose="02000603030000020003" pitchFamily="50" charset="0"/>
              </a:rPr>
              <a:t>®</a:t>
            </a:r>
            <a:endParaRPr lang="en-US" sz="750" dirty="0">
              <a:solidFill>
                <a:prstClr val="black"/>
              </a:solidFill>
              <a:latin typeface="Microsoft Sans Serif" panose="020B0604020202020204" pitchFamily="34" charset="0"/>
            </a:endParaRPr>
          </a:p>
        </p:txBody>
      </p:sp>
      <p:sp>
        <p:nvSpPr>
          <p:cNvPr id="22" name="Rectangle 21">
            <a:extLst>
              <a:ext uri="{FF2B5EF4-FFF2-40B4-BE49-F238E27FC236}">
                <a16:creationId xmlns:a16="http://schemas.microsoft.com/office/drawing/2014/main" id="{16FF42A5-1CDB-44F0-B7C2-6DAE75FEBAEA}"/>
              </a:ext>
            </a:extLst>
          </p:cNvPr>
          <p:cNvSpPr/>
          <p:nvPr/>
        </p:nvSpPr>
        <p:spPr>
          <a:xfrm>
            <a:off x="0" y="2898322"/>
            <a:ext cx="2636213" cy="563335"/>
          </a:xfrm>
          <a:prstGeom prst="rect">
            <a:avLst/>
          </a:prstGeom>
          <a:solidFill>
            <a:srgbClr val="4A0D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TextBox 16">
            <a:extLst>
              <a:ext uri="{FF2B5EF4-FFF2-40B4-BE49-F238E27FC236}">
                <a16:creationId xmlns:a16="http://schemas.microsoft.com/office/drawing/2014/main" id="{1FACC2BB-6981-4061-AC9D-B2BF4D8972DE}"/>
              </a:ext>
            </a:extLst>
          </p:cNvPr>
          <p:cNvSpPr txBox="1"/>
          <p:nvPr/>
        </p:nvSpPr>
        <p:spPr>
          <a:xfrm>
            <a:off x="-1327122" y="3043247"/>
            <a:ext cx="5290457"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Walk to End Alzheimer’s®</a:t>
            </a:r>
            <a:endParaRPr lang="en-US" sz="750" dirty="0">
              <a:solidFill>
                <a:prstClr val="black"/>
              </a:solidFill>
              <a:latin typeface="Microsoft Sans Serif" panose="020B0604020202020204" pitchFamily="34" charset="0"/>
            </a:endParaRPr>
          </a:p>
        </p:txBody>
      </p:sp>
      <p:sp>
        <p:nvSpPr>
          <p:cNvPr id="19" name="TextBox 18">
            <a:extLst>
              <a:ext uri="{FF2B5EF4-FFF2-40B4-BE49-F238E27FC236}">
                <a16:creationId xmlns:a16="http://schemas.microsoft.com/office/drawing/2014/main" id="{CCD6C1FE-828A-491F-BCFC-21D0AE2F85B1}"/>
              </a:ext>
            </a:extLst>
          </p:cNvPr>
          <p:cNvSpPr txBox="1"/>
          <p:nvPr/>
        </p:nvSpPr>
        <p:spPr>
          <a:xfrm>
            <a:off x="-1351615" y="3642445"/>
            <a:ext cx="5298621"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The Longest Day®</a:t>
            </a:r>
            <a:endParaRPr lang="en-US" sz="750" dirty="0">
              <a:solidFill>
                <a:prstClr val="black"/>
              </a:solidFill>
              <a:latin typeface="Microsoft Sans Serif" panose="020B0604020202020204" pitchFamily="34" charset="0"/>
            </a:endParaRPr>
          </a:p>
        </p:txBody>
      </p:sp>
      <p:pic>
        <p:nvPicPr>
          <p:cNvPr id="20" name="Picture 19" descr="Shape&#10;&#10;Description automatically generated with low confidence">
            <a:extLst>
              <a:ext uri="{FF2B5EF4-FFF2-40B4-BE49-F238E27FC236}">
                <a16:creationId xmlns:a16="http://schemas.microsoft.com/office/drawing/2014/main" id="{FFF0FC91-3F49-4AA5-BA8E-D270FC9F62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8229" y="270588"/>
            <a:ext cx="5940904" cy="4592782"/>
          </a:xfrm>
          <a:prstGeom prst="rect">
            <a:avLst/>
          </a:prstGeom>
        </p:spPr>
      </p:pic>
      <p:pic>
        <p:nvPicPr>
          <p:cNvPr id="12" name="Picture 11" descr="Logo&#10;&#10;Description automatically generated">
            <a:extLst>
              <a:ext uri="{FF2B5EF4-FFF2-40B4-BE49-F238E27FC236}">
                <a16:creationId xmlns:a16="http://schemas.microsoft.com/office/drawing/2014/main" id="{3BAB5AB5-9977-435E-AEEB-AF8C726C59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3899" y="2687207"/>
            <a:ext cx="3873452" cy="2993123"/>
          </a:xfrm>
          <a:prstGeom prst="rect">
            <a:avLst/>
          </a:prstGeom>
        </p:spPr>
      </p:pic>
      <p:sp>
        <p:nvSpPr>
          <p:cNvPr id="21" name="TextBox 20">
            <a:extLst>
              <a:ext uri="{FF2B5EF4-FFF2-40B4-BE49-F238E27FC236}">
                <a16:creationId xmlns:a16="http://schemas.microsoft.com/office/drawing/2014/main" id="{9AAA2079-5249-4B34-82D3-A54D4D699CE5}"/>
              </a:ext>
            </a:extLst>
          </p:cNvPr>
          <p:cNvSpPr txBox="1"/>
          <p:nvPr/>
        </p:nvSpPr>
        <p:spPr>
          <a:xfrm>
            <a:off x="3377973" y="959731"/>
            <a:ext cx="5270046" cy="2031325"/>
          </a:xfrm>
          <a:prstGeom prst="rect">
            <a:avLst/>
          </a:prstGeom>
          <a:noFill/>
        </p:spPr>
        <p:txBody>
          <a:bodyPr wrap="square">
            <a:spAutoFit/>
          </a:bodyPr>
          <a:lstStyle/>
          <a:p>
            <a:r>
              <a:rPr lang="en-US" sz="1800" dirty="0"/>
              <a:t>Held annually in more than 600 communities, the Alzheimer's Association Walk to End Alzheimer's is the world's largest fundraiser to fight the disease. Register today to raise awareness and funds to benefit Alzheimer's care, support and research. </a:t>
            </a:r>
            <a:r>
              <a:rPr lang="en-US" sz="1800" b="1" dirty="0">
                <a:solidFill>
                  <a:srgbClr val="4A0D66"/>
                </a:solidFill>
              </a:rPr>
              <a:t>alz.org/walk. </a:t>
            </a:r>
          </a:p>
          <a:p>
            <a:r>
              <a:rPr lang="en-US" sz="1800" b="1" dirty="0">
                <a:solidFill>
                  <a:srgbClr val="4A0D66"/>
                </a:solidFill>
              </a:rPr>
              <a:t>September 5-The Springs in Butte. </a:t>
            </a:r>
            <a:endParaRPr lang="en-US" sz="788" dirty="0">
              <a:solidFill>
                <a:srgbClr val="4A0D66"/>
              </a:solidFill>
            </a:endParaRPr>
          </a:p>
        </p:txBody>
      </p:sp>
    </p:spTree>
    <p:custDataLst>
      <p:tags r:id="rId1"/>
    </p:custDataLst>
    <p:extLst>
      <p:ext uri="{BB962C8B-B14F-4D97-AF65-F5344CB8AC3E}">
        <p14:creationId xmlns:p14="http://schemas.microsoft.com/office/powerpoint/2010/main" val="186262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59" name="Google Shape;759;p33"/>
          <p:cNvSpPr txBox="1"/>
          <p:nvPr/>
        </p:nvSpPr>
        <p:spPr>
          <a:xfrm>
            <a:off x="8410669" y="-574895"/>
            <a:ext cx="0" cy="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B4A59E8E-1D07-4CC2-A801-717EC49AD785}"/>
              </a:ext>
            </a:extLst>
          </p:cNvPr>
          <p:cNvSpPr>
            <a:spLocks noGrp="1"/>
          </p:cNvSpPr>
          <p:nvPr>
            <p:ph type="body" idx="1"/>
          </p:nvPr>
        </p:nvSpPr>
        <p:spPr>
          <a:xfrm>
            <a:off x="45648" y="25498"/>
            <a:ext cx="3375781" cy="1556836"/>
          </a:xfrm>
        </p:spPr>
        <p:txBody>
          <a:bodyPr/>
          <a:lstStyle/>
          <a:p>
            <a:r>
              <a:rPr lang="en-US" sz="1600" dirty="0"/>
              <a:t>There are 6 Walks in Montana or you could do your own neighborhood walk.</a:t>
            </a:r>
          </a:p>
        </p:txBody>
      </p:sp>
      <p:pic>
        <p:nvPicPr>
          <p:cNvPr id="5" name="Picture 4">
            <a:extLst>
              <a:ext uri="{FF2B5EF4-FFF2-40B4-BE49-F238E27FC236}">
                <a16:creationId xmlns:a16="http://schemas.microsoft.com/office/drawing/2014/main" id="{67F1BC98-F484-4D8C-BA52-DF698348A4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7432" y="466705"/>
            <a:ext cx="2857281" cy="3809708"/>
          </a:xfrm>
          <a:prstGeom prst="rect">
            <a:avLst/>
          </a:prstGeom>
        </p:spPr>
      </p:pic>
      <p:pic>
        <p:nvPicPr>
          <p:cNvPr id="7" name="Picture 6">
            <a:extLst>
              <a:ext uri="{FF2B5EF4-FFF2-40B4-BE49-F238E27FC236}">
                <a16:creationId xmlns:a16="http://schemas.microsoft.com/office/drawing/2014/main" id="{4D28DEAD-22CD-4B65-8DFF-90695B07ED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34772">
            <a:off x="6358468" y="297893"/>
            <a:ext cx="2435249" cy="3246999"/>
          </a:xfrm>
          <a:prstGeom prst="rect">
            <a:avLst/>
          </a:prstGeom>
        </p:spPr>
      </p:pic>
      <p:pic>
        <p:nvPicPr>
          <p:cNvPr id="9" name="Picture 8">
            <a:extLst>
              <a:ext uri="{FF2B5EF4-FFF2-40B4-BE49-F238E27FC236}">
                <a16:creationId xmlns:a16="http://schemas.microsoft.com/office/drawing/2014/main" id="{F351934B-FE1E-4373-88D7-B91DB43944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452" y="825700"/>
            <a:ext cx="3456176" cy="2304117"/>
          </a:xfrm>
          <a:prstGeom prst="rect">
            <a:avLst/>
          </a:prstGeom>
        </p:spPr>
      </p:pic>
      <p:pic>
        <p:nvPicPr>
          <p:cNvPr id="11" name="Picture 10">
            <a:extLst>
              <a:ext uri="{FF2B5EF4-FFF2-40B4-BE49-F238E27FC236}">
                <a16:creationId xmlns:a16="http://schemas.microsoft.com/office/drawing/2014/main" id="{8C937F2B-7032-4A2B-ACF7-A0FDC38E04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606055">
            <a:off x="1568453" y="2645820"/>
            <a:ext cx="1712352" cy="2275293"/>
          </a:xfrm>
          <a:prstGeom prst="rect">
            <a:avLst/>
          </a:prstGeom>
        </p:spPr>
      </p:pic>
    </p:spTree>
    <p:extLst>
      <p:ext uri="{BB962C8B-B14F-4D97-AF65-F5344CB8AC3E}">
        <p14:creationId xmlns:p14="http://schemas.microsoft.com/office/powerpoint/2010/main" val="323226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raising their hands in the air in front of a sunset&#10;&#10;Description automatically generated with medium confidence">
            <a:extLst>
              <a:ext uri="{FF2B5EF4-FFF2-40B4-BE49-F238E27FC236}">
                <a16:creationId xmlns:a16="http://schemas.microsoft.com/office/drawing/2014/main" id="{9FB2A0A9-C88C-4415-A626-E936DEAEFB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92"/>
            <a:ext cx="9144000" cy="5170048"/>
          </a:xfrm>
          <a:prstGeom prst="rect">
            <a:avLst/>
          </a:prstGeom>
        </p:spPr>
      </p:pic>
      <p:pic>
        <p:nvPicPr>
          <p:cNvPr id="7" name="Picture 6" descr="Shape, rectangle&#10;&#10;Description automatically generated">
            <a:extLst>
              <a:ext uri="{FF2B5EF4-FFF2-40B4-BE49-F238E27FC236}">
                <a16:creationId xmlns:a16="http://schemas.microsoft.com/office/drawing/2014/main" id="{B99B13CC-19E7-4F59-A3FA-3EE21B2DF5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636213" cy="5170048"/>
          </a:xfrm>
          <a:prstGeom prst="rect">
            <a:avLst/>
          </a:prstGeom>
        </p:spPr>
      </p:pic>
      <p:sp>
        <p:nvSpPr>
          <p:cNvPr id="22" name="Rectangle 21">
            <a:extLst>
              <a:ext uri="{FF2B5EF4-FFF2-40B4-BE49-F238E27FC236}">
                <a16:creationId xmlns:a16="http://schemas.microsoft.com/office/drawing/2014/main" id="{16FF42A5-1CDB-44F0-B7C2-6DAE75FEBAEA}"/>
              </a:ext>
            </a:extLst>
          </p:cNvPr>
          <p:cNvSpPr/>
          <p:nvPr/>
        </p:nvSpPr>
        <p:spPr>
          <a:xfrm>
            <a:off x="8164" y="3499277"/>
            <a:ext cx="2636213" cy="563335"/>
          </a:xfrm>
          <a:prstGeom prst="rect">
            <a:avLst/>
          </a:prstGeom>
          <a:solidFill>
            <a:srgbClr val="4A0D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TextBox 10">
            <a:extLst>
              <a:ext uri="{FF2B5EF4-FFF2-40B4-BE49-F238E27FC236}">
                <a16:creationId xmlns:a16="http://schemas.microsoft.com/office/drawing/2014/main" id="{0ABD783C-B986-47B3-9C79-C8092074F0C7}"/>
              </a:ext>
            </a:extLst>
          </p:cNvPr>
          <p:cNvSpPr txBox="1"/>
          <p:nvPr/>
        </p:nvSpPr>
        <p:spPr>
          <a:xfrm>
            <a:off x="-998510" y="1249126"/>
            <a:ext cx="4633232"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Volunteer</a:t>
            </a:r>
            <a:endParaRPr lang="en-US" sz="750" dirty="0">
              <a:solidFill>
                <a:prstClr val="black"/>
              </a:solidFill>
              <a:latin typeface="Microsoft Sans Serif" panose="020B0604020202020204" pitchFamily="34" charset="0"/>
            </a:endParaRPr>
          </a:p>
        </p:txBody>
      </p:sp>
      <p:sp>
        <p:nvSpPr>
          <p:cNvPr id="13" name="TextBox 12">
            <a:extLst>
              <a:ext uri="{FF2B5EF4-FFF2-40B4-BE49-F238E27FC236}">
                <a16:creationId xmlns:a16="http://schemas.microsoft.com/office/drawing/2014/main" id="{5D632002-EF26-46C6-88D6-63098B6CF0B8}"/>
              </a:ext>
            </a:extLst>
          </p:cNvPr>
          <p:cNvSpPr txBox="1"/>
          <p:nvPr/>
        </p:nvSpPr>
        <p:spPr>
          <a:xfrm>
            <a:off x="-1247520" y="1844852"/>
            <a:ext cx="5131253"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Advocacy</a:t>
            </a:r>
            <a:endParaRPr lang="en-US" sz="750" dirty="0">
              <a:solidFill>
                <a:prstClr val="black"/>
              </a:solidFill>
              <a:latin typeface="Microsoft Sans Serif" panose="020B0604020202020204" pitchFamily="34" charset="0"/>
            </a:endParaRPr>
          </a:p>
        </p:txBody>
      </p:sp>
      <p:sp>
        <p:nvSpPr>
          <p:cNvPr id="15" name="TextBox 14">
            <a:extLst>
              <a:ext uri="{FF2B5EF4-FFF2-40B4-BE49-F238E27FC236}">
                <a16:creationId xmlns:a16="http://schemas.microsoft.com/office/drawing/2014/main" id="{CAABFD9B-E7B1-4963-99FF-D9F2391F9E76}"/>
              </a:ext>
            </a:extLst>
          </p:cNvPr>
          <p:cNvSpPr txBox="1"/>
          <p:nvPr/>
        </p:nvSpPr>
        <p:spPr>
          <a:xfrm>
            <a:off x="0" y="2446524"/>
            <a:ext cx="2636213" cy="300082"/>
          </a:xfrm>
          <a:prstGeom prst="rect">
            <a:avLst/>
          </a:prstGeom>
          <a:noFill/>
        </p:spPr>
        <p:txBody>
          <a:bodyPr wrap="square">
            <a:spAutoFit/>
          </a:bodyPr>
          <a:lstStyle/>
          <a:p>
            <a:pPr algn="ctr"/>
            <a:r>
              <a:rPr lang="en-US" sz="1350" dirty="0" err="1">
                <a:solidFill>
                  <a:srgbClr val="FFFFFF"/>
                </a:solidFill>
                <a:latin typeface="Houschka Alt Pro Medium" panose="02000603030000020003" pitchFamily="50" charset="0"/>
              </a:rPr>
              <a:t>TrialMatch</a:t>
            </a:r>
            <a:r>
              <a:rPr lang="en-US" sz="1350" dirty="0">
                <a:solidFill>
                  <a:srgbClr val="FFFFFF"/>
                </a:solidFill>
                <a:latin typeface="Houschka Alt Pro Medium" panose="02000603030000020003" pitchFamily="50" charset="0"/>
              </a:rPr>
              <a:t>®</a:t>
            </a:r>
            <a:endParaRPr lang="en-US" sz="750" dirty="0">
              <a:solidFill>
                <a:prstClr val="black"/>
              </a:solidFill>
              <a:latin typeface="Microsoft Sans Serif" panose="020B0604020202020204" pitchFamily="34" charset="0"/>
            </a:endParaRPr>
          </a:p>
        </p:txBody>
      </p:sp>
      <p:sp>
        <p:nvSpPr>
          <p:cNvPr id="17" name="TextBox 16">
            <a:extLst>
              <a:ext uri="{FF2B5EF4-FFF2-40B4-BE49-F238E27FC236}">
                <a16:creationId xmlns:a16="http://schemas.microsoft.com/office/drawing/2014/main" id="{1FACC2BB-6981-4061-AC9D-B2BF4D8972DE}"/>
              </a:ext>
            </a:extLst>
          </p:cNvPr>
          <p:cNvSpPr txBox="1"/>
          <p:nvPr/>
        </p:nvSpPr>
        <p:spPr>
          <a:xfrm>
            <a:off x="-1327122" y="3043247"/>
            <a:ext cx="5290457"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Walk to End Alzheimer’s®</a:t>
            </a:r>
            <a:endParaRPr lang="en-US" sz="750" dirty="0">
              <a:solidFill>
                <a:prstClr val="black"/>
              </a:solidFill>
              <a:latin typeface="Microsoft Sans Serif" panose="020B0604020202020204" pitchFamily="34" charset="0"/>
            </a:endParaRPr>
          </a:p>
        </p:txBody>
      </p:sp>
      <p:sp>
        <p:nvSpPr>
          <p:cNvPr id="19" name="TextBox 18">
            <a:extLst>
              <a:ext uri="{FF2B5EF4-FFF2-40B4-BE49-F238E27FC236}">
                <a16:creationId xmlns:a16="http://schemas.microsoft.com/office/drawing/2014/main" id="{CCD6C1FE-828A-491F-BCFC-21D0AE2F85B1}"/>
              </a:ext>
            </a:extLst>
          </p:cNvPr>
          <p:cNvSpPr txBox="1"/>
          <p:nvPr/>
        </p:nvSpPr>
        <p:spPr>
          <a:xfrm>
            <a:off x="-1351615" y="3642445"/>
            <a:ext cx="5298621" cy="300082"/>
          </a:xfrm>
          <a:prstGeom prst="rect">
            <a:avLst/>
          </a:prstGeom>
          <a:noFill/>
        </p:spPr>
        <p:txBody>
          <a:bodyPr wrap="square">
            <a:spAutoFit/>
          </a:bodyPr>
          <a:lstStyle/>
          <a:p>
            <a:pPr algn="ctr"/>
            <a:r>
              <a:rPr lang="en-US" sz="1350" dirty="0">
                <a:solidFill>
                  <a:srgbClr val="FFFFFF"/>
                </a:solidFill>
                <a:latin typeface="Houschka Alt Pro Medium" panose="02000603030000020003" pitchFamily="50" charset="0"/>
              </a:rPr>
              <a:t>The Longest Day®</a:t>
            </a:r>
            <a:endParaRPr lang="en-US" sz="750" dirty="0">
              <a:solidFill>
                <a:prstClr val="black"/>
              </a:solidFill>
              <a:latin typeface="Microsoft Sans Serif" panose="020B0604020202020204" pitchFamily="34" charset="0"/>
            </a:endParaRPr>
          </a:p>
        </p:txBody>
      </p:sp>
      <p:pic>
        <p:nvPicPr>
          <p:cNvPr id="20" name="Picture 19" descr="Shape&#10;&#10;Description automatically generated with low confidence">
            <a:extLst>
              <a:ext uri="{FF2B5EF4-FFF2-40B4-BE49-F238E27FC236}">
                <a16:creationId xmlns:a16="http://schemas.microsoft.com/office/drawing/2014/main" id="{FFF0FC91-3F49-4AA5-BA8E-D270FC9F62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48229" y="270588"/>
            <a:ext cx="5940904" cy="4592782"/>
          </a:xfrm>
          <a:prstGeom prst="rect">
            <a:avLst/>
          </a:prstGeom>
        </p:spPr>
      </p:pic>
      <p:sp>
        <p:nvSpPr>
          <p:cNvPr id="21" name="TextBox 20">
            <a:extLst>
              <a:ext uri="{FF2B5EF4-FFF2-40B4-BE49-F238E27FC236}">
                <a16:creationId xmlns:a16="http://schemas.microsoft.com/office/drawing/2014/main" id="{9AAA2079-5249-4B34-82D3-A54D4D699CE5}"/>
              </a:ext>
            </a:extLst>
          </p:cNvPr>
          <p:cNvSpPr txBox="1"/>
          <p:nvPr/>
        </p:nvSpPr>
        <p:spPr>
          <a:xfrm>
            <a:off x="3377973" y="959731"/>
            <a:ext cx="5270046" cy="1477328"/>
          </a:xfrm>
          <a:prstGeom prst="rect">
            <a:avLst/>
          </a:prstGeom>
          <a:noFill/>
        </p:spPr>
        <p:txBody>
          <a:bodyPr wrap="square">
            <a:spAutoFit/>
          </a:bodyPr>
          <a:lstStyle/>
          <a:p>
            <a:r>
              <a:rPr lang="en-US" sz="1800" dirty="0"/>
              <a:t>On The Longest Day — </a:t>
            </a:r>
            <a:r>
              <a:rPr lang="en-US" sz="1800" b="1" dirty="0"/>
              <a:t>June 20</a:t>
            </a:r>
            <a:r>
              <a:rPr lang="en-US" sz="1800" b="1" baseline="30000" dirty="0"/>
              <a:t>th</a:t>
            </a:r>
            <a:r>
              <a:rPr lang="en-US" sz="1800" dirty="0"/>
              <a:t>,  the day with the most light, the summer solstice — raise funds and awareness for the care, support and research efforts of the Alzheimer’s Association through an activity of your choice. </a:t>
            </a:r>
            <a:r>
              <a:rPr lang="en-US" sz="1800" b="1" dirty="0">
                <a:solidFill>
                  <a:srgbClr val="4A0D66"/>
                </a:solidFill>
              </a:rPr>
              <a:t>alz.org/</a:t>
            </a:r>
            <a:r>
              <a:rPr lang="en-US" sz="1800" b="1" dirty="0" err="1">
                <a:solidFill>
                  <a:srgbClr val="4A0D66"/>
                </a:solidFill>
              </a:rPr>
              <a:t>thelongestday</a:t>
            </a:r>
            <a:endParaRPr lang="en-US" sz="1800" b="1" dirty="0">
              <a:solidFill>
                <a:srgbClr val="4A0D66"/>
              </a:solidFill>
            </a:endParaRPr>
          </a:p>
        </p:txBody>
      </p:sp>
    </p:spTree>
    <p:custDataLst>
      <p:tags r:id="rId1"/>
    </p:custDataLst>
    <p:extLst>
      <p:ext uri="{BB962C8B-B14F-4D97-AF65-F5344CB8AC3E}">
        <p14:creationId xmlns:p14="http://schemas.microsoft.com/office/powerpoint/2010/main" val="196207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668A1B-56F4-4BB2-BFB3-49FD3C5B1D7C}"/>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8BC7C586-422D-4E82-9E3C-8249F882E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092" y="130124"/>
            <a:ext cx="6161649" cy="4308341"/>
          </a:xfrm>
          <a:prstGeom prst="rect">
            <a:avLst/>
          </a:prstGeom>
        </p:spPr>
      </p:pic>
    </p:spTree>
    <p:extLst>
      <p:ext uri="{BB962C8B-B14F-4D97-AF65-F5344CB8AC3E}">
        <p14:creationId xmlns:p14="http://schemas.microsoft.com/office/powerpoint/2010/main" val="11460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2"/>
          <p:cNvPicPr preferRelativeResize="0"/>
          <p:nvPr/>
        </p:nvPicPr>
        <p:blipFill>
          <a:blip r:embed="rId3">
            <a:alphaModFix/>
          </a:blip>
          <a:stretch>
            <a:fillRect/>
          </a:stretch>
        </p:blipFill>
        <p:spPr>
          <a:xfrm>
            <a:off x="17750" y="0"/>
            <a:ext cx="912625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2"/>
          <p:cNvGrpSpPr/>
          <p:nvPr/>
        </p:nvGrpSpPr>
        <p:grpSpPr>
          <a:xfrm>
            <a:off x="4052170" y="-2316"/>
            <a:ext cx="4342739" cy="2946916"/>
            <a:chOff x="4160108" y="614114"/>
            <a:chExt cx="5005383" cy="3396574"/>
          </a:xfrm>
        </p:grpSpPr>
        <p:sp>
          <p:nvSpPr>
            <p:cNvPr id="117" name="Google Shape;117;p2"/>
            <p:cNvSpPr/>
            <p:nvPr/>
          </p:nvSpPr>
          <p:spPr>
            <a:xfrm>
              <a:off x="4160108" y="614114"/>
              <a:ext cx="5005383" cy="3396574"/>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18" name="Google Shape;118;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11559" y="993631"/>
              <a:ext cx="2880989" cy="2706384"/>
            </a:xfrm>
            <a:prstGeom prst="rect">
              <a:avLst/>
            </a:prstGeom>
            <a:noFill/>
            <a:ln>
              <a:noFill/>
            </a:ln>
          </p:spPr>
        </p:pic>
      </p:grpSp>
      <p:sp>
        <p:nvSpPr>
          <p:cNvPr id="119" name="Google Shape;119;p2"/>
          <p:cNvSpPr/>
          <p:nvPr/>
        </p:nvSpPr>
        <p:spPr>
          <a:xfrm>
            <a:off x="7800722" y="-2316"/>
            <a:ext cx="1343278" cy="29447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0" name="Google Shape;120;p2"/>
          <p:cNvSpPr/>
          <p:nvPr/>
        </p:nvSpPr>
        <p:spPr>
          <a:xfrm>
            <a:off x="0" y="2942398"/>
            <a:ext cx="9144000" cy="1673083"/>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1" name="Google Shape;121;p2"/>
          <p:cNvSpPr/>
          <p:nvPr/>
        </p:nvSpPr>
        <p:spPr>
          <a:xfrm>
            <a:off x="4251658" y="3138859"/>
            <a:ext cx="640082" cy="6400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Ω</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2" name="Google Shape;122;p2"/>
          <p:cNvSpPr/>
          <p:nvPr/>
        </p:nvSpPr>
        <p:spPr>
          <a:xfrm>
            <a:off x="705834" y="3138859"/>
            <a:ext cx="640082" cy="6400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3" name="Google Shape;123;p2"/>
          <p:cNvSpPr/>
          <p:nvPr/>
        </p:nvSpPr>
        <p:spPr>
          <a:xfrm>
            <a:off x="2430952" y="3138859"/>
            <a:ext cx="640082" cy="6400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4" name="Google Shape;124;p2"/>
          <p:cNvSpPr/>
          <p:nvPr/>
        </p:nvSpPr>
        <p:spPr>
          <a:xfrm>
            <a:off x="5854575" y="3138859"/>
            <a:ext cx="637844" cy="6400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5" name="Google Shape;125;p2"/>
          <p:cNvSpPr/>
          <p:nvPr/>
        </p:nvSpPr>
        <p:spPr>
          <a:xfrm>
            <a:off x="7607889" y="3138859"/>
            <a:ext cx="640082" cy="6400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6" name="Google Shape;126;p2" descr="Microscope"/>
          <p:cNvSpPr/>
          <p:nvPr/>
        </p:nvSpPr>
        <p:spPr>
          <a:xfrm rot="10800000" flipH="1">
            <a:off x="6025181" y="3273874"/>
            <a:ext cx="306564" cy="369405"/>
          </a:xfrm>
          <a:custGeom>
            <a:avLst/>
            <a:gdLst/>
            <a:ahLst/>
            <a:cxnLst/>
            <a:rect l="l" t="t" r="r" b="b"/>
            <a:pathLst>
              <a:path w="426856" h="514355" extrusionOk="0">
                <a:moveTo>
                  <a:pt x="274900" y="352957"/>
                </a:moveTo>
                <a:lnTo>
                  <a:pt x="127374" y="500495"/>
                </a:lnTo>
                <a:cubicBezTo>
                  <a:pt x="112952" y="514947"/>
                  <a:pt x="89300" y="514947"/>
                  <a:pt x="74850" y="500495"/>
                </a:cubicBezTo>
                <a:lnTo>
                  <a:pt x="67963" y="493608"/>
                </a:lnTo>
                <a:lnTo>
                  <a:pt x="47219" y="514382"/>
                </a:lnTo>
                <a:lnTo>
                  <a:pt x="1694" y="468853"/>
                </a:lnTo>
                <a:lnTo>
                  <a:pt x="22466" y="448107"/>
                </a:lnTo>
                <a:lnTo>
                  <a:pt x="15580" y="441220"/>
                </a:lnTo>
                <a:cubicBezTo>
                  <a:pt x="1129" y="426768"/>
                  <a:pt x="1129" y="403143"/>
                  <a:pt x="15580" y="388719"/>
                </a:cubicBezTo>
                <a:lnTo>
                  <a:pt x="41517" y="362751"/>
                </a:lnTo>
                <a:cubicBezTo>
                  <a:pt x="15467" y="327864"/>
                  <a:pt x="28" y="284565"/>
                  <a:pt x="28" y="237653"/>
                </a:cubicBezTo>
                <a:cubicBezTo>
                  <a:pt x="28" y="176261"/>
                  <a:pt x="26474" y="121023"/>
                  <a:pt x="68556" y="82692"/>
                </a:cubicBezTo>
                <a:lnTo>
                  <a:pt x="40022" y="54155"/>
                </a:lnTo>
                <a:cubicBezTo>
                  <a:pt x="10810" y="24913"/>
                  <a:pt x="55827" y="-18781"/>
                  <a:pt x="84389" y="9783"/>
                </a:cubicBezTo>
                <a:cubicBezTo>
                  <a:pt x="93223" y="18618"/>
                  <a:pt x="115407" y="38179"/>
                  <a:pt x="120798" y="47889"/>
                </a:cubicBezTo>
                <a:cubicBezTo>
                  <a:pt x="147723" y="35272"/>
                  <a:pt x="177753" y="28243"/>
                  <a:pt x="209449" y="28243"/>
                </a:cubicBezTo>
                <a:cubicBezTo>
                  <a:pt x="240918" y="28243"/>
                  <a:pt x="270751" y="35187"/>
                  <a:pt x="297535" y="47606"/>
                </a:cubicBezTo>
                <a:cubicBezTo>
                  <a:pt x="303067" y="37925"/>
                  <a:pt x="324940" y="18646"/>
                  <a:pt x="333803" y="9783"/>
                </a:cubicBezTo>
                <a:cubicBezTo>
                  <a:pt x="363325" y="-19826"/>
                  <a:pt x="407608" y="24659"/>
                  <a:pt x="378086" y="54155"/>
                </a:cubicBezTo>
                <a:lnTo>
                  <a:pt x="349918" y="82353"/>
                </a:lnTo>
                <a:cubicBezTo>
                  <a:pt x="367869" y="98611"/>
                  <a:pt x="382969" y="117918"/>
                  <a:pt x="394456" y="139483"/>
                </a:cubicBezTo>
                <a:lnTo>
                  <a:pt x="426885" y="139483"/>
                </a:lnTo>
                <a:lnTo>
                  <a:pt x="426885" y="181342"/>
                </a:lnTo>
                <a:lnTo>
                  <a:pt x="168807" y="181342"/>
                </a:lnTo>
                <a:lnTo>
                  <a:pt x="168807" y="139483"/>
                </a:lnTo>
                <a:lnTo>
                  <a:pt x="335609" y="139483"/>
                </a:lnTo>
                <a:cubicBezTo>
                  <a:pt x="306313" y="101970"/>
                  <a:pt x="260703" y="77837"/>
                  <a:pt x="209421" y="77837"/>
                </a:cubicBezTo>
                <a:cubicBezTo>
                  <a:pt x="121052" y="77837"/>
                  <a:pt x="49392" y="149475"/>
                  <a:pt x="49392" y="237879"/>
                </a:cubicBezTo>
                <a:cubicBezTo>
                  <a:pt x="49392" y="271045"/>
                  <a:pt x="59496" y="301868"/>
                  <a:pt x="76769" y="327440"/>
                </a:cubicBezTo>
                <a:lnTo>
                  <a:pt x="163077" y="241125"/>
                </a:lnTo>
                <a:cubicBezTo>
                  <a:pt x="177528" y="226673"/>
                  <a:pt x="201151" y="226673"/>
                  <a:pt x="215602" y="241125"/>
                </a:cubicBezTo>
                <a:lnTo>
                  <a:pt x="222488" y="247984"/>
                </a:lnTo>
                <a:lnTo>
                  <a:pt x="243543" y="226899"/>
                </a:lnTo>
                <a:lnTo>
                  <a:pt x="289096" y="272456"/>
                </a:lnTo>
                <a:lnTo>
                  <a:pt x="268013" y="293541"/>
                </a:lnTo>
                <a:lnTo>
                  <a:pt x="274900" y="300428"/>
                </a:lnTo>
                <a:cubicBezTo>
                  <a:pt x="289322" y="314880"/>
                  <a:pt x="289350" y="338505"/>
                  <a:pt x="274900" y="352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8595B"/>
              </a:solidFill>
              <a:effectLst/>
              <a:uLnTx/>
              <a:uFillTx/>
              <a:latin typeface="Arial"/>
              <a:ea typeface="Arial"/>
              <a:cs typeface="Arial"/>
              <a:sym typeface="Arial"/>
            </a:endParaRPr>
          </a:p>
        </p:txBody>
      </p:sp>
      <p:sp>
        <p:nvSpPr>
          <p:cNvPr id="127" name="Google Shape;127;p2"/>
          <p:cNvSpPr txBox="1"/>
          <p:nvPr/>
        </p:nvSpPr>
        <p:spPr>
          <a:xfrm>
            <a:off x="5273856" y="3888613"/>
            <a:ext cx="1820464" cy="51435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Research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8" name="Google Shape;12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57575" y="3335465"/>
            <a:ext cx="540710" cy="206742"/>
          </a:xfrm>
          <a:prstGeom prst="rect">
            <a:avLst/>
          </a:prstGeom>
          <a:noFill/>
          <a:ln>
            <a:noFill/>
          </a:ln>
        </p:spPr>
      </p:pic>
      <p:sp>
        <p:nvSpPr>
          <p:cNvPr id="129" name="Google Shape;129;p2"/>
          <p:cNvSpPr txBox="1"/>
          <p:nvPr/>
        </p:nvSpPr>
        <p:spPr>
          <a:xfrm>
            <a:off x="7017699" y="3888613"/>
            <a:ext cx="1820464" cy="462633"/>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Diversity, Equity &amp; Inclusion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txBox="1"/>
          <p:nvPr/>
        </p:nvSpPr>
        <p:spPr>
          <a:xfrm>
            <a:off x="199464" y="3888613"/>
            <a:ext cx="1617351" cy="51435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Care </a:t>
            </a:r>
            <a:br>
              <a:rPr kumimoji="0" lang="en-US" sz="1800" b="1" i="0" u="none" strike="noStrike" kern="0" cap="none" spc="0" normalizeH="0" baseline="0" noProof="0">
                <a:ln>
                  <a:noFill/>
                </a:ln>
                <a:solidFill>
                  <a:srgbClr val="490D66"/>
                </a:solidFill>
                <a:effectLst/>
                <a:uLnTx/>
                <a:uFillTx/>
                <a:latin typeface="Arial"/>
                <a:ea typeface="Arial"/>
                <a:cs typeface="Arial"/>
                <a:sym typeface="Arial"/>
              </a:rPr>
            </a:b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&amp; Support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769193" y="3313699"/>
            <a:ext cx="481135" cy="304063"/>
          </a:xfrm>
          <a:custGeom>
            <a:avLst/>
            <a:gdLst/>
            <a:ahLst/>
            <a:cxnLst/>
            <a:rect l="l" t="t" r="r" b="b"/>
            <a:pathLst>
              <a:path w="747870" h="472632" extrusionOk="0">
                <a:moveTo>
                  <a:pt x="174861" y="295728"/>
                </a:moveTo>
                <a:lnTo>
                  <a:pt x="258829" y="311418"/>
                </a:lnTo>
                <a:cubicBezTo>
                  <a:pt x="270507" y="313615"/>
                  <a:pt x="280294" y="324143"/>
                  <a:pt x="280115" y="343129"/>
                </a:cubicBezTo>
                <a:lnTo>
                  <a:pt x="278147" y="444192"/>
                </a:lnTo>
                <a:cubicBezTo>
                  <a:pt x="278147" y="460674"/>
                  <a:pt x="267134" y="471969"/>
                  <a:pt x="250652" y="471969"/>
                </a:cubicBezTo>
                <a:cubicBezTo>
                  <a:pt x="234170" y="471969"/>
                  <a:pt x="223463" y="460674"/>
                  <a:pt x="223463" y="444192"/>
                </a:cubicBezTo>
                <a:lnTo>
                  <a:pt x="220908" y="362677"/>
                </a:lnTo>
                <a:lnTo>
                  <a:pt x="182220" y="357567"/>
                </a:lnTo>
                <a:lnTo>
                  <a:pt x="164793" y="312823"/>
                </a:lnTo>
                <a:close/>
                <a:moveTo>
                  <a:pt x="421934" y="284024"/>
                </a:moveTo>
                <a:cubicBezTo>
                  <a:pt x="420128" y="288828"/>
                  <a:pt x="419192" y="293916"/>
                  <a:pt x="419175" y="299049"/>
                </a:cubicBezTo>
                <a:lnTo>
                  <a:pt x="419175" y="422471"/>
                </a:lnTo>
                <a:cubicBezTo>
                  <a:pt x="411253" y="439771"/>
                  <a:pt x="404430" y="454489"/>
                  <a:pt x="402846" y="457045"/>
                </a:cubicBezTo>
                <a:cubicBezTo>
                  <a:pt x="395717" y="468876"/>
                  <a:pt x="385777" y="475980"/>
                  <a:pt x="367659" y="469591"/>
                </a:cubicBezTo>
                <a:cubicBezTo>
                  <a:pt x="354244" y="464839"/>
                  <a:pt x="346885" y="452599"/>
                  <a:pt x="351842" y="436142"/>
                </a:cubicBezTo>
                <a:cubicBezTo>
                  <a:pt x="358435" y="414218"/>
                  <a:pt x="375964" y="349696"/>
                  <a:pt x="389354" y="310190"/>
                </a:cubicBezTo>
                <a:cubicBezTo>
                  <a:pt x="398042" y="284561"/>
                  <a:pt x="408468" y="286375"/>
                  <a:pt x="421934" y="284024"/>
                </a:cubicBezTo>
                <a:close/>
                <a:moveTo>
                  <a:pt x="462130" y="281111"/>
                </a:moveTo>
                <a:lnTo>
                  <a:pt x="711760" y="281111"/>
                </a:lnTo>
                <a:cubicBezTo>
                  <a:pt x="711836" y="281111"/>
                  <a:pt x="711913" y="281111"/>
                  <a:pt x="711990" y="281111"/>
                </a:cubicBezTo>
                <a:cubicBezTo>
                  <a:pt x="721868" y="281139"/>
                  <a:pt x="729854" y="289171"/>
                  <a:pt x="729826" y="299049"/>
                </a:cubicBezTo>
                <a:lnTo>
                  <a:pt x="729826" y="468109"/>
                </a:lnTo>
                <a:cubicBezTo>
                  <a:pt x="729688" y="470547"/>
                  <a:pt x="727741" y="472494"/>
                  <a:pt x="725303" y="472632"/>
                </a:cubicBezTo>
                <a:lnTo>
                  <a:pt x="689068" y="472632"/>
                </a:lnTo>
                <a:cubicBezTo>
                  <a:pt x="686577" y="472620"/>
                  <a:pt x="684558" y="470601"/>
                  <a:pt x="684545" y="468109"/>
                </a:cubicBezTo>
                <a:lnTo>
                  <a:pt x="684545" y="450018"/>
                </a:lnTo>
                <a:lnTo>
                  <a:pt x="489549" y="450018"/>
                </a:lnTo>
                <a:lnTo>
                  <a:pt x="489549" y="468109"/>
                </a:lnTo>
                <a:cubicBezTo>
                  <a:pt x="489534" y="470611"/>
                  <a:pt x="487502" y="472632"/>
                  <a:pt x="485000" y="472632"/>
                </a:cubicBezTo>
                <a:lnTo>
                  <a:pt x="448791" y="472632"/>
                </a:lnTo>
                <a:cubicBezTo>
                  <a:pt x="446313" y="472579"/>
                  <a:pt x="444309" y="470588"/>
                  <a:pt x="444243" y="468109"/>
                </a:cubicBezTo>
                <a:lnTo>
                  <a:pt x="444243" y="298998"/>
                </a:lnTo>
                <a:cubicBezTo>
                  <a:pt x="444243" y="289119"/>
                  <a:pt x="452251" y="281111"/>
                  <a:pt x="462130" y="281111"/>
                </a:cubicBezTo>
                <a:close/>
                <a:moveTo>
                  <a:pt x="146446" y="136576"/>
                </a:moveTo>
                <a:cubicBezTo>
                  <a:pt x="157101" y="133694"/>
                  <a:pt x="169239" y="133324"/>
                  <a:pt x="180968" y="136889"/>
                </a:cubicBezTo>
                <a:cubicBezTo>
                  <a:pt x="202841" y="143558"/>
                  <a:pt x="211529" y="156590"/>
                  <a:pt x="217790" y="168600"/>
                </a:cubicBezTo>
                <a:lnTo>
                  <a:pt x="253565" y="235984"/>
                </a:lnTo>
                <a:lnTo>
                  <a:pt x="322073" y="256938"/>
                </a:lnTo>
                <a:cubicBezTo>
                  <a:pt x="340624" y="263045"/>
                  <a:pt x="344611" y="275719"/>
                  <a:pt x="339960" y="290489"/>
                </a:cubicBezTo>
                <a:cubicBezTo>
                  <a:pt x="336127" y="302729"/>
                  <a:pt x="324143" y="307252"/>
                  <a:pt x="311366" y="303419"/>
                </a:cubicBezTo>
                <a:cubicBezTo>
                  <a:pt x="244698" y="288062"/>
                  <a:pt x="246512" y="288291"/>
                  <a:pt x="228803" y="283181"/>
                </a:cubicBezTo>
                <a:cubicBezTo>
                  <a:pt x="218608" y="280268"/>
                  <a:pt x="212194" y="275592"/>
                  <a:pt x="208540" y="270685"/>
                </a:cubicBezTo>
                <a:cubicBezTo>
                  <a:pt x="204886" y="265779"/>
                  <a:pt x="193617" y="250831"/>
                  <a:pt x="182220" y="235754"/>
                </a:cubicBezTo>
                <a:lnTo>
                  <a:pt x="143175" y="313027"/>
                </a:lnTo>
                <a:cubicBezTo>
                  <a:pt x="157842" y="347345"/>
                  <a:pt x="178872" y="396279"/>
                  <a:pt x="186896" y="413783"/>
                </a:cubicBezTo>
                <a:cubicBezTo>
                  <a:pt x="196453" y="434609"/>
                  <a:pt x="195891" y="446670"/>
                  <a:pt x="190780" y="456329"/>
                </a:cubicBezTo>
                <a:cubicBezTo>
                  <a:pt x="185573" y="465973"/>
                  <a:pt x="175497" y="471986"/>
                  <a:pt x="164537" y="471994"/>
                </a:cubicBezTo>
                <a:lnTo>
                  <a:pt x="27342" y="471994"/>
                </a:lnTo>
                <a:cubicBezTo>
                  <a:pt x="10860" y="471994"/>
                  <a:pt x="0" y="460622"/>
                  <a:pt x="0" y="444141"/>
                </a:cubicBezTo>
                <a:cubicBezTo>
                  <a:pt x="0" y="427659"/>
                  <a:pt x="10860" y="417207"/>
                  <a:pt x="27342" y="417207"/>
                </a:cubicBezTo>
                <a:lnTo>
                  <a:pt x="111054" y="412506"/>
                </a:lnTo>
                <a:cubicBezTo>
                  <a:pt x="47529" y="333981"/>
                  <a:pt x="45919" y="307124"/>
                  <a:pt x="53585" y="286528"/>
                </a:cubicBezTo>
                <a:cubicBezTo>
                  <a:pt x="62375" y="248096"/>
                  <a:pt x="96566" y="178259"/>
                  <a:pt x="120816" y="151326"/>
                </a:cubicBezTo>
                <a:cubicBezTo>
                  <a:pt x="126616" y="144848"/>
                  <a:pt x="135790" y="139457"/>
                  <a:pt x="146446" y="136576"/>
                </a:cubicBezTo>
                <a:close/>
                <a:moveTo>
                  <a:pt x="664818" y="78244"/>
                </a:moveTo>
                <a:lnTo>
                  <a:pt x="733148" y="88133"/>
                </a:lnTo>
                <a:cubicBezTo>
                  <a:pt x="733186" y="88139"/>
                  <a:pt x="733222" y="88146"/>
                  <a:pt x="733260" y="88151"/>
                </a:cubicBezTo>
                <a:cubicBezTo>
                  <a:pt x="742840" y="89807"/>
                  <a:pt x="749266" y="98917"/>
                  <a:pt x="747611" y="108499"/>
                </a:cubicBezTo>
                <a:lnTo>
                  <a:pt x="725865" y="258727"/>
                </a:lnTo>
                <a:cubicBezTo>
                  <a:pt x="721350" y="257135"/>
                  <a:pt x="716599" y="256312"/>
                  <a:pt x="711811" y="256299"/>
                </a:cubicBezTo>
                <a:lnTo>
                  <a:pt x="514029" y="256299"/>
                </a:lnTo>
                <a:cubicBezTo>
                  <a:pt x="511098" y="239071"/>
                  <a:pt x="507053" y="222050"/>
                  <a:pt x="501916" y="205346"/>
                </a:cubicBezTo>
                <a:cubicBezTo>
                  <a:pt x="495886" y="216181"/>
                  <a:pt x="486763" y="232637"/>
                  <a:pt x="482803" y="238744"/>
                </a:cubicBezTo>
                <a:cubicBezTo>
                  <a:pt x="477615" y="246717"/>
                  <a:pt x="474575" y="250473"/>
                  <a:pt x="466065" y="252875"/>
                </a:cubicBezTo>
                <a:cubicBezTo>
                  <a:pt x="442735" y="259519"/>
                  <a:pt x="370471" y="267696"/>
                  <a:pt x="370420" y="267696"/>
                </a:cubicBezTo>
                <a:cubicBezTo>
                  <a:pt x="370369" y="267696"/>
                  <a:pt x="349594" y="272168"/>
                  <a:pt x="345045" y="250882"/>
                </a:cubicBezTo>
                <a:cubicBezTo>
                  <a:pt x="341493" y="234349"/>
                  <a:pt x="353708" y="225814"/>
                  <a:pt x="361706" y="223259"/>
                </a:cubicBezTo>
                <a:cubicBezTo>
                  <a:pt x="386416" y="215056"/>
                  <a:pt x="435657" y="200261"/>
                  <a:pt x="435657" y="200261"/>
                </a:cubicBezTo>
                <a:cubicBezTo>
                  <a:pt x="435657" y="200261"/>
                  <a:pt x="462922" y="144146"/>
                  <a:pt x="471431" y="126872"/>
                </a:cubicBezTo>
                <a:cubicBezTo>
                  <a:pt x="478382" y="112741"/>
                  <a:pt x="488552" y="86907"/>
                  <a:pt x="517836" y="83892"/>
                </a:cubicBezTo>
                <a:cubicBezTo>
                  <a:pt x="554249" y="80135"/>
                  <a:pt x="583125" y="112102"/>
                  <a:pt x="604283" y="167272"/>
                </a:cubicBezTo>
                <a:cubicBezTo>
                  <a:pt x="613921" y="193144"/>
                  <a:pt x="620207" y="220144"/>
                  <a:pt x="622988" y="247611"/>
                </a:cubicBezTo>
                <a:lnTo>
                  <a:pt x="645270" y="93576"/>
                </a:lnTo>
                <a:cubicBezTo>
                  <a:pt x="646456" y="83956"/>
                  <a:pt x="655192" y="77102"/>
                  <a:pt x="664818" y="78244"/>
                </a:cubicBezTo>
                <a:close/>
                <a:moveTo>
                  <a:pt x="219859" y="17095"/>
                </a:moveTo>
                <a:cubicBezTo>
                  <a:pt x="251796" y="17080"/>
                  <a:pt x="277697" y="42960"/>
                  <a:pt x="277712" y="74896"/>
                </a:cubicBezTo>
                <a:cubicBezTo>
                  <a:pt x="277727" y="106833"/>
                  <a:pt x="251847" y="132734"/>
                  <a:pt x="219910" y="132749"/>
                </a:cubicBezTo>
                <a:cubicBezTo>
                  <a:pt x="219903" y="132749"/>
                  <a:pt x="219893" y="132749"/>
                  <a:pt x="219885" y="132749"/>
                </a:cubicBezTo>
                <a:cubicBezTo>
                  <a:pt x="187949" y="132749"/>
                  <a:pt x="162058" y="106858"/>
                  <a:pt x="162058" y="74922"/>
                </a:cubicBezTo>
                <a:cubicBezTo>
                  <a:pt x="162058" y="42996"/>
                  <a:pt x="187933" y="17110"/>
                  <a:pt x="219859" y="17095"/>
                </a:cubicBezTo>
                <a:close/>
                <a:moveTo>
                  <a:pt x="432973" y="0"/>
                </a:moveTo>
                <a:cubicBezTo>
                  <a:pt x="463668" y="0"/>
                  <a:pt x="488551" y="24884"/>
                  <a:pt x="488551" y="55578"/>
                </a:cubicBezTo>
                <a:cubicBezTo>
                  <a:pt x="488551" y="86273"/>
                  <a:pt x="463668" y="111156"/>
                  <a:pt x="432973" y="111156"/>
                </a:cubicBezTo>
                <a:cubicBezTo>
                  <a:pt x="402279" y="111156"/>
                  <a:pt x="377395" y="86273"/>
                  <a:pt x="377395" y="55578"/>
                </a:cubicBezTo>
                <a:cubicBezTo>
                  <a:pt x="377395" y="24884"/>
                  <a:pt x="402279" y="0"/>
                  <a:pt x="4329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8595B"/>
              </a:solidFill>
              <a:effectLst/>
              <a:uLnTx/>
              <a:uFillTx/>
              <a:latin typeface="Arial"/>
              <a:ea typeface="Arial"/>
              <a:cs typeface="Arial"/>
              <a:sym typeface="Arial"/>
            </a:endParaRPr>
          </a:p>
        </p:txBody>
      </p:sp>
      <p:sp>
        <p:nvSpPr>
          <p:cNvPr id="132" name="Google Shape;132;p2"/>
          <p:cNvSpPr txBox="1"/>
          <p:nvPr/>
        </p:nvSpPr>
        <p:spPr>
          <a:xfrm>
            <a:off x="1845085" y="3888613"/>
            <a:ext cx="1820464" cy="51435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Advocacy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descr="Advocate"/>
          <p:cNvSpPr/>
          <p:nvPr/>
        </p:nvSpPr>
        <p:spPr>
          <a:xfrm>
            <a:off x="2526539" y="3273874"/>
            <a:ext cx="423339" cy="324858"/>
          </a:xfrm>
          <a:custGeom>
            <a:avLst/>
            <a:gdLst/>
            <a:ahLst/>
            <a:cxnLst/>
            <a:rect l="l" t="t" r="r" b="b"/>
            <a:pathLst>
              <a:path w="506983" h="389044" extrusionOk="0">
                <a:moveTo>
                  <a:pt x="485398" y="345859"/>
                </a:moveTo>
                <a:cubicBezTo>
                  <a:pt x="471995" y="347832"/>
                  <a:pt x="459531" y="338568"/>
                  <a:pt x="457557" y="325165"/>
                </a:cubicBezTo>
                <a:cubicBezTo>
                  <a:pt x="457535" y="325012"/>
                  <a:pt x="457515" y="324859"/>
                  <a:pt x="457494" y="324706"/>
                </a:cubicBezTo>
                <a:lnTo>
                  <a:pt x="415639" y="28569"/>
                </a:lnTo>
                <a:cubicBezTo>
                  <a:pt x="413528" y="15062"/>
                  <a:pt x="422766" y="2402"/>
                  <a:pt x="436274" y="291"/>
                </a:cubicBezTo>
                <a:cubicBezTo>
                  <a:pt x="436445" y="264"/>
                  <a:pt x="436618" y="239"/>
                  <a:pt x="436792" y="215"/>
                </a:cubicBezTo>
                <a:cubicBezTo>
                  <a:pt x="450609" y="-1470"/>
                  <a:pt x="463176" y="8365"/>
                  <a:pt x="464862" y="22182"/>
                </a:cubicBezTo>
                <a:cubicBezTo>
                  <a:pt x="464882" y="22361"/>
                  <a:pt x="464902" y="22539"/>
                  <a:pt x="464920" y="22718"/>
                </a:cubicBezTo>
                <a:lnTo>
                  <a:pt x="506776" y="317730"/>
                </a:lnTo>
                <a:cubicBezTo>
                  <a:pt x="508641" y="331398"/>
                  <a:pt x="499075" y="343991"/>
                  <a:pt x="485407" y="345859"/>
                </a:cubicBezTo>
                <a:cubicBezTo>
                  <a:pt x="485402" y="345859"/>
                  <a:pt x="485400" y="345859"/>
                  <a:pt x="485398" y="345859"/>
                </a:cubicBezTo>
                <a:close/>
                <a:moveTo>
                  <a:pt x="357582" y="330557"/>
                </a:moveTo>
                <a:cubicBezTo>
                  <a:pt x="360107" y="348651"/>
                  <a:pt x="347485" y="365364"/>
                  <a:pt x="329390" y="367889"/>
                </a:cubicBezTo>
                <a:cubicBezTo>
                  <a:pt x="329336" y="367896"/>
                  <a:pt x="329282" y="367905"/>
                  <a:pt x="329228" y="367911"/>
                </a:cubicBezTo>
                <a:lnTo>
                  <a:pt x="180485" y="388839"/>
                </a:lnTo>
                <a:cubicBezTo>
                  <a:pt x="162449" y="390968"/>
                  <a:pt x="146032" y="378256"/>
                  <a:pt x="143580" y="360260"/>
                </a:cubicBezTo>
                <a:lnTo>
                  <a:pt x="135479" y="295452"/>
                </a:lnTo>
                <a:lnTo>
                  <a:pt x="67971" y="290052"/>
                </a:lnTo>
                <a:lnTo>
                  <a:pt x="49968" y="171237"/>
                </a:lnTo>
                <a:lnTo>
                  <a:pt x="401012" y="40270"/>
                </a:lnTo>
                <a:lnTo>
                  <a:pt x="440392" y="319755"/>
                </a:lnTo>
                <a:lnTo>
                  <a:pt x="355107" y="313005"/>
                </a:lnTo>
                <a:close/>
                <a:moveTo>
                  <a:pt x="338004" y="311654"/>
                </a:moveTo>
                <a:lnTo>
                  <a:pt x="151456" y="296803"/>
                </a:lnTo>
                <a:lnTo>
                  <a:pt x="160007" y="358460"/>
                </a:lnTo>
                <a:cubicBezTo>
                  <a:pt x="161394" y="367520"/>
                  <a:pt x="169843" y="373755"/>
                  <a:pt x="178910" y="372412"/>
                </a:cubicBezTo>
                <a:lnTo>
                  <a:pt x="326978" y="351484"/>
                </a:lnTo>
                <a:cubicBezTo>
                  <a:pt x="335961" y="350215"/>
                  <a:pt x="342215" y="341905"/>
                  <a:pt x="340946" y="332922"/>
                </a:cubicBezTo>
                <a:cubicBezTo>
                  <a:pt x="340941" y="332884"/>
                  <a:pt x="340937" y="332845"/>
                  <a:pt x="340930" y="332807"/>
                </a:cubicBezTo>
                <a:close/>
                <a:moveTo>
                  <a:pt x="35567" y="308729"/>
                </a:moveTo>
                <a:cubicBezTo>
                  <a:pt x="26593" y="310061"/>
                  <a:pt x="18238" y="303866"/>
                  <a:pt x="16906" y="294892"/>
                </a:cubicBezTo>
                <a:cubicBezTo>
                  <a:pt x="16900" y="294854"/>
                  <a:pt x="16895" y="294816"/>
                  <a:pt x="16889" y="294777"/>
                </a:cubicBezTo>
                <a:lnTo>
                  <a:pt x="462" y="180238"/>
                </a:lnTo>
                <a:cubicBezTo>
                  <a:pt x="-1625" y="171281"/>
                  <a:pt x="3944" y="162328"/>
                  <a:pt x="12901" y="160241"/>
                </a:cubicBezTo>
                <a:cubicBezTo>
                  <a:pt x="21858" y="158155"/>
                  <a:pt x="30811" y="163724"/>
                  <a:pt x="32898" y="172681"/>
                </a:cubicBezTo>
                <a:cubicBezTo>
                  <a:pt x="33131" y="173684"/>
                  <a:pt x="33272" y="174708"/>
                  <a:pt x="33316" y="175737"/>
                </a:cubicBezTo>
                <a:lnTo>
                  <a:pt x="49518" y="290952"/>
                </a:lnTo>
                <a:cubicBezTo>
                  <a:pt x="50330" y="299642"/>
                  <a:pt x="44202" y="307451"/>
                  <a:pt x="35567" y="3087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8595B"/>
              </a:solidFill>
              <a:effectLst/>
              <a:uLnTx/>
              <a:uFillTx/>
              <a:latin typeface="Arial"/>
              <a:ea typeface="Arial"/>
              <a:cs typeface="Arial"/>
              <a:sym typeface="Arial"/>
            </a:endParaRPr>
          </a:p>
        </p:txBody>
      </p:sp>
      <p:sp>
        <p:nvSpPr>
          <p:cNvPr id="134" name="Google Shape;134;p2"/>
          <p:cNvSpPr txBox="1"/>
          <p:nvPr/>
        </p:nvSpPr>
        <p:spPr>
          <a:xfrm>
            <a:off x="7967493" y="354259"/>
            <a:ext cx="1009735" cy="172620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90D66"/>
                </a:solidFill>
                <a:effectLst/>
                <a:uLnTx/>
                <a:uFillTx/>
                <a:latin typeface="Arial"/>
                <a:ea typeface="Arial"/>
                <a:cs typeface="Arial"/>
                <a:sym typeface="Arial"/>
              </a:rPr>
              <a:t>Our dual mission symbol represents the abstract forms of a human head and a beaker, emphasizing the people and the science behind our cause.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txBox="1">
            <a:spLocks noGrp="1"/>
          </p:cNvSpPr>
          <p:nvPr>
            <p:ph type="body" idx="1"/>
          </p:nvPr>
        </p:nvSpPr>
        <p:spPr>
          <a:xfrm>
            <a:off x="233100" y="354250"/>
            <a:ext cx="3662400" cy="1895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accent1"/>
              </a:buClr>
              <a:buSzPts val="2000"/>
              <a:buNone/>
            </a:pPr>
            <a:r>
              <a:rPr lang="en-US" sz="2000"/>
              <a:t>The Alzheimer's Association leads the way to end Alzheimer's and all other dementia</a:t>
            </a:r>
            <a:r>
              <a:rPr lang="en-US" sz="2000" b="0"/>
              <a:t> — by accelerating global research, driving risk reduction and early detection, and maximizing quality care and support.</a:t>
            </a:r>
            <a:endParaRPr/>
          </a:p>
        </p:txBody>
      </p:sp>
      <p:pic>
        <p:nvPicPr>
          <p:cNvPr id="136" name="Google Shape;136;p2" descr="Presentatio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41133" y="3267611"/>
            <a:ext cx="436681" cy="450293"/>
          </a:xfrm>
          <a:prstGeom prst="rect">
            <a:avLst/>
          </a:prstGeom>
          <a:noFill/>
          <a:ln>
            <a:noFill/>
          </a:ln>
        </p:spPr>
      </p:pic>
      <p:sp>
        <p:nvSpPr>
          <p:cNvPr id="137" name="Google Shape;137;p2"/>
          <p:cNvSpPr txBox="1"/>
          <p:nvPr/>
        </p:nvSpPr>
        <p:spPr>
          <a:xfrm>
            <a:off x="3666496" y="3888613"/>
            <a:ext cx="1820464" cy="514355"/>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Education </a:t>
            </a:r>
            <a:br>
              <a:rPr kumimoji="0" lang="en-US" sz="1800" b="1" i="0" u="none" strike="noStrike" kern="0" cap="none" spc="0" normalizeH="0" baseline="0" noProof="0">
                <a:ln>
                  <a:noFill/>
                </a:ln>
                <a:solidFill>
                  <a:srgbClr val="490D66"/>
                </a:solidFill>
                <a:effectLst/>
                <a:uLnTx/>
                <a:uFillTx/>
                <a:latin typeface="Arial"/>
                <a:ea typeface="Arial"/>
                <a:cs typeface="Arial"/>
                <a:sym typeface="Arial"/>
              </a:rPr>
            </a:b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&amp; Awareness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p:tgtEl>
                                          <p:spTgt spid="131"/>
                                        </p:tgtEl>
                                        <p:attrNameLst>
                                          <p:attrName>ppt_w</p:attrName>
                                        </p:attrNameLst>
                                      </p:cBhvr>
                                      <p:tavLst>
                                        <p:tav tm="0">
                                          <p:val>
                                            <p:strVal val="0"/>
                                          </p:val>
                                        </p:tav>
                                        <p:tav tm="100000">
                                          <p:val>
                                            <p:strVal val="#ppt_w"/>
                                          </p:val>
                                        </p:tav>
                                      </p:tavLst>
                                    </p:anim>
                                    <p:anim calcmode="lin" valueType="num">
                                      <p:cBhvr additive="base">
                                        <p:cTn id="12" dur="500"/>
                                        <p:tgtEl>
                                          <p:spTgt spid="131"/>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500"/>
                                        <p:tgtEl>
                                          <p:spTgt spid="133"/>
                                        </p:tgtEl>
                                        <p:attrNameLst>
                                          <p:attrName>ppt_w</p:attrName>
                                        </p:attrNameLst>
                                      </p:cBhvr>
                                      <p:tavLst>
                                        <p:tav tm="0">
                                          <p:val>
                                            <p:strVal val="0"/>
                                          </p:val>
                                        </p:tav>
                                        <p:tav tm="100000">
                                          <p:val>
                                            <p:strVal val="#ppt_w"/>
                                          </p:val>
                                        </p:tav>
                                      </p:tavLst>
                                    </p:anim>
                                    <p:anim calcmode="lin" valueType="num">
                                      <p:cBhvr additive="base">
                                        <p:cTn id="20" dur="500"/>
                                        <p:tgtEl>
                                          <p:spTgt spid="133"/>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500"/>
                                        <p:tgtEl>
                                          <p:spTgt spid="132"/>
                                        </p:tgtEl>
                                      </p:cBhvr>
                                    </p:animEffect>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500"/>
                                        <p:tgtEl>
                                          <p:spTgt spid="136"/>
                                        </p:tgtEl>
                                        <p:attrNameLst>
                                          <p:attrName>ppt_w</p:attrName>
                                        </p:attrNameLst>
                                      </p:cBhvr>
                                      <p:tavLst>
                                        <p:tav tm="0">
                                          <p:val>
                                            <p:strVal val="0"/>
                                          </p:val>
                                        </p:tav>
                                        <p:tav tm="100000">
                                          <p:val>
                                            <p:strVal val="#ppt_w"/>
                                          </p:val>
                                        </p:tav>
                                      </p:tavLst>
                                    </p:anim>
                                    <p:anim calcmode="lin" valueType="num">
                                      <p:cBhvr additive="base">
                                        <p:cTn id="28" dur="500"/>
                                        <p:tgtEl>
                                          <p:spTgt spid="136"/>
                                        </p:tgtEl>
                                        <p:attrNameLst>
                                          <p:attrName>ppt_h</p:attrName>
                                        </p:attrNameLst>
                                      </p:cBhvr>
                                      <p:tavLst>
                                        <p:tav tm="0">
                                          <p:val>
                                            <p:strVal val="0"/>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p:tgtEl>
                                          <p:spTgt spid="126"/>
                                        </p:tgtEl>
                                        <p:attrNameLst>
                                          <p:attrName>ppt_w</p:attrName>
                                        </p:attrNameLst>
                                      </p:cBhvr>
                                      <p:tavLst>
                                        <p:tav tm="0">
                                          <p:val>
                                            <p:strVal val="0"/>
                                          </p:val>
                                        </p:tav>
                                        <p:tav tm="100000">
                                          <p:val>
                                            <p:strVal val="#ppt_w"/>
                                          </p:val>
                                        </p:tav>
                                      </p:tavLst>
                                    </p:anim>
                                    <p:anim calcmode="lin" valueType="num">
                                      <p:cBhvr additive="base">
                                        <p:cTn id="36" dur="500"/>
                                        <p:tgtEl>
                                          <p:spTgt spid="126"/>
                                        </p:tgtEl>
                                        <p:attrNameLst>
                                          <p:attrName>ppt_h</p:attrName>
                                        </p:attrNameLst>
                                      </p:cBhvr>
                                      <p:tavLst>
                                        <p:tav tm="0">
                                          <p:val>
                                            <p:str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2500"/>
                            </p:stCondLst>
                            <p:childTnLst>
                              <p:par>
                                <p:cTn id="41" presetID="23" presetClass="entr" presetSubtype="16" fill="hold" nodeType="afterEffect">
                                  <p:stCondLst>
                                    <p:cond delay="0"/>
                                  </p:stCondLst>
                                  <p:childTnLst>
                                    <p:set>
                                      <p:cBhvr>
                                        <p:cTn id="42" dur="1" fill="hold">
                                          <p:stCondLst>
                                            <p:cond delay="0"/>
                                          </p:stCondLst>
                                        </p:cTn>
                                        <p:tgtEl>
                                          <p:spTgt spid="128"/>
                                        </p:tgtEl>
                                        <p:attrNameLst>
                                          <p:attrName>style.visibility</p:attrName>
                                        </p:attrNameLst>
                                      </p:cBhvr>
                                      <p:to>
                                        <p:strVal val="visible"/>
                                      </p:to>
                                    </p:set>
                                    <p:anim calcmode="lin" valueType="num">
                                      <p:cBhvr additive="base">
                                        <p:cTn id="43" dur="500"/>
                                        <p:tgtEl>
                                          <p:spTgt spid="128"/>
                                        </p:tgtEl>
                                        <p:attrNameLst>
                                          <p:attrName>ppt_w</p:attrName>
                                        </p:attrNameLst>
                                      </p:cBhvr>
                                      <p:tavLst>
                                        <p:tav tm="0">
                                          <p:val>
                                            <p:strVal val="0"/>
                                          </p:val>
                                        </p:tav>
                                        <p:tav tm="100000">
                                          <p:val>
                                            <p:strVal val="#ppt_w"/>
                                          </p:val>
                                        </p:tav>
                                      </p:tavLst>
                                    </p:anim>
                                    <p:anim calcmode="lin" valueType="num">
                                      <p:cBhvr additive="base">
                                        <p:cTn id="44" dur="500"/>
                                        <p:tgtEl>
                                          <p:spTgt spid="128"/>
                                        </p:tgtEl>
                                        <p:attrNameLst>
                                          <p:attrName>ppt_h</p:attrName>
                                        </p:attrNameLst>
                                      </p:cBhvr>
                                      <p:tavLst>
                                        <p:tav tm="0">
                                          <p:val>
                                            <p:strVal val="0"/>
                                          </p:val>
                                        </p:tav>
                                        <p:tav tm="100000">
                                          <p:val>
                                            <p:strVal val="#ppt_h"/>
                                          </p:val>
                                        </p:tav>
                                      </p:tavLst>
                                    </p:anim>
                                  </p:childTnLst>
                                </p:cTn>
                              </p:par>
                              <p:par>
                                <p:cTn id="45" presetID="10" presetClass="entr" presetSubtype="0" fill="hold" nodeType="withEffect">
                                  <p:stCondLst>
                                    <p:cond delay="0"/>
                                  </p:stCondLst>
                                  <p:childTnLst>
                                    <p:set>
                                      <p:cBhvr>
                                        <p:cTn id="46" dur="1" fill="hold">
                                          <p:stCondLst>
                                            <p:cond delay="0"/>
                                          </p:stCondLst>
                                        </p:cTn>
                                        <p:tgtEl>
                                          <p:spTgt spid="129"/>
                                        </p:tgtEl>
                                        <p:attrNameLst>
                                          <p:attrName>style.visibility</p:attrName>
                                        </p:attrNameLst>
                                      </p:cBhvr>
                                      <p:to>
                                        <p:strVal val="visible"/>
                                      </p:to>
                                    </p:set>
                                    <p:animEffect transition="in" filter="fade">
                                      <p:cBhvr>
                                        <p:cTn id="4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0" y="0"/>
            <a:ext cx="9202050" cy="5116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
          <p:cNvSpPr/>
          <p:nvPr/>
        </p:nvSpPr>
        <p:spPr>
          <a:xfrm>
            <a:off x="0" y="0"/>
            <a:ext cx="6319880" cy="4594860"/>
          </a:xfrm>
          <a:prstGeom prst="rect">
            <a:avLst/>
          </a:prstGeom>
          <a:solidFill>
            <a:srgbClr val="DACD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11" name="Google Shape;211;p6"/>
          <p:cNvSpPr txBox="1">
            <a:spLocks noGrp="1"/>
          </p:cNvSpPr>
          <p:nvPr>
            <p:ph type="body" idx="2"/>
          </p:nvPr>
        </p:nvSpPr>
        <p:spPr>
          <a:xfrm>
            <a:off x="457200" y="1035353"/>
            <a:ext cx="3528400" cy="3381828"/>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1600"/>
              <a:buChar char="•"/>
            </a:pPr>
            <a:r>
              <a:rPr lang="en-US" sz="1600"/>
              <a:t>Dementia is a collection of symptoms related to cognitive decline</a:t>
            </a:r>
            <a:endParaRPr/>
          </a:p>
          <a:p>
            <a:pPr marL="342900" lvl="0" indent="-342900" algn="l" rtl="0">
              <a:spcBef>
                <a:spcPts val="600"/>
              </a:spcBef>
              <a:spcAft>
                <a:spcPts val="0"/>
              </a:spcAft>
              <a:buClr>
                <a:schemeClr val="accent1"/>
              </a:buClr>
              <a:buSzPts val="1600"/>
              <a:buChar char="•"/>
            </a:pPr>
            <a:r>
              <a:rPr lang="en-US" sz="1600"/>
              <a:t>This can include </a:t>
            </a:r>
            <a:endParaRPr/>
          </a:p>
          <a:p>
            <a:pPr marL="742950" lvl="1" indent="-285750" algn="l" rtl="0">
              <a:spcBef>
                <a:spcPts val="300"/>
              </a:spcBef>
              <a:spcAft>
                <a:spcPts val="0"/>
              </a:spcAft>
              <a:buClr>
                <a:schemeClr val="accent1"/>
              </a:buClr>
              <a:buSzPts val="1400"/>
              <a:buChar char="–"/>
            </a:pPr>
            <a:r>
              <a:rPr lang="en-US" sz="1400"/>
              <a:t>Cognitive symptoms</a:t>
            </a:r>
            <a:endParaRPr/>
          </a:p>
          <a:p>
            <a:pPr marL="742950" lvl="1" indent="-285750" algn="l" rtl="0">
              <a:spcBef>
                <a:spcPts val="300"/>
              </a:spcBef>
              <a:spcAft>
                <a:spcPts val="0"/>
              </a:spcAft>
              <a:buClr>
                <a:schemeClr val="accent1"/>
              </a:buClr>
              <a:buSzPts val="1400"/>
              <a:buChar char="–"/>
            </a:pPr>
            <a:r>
              <a:rPr lang="en-US" sz="1400"/>
              <a:t>Behavioral symptoms </a:t>
            </a:r>
            <a:endParaRPr/>
          </a:p>
          <a:p>
            <a:pPr marL="742950" lvl="1" indent="-285750" algn="l" rtl="0">
              <a:spcBef>
                <a:spcPts val="300"/>
              </a:spcBef>
              <a:spcAft>
                <a:spcPts val="0"/>
              </a:spcAft>
              <a:buClr>
                <a:schemeClr val="accent1"/>
              </a:buClr>
              <a:buSzPts val="1400"/>
              <a:buChar char="–"/>
            </a:pPr>
            <a:r>
              <a:rPr lang="en-US" sz="1400"/>
              <a:t>Psychological symptoms  </a:t>
            </a:r>
            <a:endParaRPr/>
          </a:p>
          <a:p>
            <a:pPr marL="342900" lvl="0" indent="-342900" algn="l" rtl="0">
              <a:spcBef>
                <a:spcPts val="600"/>
              </a:spcBef>
              <a:spcAft>
                <a:spcPts val="0"/>
              </a:spcAft>
              <a:buClr>
                <a:schemeClr val="accent1"/>
              </a:buClr>
              <a:buSzPts val="1600"/>
              <a:buChar char="•"/>
            </a:pPr>
            <a:r>
              <a:rPr lang="en-US" sz="1600" b="1"/>
              <a:t>Alzheimer’s is the most common cause of dementia</a:t>
            </a:r>
            <a:endParaRPr/>
          </a:p>
          <a:p>
            <a:pPr marL="342900" lvl="0" indent="-342900" algn="l" rtl="0">
              <a:spcBef>
                <a:spcPts val="600"/>
              </a:spcBef>
              <a:spcAft>
                <a:spcPts val="0"/>
              </a:spcAft>
              <a:buClr>
                <a:schemeClr val="accent1"/>
              </a:buClr>
              <a:buSzPts val="1600"/>
              <a:buChar char="•"/>
            </a:pPr>
            <a:r>
              <a:rPr lang="en-US" sz="1600"/>
              <a:t>Not everyone with cognitive decline has dementia. Some causes of cognitive decline are reversible.</a:t>
            </a:r>
            <a:endParaRPr/>
          </a:p>
        </p:txBody>
      </p:sp>
      <p:sp>
        <p:nvSpPr>
          <p:cNvPr id="212" name="Google Shape;212;p6"/>
          <p:cNvSpPr txBox="1">
            <a:spLocks noGrp="1"/>
          </p:cNvSpPr>
          <p:nvPr>
            <p:ph type="body" idx="1"/>
          </p:nvPr>
        </p:nvSpPr>
        <p:spPr>
          <a:xfrm>
            <a:off x="451152" y="205978"/>
            <a:ext cx="5180905" cy="614363"/>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accent1"/>
              </a:buClr>
              <a:buSzPts val="2800"/>
              <a:buNone/>
            </a:pPr>
            <a:r>
              <a:rPr lang="en-US"/>
              <a:t>What is Dementia?</a:t>
            </a:r>
            <a:endParaRPr/>
          </a:p>
        </p:txBody>
      </p:sp>
      <p:pic>
        <p:nvPicPr>
          <p:cNvPr id="213" name="Google Shape;21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85600" y="513160"/>
            <a:ext cx="4999855" cy="4081700"/>
          </a:xfrm>
          <a:prstGeom prst="rect">
            <a:avLst/>
          </a:prstGeom>
          <a:noFill/>
          <a:ln>
            <a:noFill/>
          </a:ln>
        </p:spPr>
      </p:pic>
      <p:sp>
        <p:nvSpPr>
          <p:cNvPr id="214" name="Google Shape;214;p6"/>
          <p:cNvSpPr txBox="1"/>
          <p:nvPr/>
        </p:nvSpPr>
        <p:spPr>
          <a:xfrm>
            <a:off x="5458047" y="-2204484"/>
            <a:ext cx="0" cy="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90D66"/>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7" descr="A comparison of a brain and a brain&#10;&#10;Description automatically generated"/>
          <p:cNvPicPr preferRelativeResize="0"/>
          <p:nvPr/>
        </p:nvPicPr>
        <p:blipFill rotWithShape="1">
          <a:blip r:embed="rId3">
            <a:alphaModFix/>
          </a:blip>
          <a:srcRect/>
          <a:stretch/>
        </p:blipFill>
        <p:spPr>
          <a:xfrm>
            <a:off x="6277022" y="1899707"/>
            <a:ext cx="2189612" cy="1507763"/>
          </a:xfrm>
          <a:prstGeom prst="rect">
            <a:avLst/>
          </a:prstGeom>
          <a:noFill/>
          <a:ln>
            <a:noFill/>
          </a:ln>
        </p:spPr>
      </p:pic>
      <p:pic>
        <p:nvPicPr>
          <p:cNvPr id="220" name="Google Shape;220;p7" descr="A close-up of a cell&#10;&#10;Description automatically generated"/>
          <p:cNvPicPr preferRelativeResize="0"/>
          <p:nvPr/>
        </p:nvPicPr>
        <p:blipFill rotWithShape="1">
          <a:blip r:embed="rId4">
            <a:alphaModFix/>
          </a:blip>
          <a:srcRect/>
          <a:stretch/>
        </p:blipFill>
        <p:spPr>
          <a:xfrm>
            <a:off x="834413" y="1893539"/>
            <a:ext cx="2004693" cy="1513931"/>
          </a:xfrm>
          <a:prstGeom prst="rect">
            <a:avLst/>
          </a:prstGeom>
          <a:noFill/>
          <a:ln>
            <a:noFill/>
          </a:ln>
        </p:spPr>
      </p:pic>
      <p:pic>
        <p:nvPicPr>
          <p:cNvPr id="221" name="Google Shape;221;p7" descr="A close-up of a microscope slide&#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254"/>
          <a:stretch/>
        </p:blipFill>
        <p:spPr>
          <a:xfrm>
            <a:off x="3699061" y="1893539"/>
            <a:ext cx="2004691" cy="1513931"/>
          </a:xfrm>
          <a:prstGeom prst="rect">
            <a:avLst/>
          </a:prstGeom>
          <a:noFill/>
          <a:ln>
            <a:noFill/>
          </a:ln>
        </p:spPr>
      </p:pic>
      <p:sp>
        <p:nvSpPr>
          <p:cNvPr id="222" name="Google Shape;222;p7"/>
          <p:cNvSpPr txBox="1">
            <a:spLocks noGrp="1"/>
          </p:cNvSpPr>
          <p:nvPr>
            <p:ph type="body" idx="1"/>
          </p:nvPr>
        </p:nvSpPr>
        <p:spPr>
          <a:xfrm>
            <a:off x="451152" y="205978"/>
            <a:ext cx="8229600" cy="614363"/>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accent1"/>
              </a:buClr>
              <a:buSzPts val="2800"/>
              <a:buNone/>
            </a:pPr>
            <a:r>
              <a:rPr lang="en-US"/>
              <a:t>The Hallmarks of Alzheimer’s</a:t>
            </a:r>
            <a:endParaRPr/>
          </a:p>
        </p:txBody>
      </p:sp>
      <p:grpSp>
        <p:nvGrpSpPr>
          <p:cNvPr id="223" name="Google Shape;223;p7"/>
          <p:cNvGrpSpPr/>
          <p:nvPr/>
        </p:nvGrpSpPr>
        <p:grpSpPr>
          <a:xfrm>
            <a:off x="3467941" y="1436338"/>
            <a:ext cx="2235900" cy="457201"/>
            <a:chOff x="3467941" y="1436338"/>
            <a:chExt cx="2235900" cy="457201"/>
          </a:xfrm>
        </p:grpSpPr>
        <p:sp>
          <p:nvSpPr>
            <p:cNvPr id="224" name="Google Shape;224;p7"/>
            <p:cNvSpPr/>
            <p:nvPr/>
          </p:nvSpPr>
          <p:spPr>
            <a:xfrm rot="-5400000">
              <a:off x="4357291" y="546988"/>
              <a:ext cx="457200" cy="2235900"/>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7"/>
            <p:cNvSpPr txBox="1"/>
            <p:nvPr/>
          </p:nvSpPr>
          <p:spPr>
            <a:xfrm>
              <a:off x="3487494" y="1436338"/>
              <a:ext cx="2169000" cy="323400"/>
            </a:xfrm>
            <a:prstGeom prst="rect">
              <a:avLst/>
            </a:prstGeom>
            <a:noFill/>
            <a:ln>
              <a:noFill/>
            </a:ln>
          </p:spPr>
          <p:txBody>
            <a:bodyPr spcFirstLastPara="1" wrap="square" lIns="0" tIns="182875"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Tangles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7"/>
            <p:cNvSpPr/>
            <p:nvPr/>
          </p:nvSpPr>
          <p:spPr>
            <a:xfrm>
              <a:off x="3507617" y="1473499"/>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7" name="Google Shape;227;p7"/>
          <p:cNvGrpSpPr/>
          <p:nvPr/>
        </p:nvGrpSpPr>
        <p:grpSpPr>
          <a:xfrm>
            <a:off x="580538" y="1436341"/>
            <a:ext cx="2258568" cy="457198"/>
            <a:chOff x="580538" y="1436341"/>
            <a:chExt cx="2258568" cy="457198"/>
          </a:xfrm>
        </p:grpSpPr>
        <p:sp>
          <p:nvSpPr>
            <p:cNvPr id="228" name="Google Shape;228;p7"/>
            <p:cNvSpPr txBox="1"/>
            <p:nvPr/>
          </p:nvSpPr>
          <p:spPr>
            <a:xfrm>
              <a:off x="1093546" y="1504862"/>
              <a:ext cx="1385499" cy="275665"/>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Plaques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7"/>
            <p:cNvSpPr/>
            <p:nvPr/>
          </p:nvSpPr>
          <p:spPr>
            <a:xfrm rot="-5400000">
              <a:off x="1481226" y="535659"/>
              <a:ext cx="457192" cy="2258568"/>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7"/>
            <p:cNvSpPr txBox="1"/>
            <p:nvPr/>
          </p:nvSpPr>
          <p:spPr>
            <a:xfrm>
              <a:off x="614065" y="1436341"/>
              <a:ext cx="2191500" cy="323400"/>
            </a:xfrm>
            <a:prstGeom prst="rect">
              <a:avLst/>
            </a:prstGeom>
            <a:noFill/>
            <a:ln>
              <a:noFill/>
            </a:ln>
          </p:spPr>
          <p:txBody>
            <a:bodyPr spcFirstLastPara="1" wrap="square" lIns="0" tIns="182875"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Plaques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7"/>
            <p:cNvSpPr/>
            <p:nvPr/>
          </p:nvSpPr>
          <p:spPr>
            <a:xfrm>
              <a:off x="631855" y="1473499"/>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 name="Google Shape;232;p7"/>
          <p:cNvGrpSpPr/>
          <p:nvPr/>
        </p:nvGrpSpPr>
        <p:grpSpPr>
          <a:xfrm>
            <a:off x="6253577" y="1436341"/>
            <a:ext cx="2392713" cy="457198"/>
            <a:chOff x="6253577" y="1436341"/>
            <a:chExt cx="2392713" cy="457198"/>
          </a:xfrm>
        </p:grpSpPr>
        <p:sp>
          <p:nvSpPr>
            <p:cNvPr id="233" name="Google Shape;233;p7"/>
            <p:cNvSpPr/>
            <p:nvPr/>
          </p:nvSpPr>
          <p:spPr>
            <a:xfrm rot="-5400000">
              <a:off x="7154265" y="535659"/>
              <a:ext cx="457192" cy="2258568"/>
            </a:xfrm>
            <a:prstGeom prst="round2SameRect">
              <a:avLst>
                <a:gd name="adj1" fmla="val 50000"/>
                <a:gd name="adj2" fmla="val 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7"/>
            <p:cNvSpPr txBox="1"/>
            <p:nvPr/>
          </p:nvSpPr>
          <p:spPr>
            <a:xfrm>
              <a:off x="6454790" y="1436341"/>
              <a:ext cx="2191500" cy="323400"/>
            </a:xfrm>
            <a:prstGeom prst="rect">
              <a:avLst/>
            </a:prstGeom>
            <a:noFill/>
            <a:ln>
              <a:noFill/>
            </a:ln>
          </p:spPr>
          <p:txBody>
            <a:bodyPr spcFirstLastPara="1" wrap="square" lIns="0" tIns="182875"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490D66"/>
                  </a:solidFill>
                  <a:effectLst/>
                  <a:uLnTx/>
                  <a:uFillTx/>
                  <a:latin typeface="Arial"/>
                  <a:ea typeface="Arial"/>
                  <a:cs typeface="Arial"/>
                  <a:sym typeface="Arial"/>
                </a:rPr>
                <a:t>Brain Cell Death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7"/>
            <p:cNvSpPr/>
            <p:nvPr/>
          </p:nvSpPr>
          <p:spPr>
            <a:xfrm>
              <a:off x="6298494" y="1473499"/>
              <a:ext cx="382886" cy="38288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490D66"/>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6" name="Google Shape;236;p7"/>
          <p:cNvSpPr txBox="1"/>
          <p:nvPr/>
        </p:nvSpPr>
        <p:spPr>
          <a:xfrm>
            <a:off x="799987" y="3586933"/>
            <a:ext cx="2073544" cy="61436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cs typeface="Arial"/>
                <a:sym typeface="Arial"/>
              </a:rPr>
              <a:t>M</a:t>
            </a: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ade up of </a:t>
            </a: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beta amyloid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7"/>
          <p:cNvSpPr txBox="1"/>
          <p:nvPr/>
        </p:nvSpPr>
        <p:spPr>
          <a:xfrm>
            <a:off x="3699060" y="3586933"/>
            <a:ext cx="2004691" cy="61436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cs typeface="Arial"/>
                <a:sym typeface="Arial"/>
              </a:rPr>
              <a:t>M</a:t>
            </a: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ade up of </a:t>
            </a: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tau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txBox="1"/>
          <p:nvPr/>
        </p:nvSpPr>
        <p:spPr>
          <a:xfrm>
            <a:off x="6277022" y="3586933"/>
            <a:ext cx="1274473" cy="61436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cs typeface="Arial"/>
                <a:sym typeface="Arial"/>
              </a:rPr>
              <a:t>H</a:t>
            </a: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ealthy</a:t>
            </a:r>
            <a:br>
              <a:rPr kumimoji="0" lang="en-US" sz="1400" b="0" i="0" u="none" strike="noStrike" kern="0" cap="none" spc="0" normalizeH="0" baseline="0" noProof="0">
                <a:ln>
                  <a:noFill/>
                </a:ln>
                <a:solidFill>
                  <a:srgbClr val="490D66"/>
                </a:solidFill>
                <a:effectLst/>
                <a:uLnTx/>
                <a:uFillTx/>
                <a:latin typeface="Arial"/>
                <a:ea typeface="Arial"/>
                <a:cs typeface="Arial"/>
                <a:sym typeface="Arial"/>
              </a:rPr>
            </a:b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brain</a:t>
            </a:r>
            <a:endParaRPr kumimoji="0" sz="1400" b="1"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239" name="Google Shape;239;p7"/>
          <p:cNvSpPr txBox="1"/>
          <p:nvPr/>
        </p:nvSpPr>
        <p:spPr>
          <a:xfrm>
            <a:off x="7371828" y="3586933"/>
            <a:ext cx="1274473" cy="614364"/>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490D66"/>
                </a:solidFill>
                <a:effectLst/>
                <a:uLnTx/>
                <a:uFillTx/>
                <a:latin typeface="Arial"/>
                <a:cs typeface="Arial"/>
                <a:sym typeface="Arial"/>
              </a:rPr>
              <a:t>A</a:t>
            </a:r>
            <a:r>
              <a:rPr kumimoji="0" lang="en-US" sz="1400" b="1" i="0" u="none" strike="noStrike" kern="0" cap="none" spc="0" normalizeH="0" baseline="0" noProof="0">
                <a:ln>
                  <a:noFill/>
                </a:ln>
                <a:solidFill>
                  <a:srgbClr val="490D66"/>
                </a:solidFill>
                <a:effectLst/>
                <a:uLnTx/>
                <a:uFillTx/>
                <a:latin typeface="Arial"/>
                <a:ea typeface="Arial"/>
                <a:cs typeface="Arial"/>
                <a:sym typeface="Arial"/>
              </a:rPr>
              <a:t>dvanced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490D66"/>
                </a:solidFill>
                <a:effectLst/>
                <a:uLnTx/>
                <a:uFillTx/>
                <a:latin typeface="Arial"/>
                <a:ea typeface="Arial"/>
                <a:cs typeface="Arial"/>
                <a:sym typeface="Arial"/>
              </a:rPr>
              <a:t>Alzheimer’s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40" name="Google Shape;240;p7"/>
          <p:cNvCxnSpPr/>
          <p:nvPr/>
        </p:nvCxnSpPr>
        <p:spPr>
          <a:xfrm>
            <a:off x="6914258" y="2571750"/>
            <a:ext cx="0" cy="912855"/>
          </a:xfrm>
          <a:prstGeom prst="straightConnector1">
            <a:avLst/>
          </a:prstGeom>
          <a:noFill/>
          <a:ln w="25400" cap="flat" cmpd="sng">
            <a:solidFill>
              <a:srgbClr val="470965"/>
            </a:solidFill>
            <a:prstDash val="solid"/>
            <a:round/>
            <a:headEnd type="oval" w="med" len="med"/>
            <a:tailEnd type="none" w="sm" len="sm"/>
          </a:ln>
        </p:spPr>
      </p:cxnSp>
      <p:cxnSp>
        <p:nvCxnSpPr>
          <p:cNvPr id="241" name="Google Shape;241;p7"/>
          <p:cNvCxnSpPr/>
          <p:nvPr/>
        </p:nvCxnSpPr>
        <p:spPr>
          <a:xfrm>
            <a:off x="8002016" y="2571750"/>
            <a:ext cx="0" cy="912855"/>
          </a:xfrm>
          <a:prstGeom prst="straightConnector1">
            <a:avLst/>
          </a:prstGeom>
          <a:noFill/>
          <a:ln w="25400" cap="flat" cmpd="sng">
            <a:solidFill>
              <a:srgbClr val="470965"/>
            </a:solidFill>
            <a:prstDash val="solid"/>
            <a:round/>
            <a:headEnd type="oval" w="med" len="med"/>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500"/>
                                        <p:tgtEl>
                                          <p:spTgt spid="23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500"/>
                                        <p:tgtEl>
                                          <p:spTgt spid="223"/>
                                        </p:tgtEl>
                                      </p:cBhvr>
                                    </p:animEffect>
                                  </p:childTnLst>
                                </p:cTn>
                              </p:par>
                              <p:par>
                                <p:cTn id="18" presetID="10" presetClass="entr" presetSubtype="0" fill="hold" nodeType="with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500"/>
                                        <p:tgtEl>
                                          <p:spTgt spid="221"/>
                                        </p:tgtEl>
                                      </p:cBhvr>
                                    </p:animEffect>
                                  </p:childTnLst>
                                </p:cTn>
                              </p:par>
                              <p:par>
                                <p:cTn id="21" presetID="10" presetClass="entr" presetSubtype="0" fill="hold" nodeType="withEffect">
                                  <p:stCondLst>
                                    <p:cond delay="0"/>
                                  </p:stCondLst>
                                  <p:childTnLst>
                                    <p:set>
                                      <p:cBhvr>
                                        <p:cTn id="22" dur="1" fill="hold">
                                          <p:stCondLst>
                                            <p:cond delay="0"/>
                                          </p:stCondLst>
                                        </p:cTn>
                                        <p:tgtEl>
                                          <p:spTgt spid="237"/>
                                        </p:tgtEl>
                                        <p:attrNameLst>
                                          <p:attrName>style.visibility</p:attrName>
                                        </p:attrNameLst>
                                      </p:cBhvr>
                                      <p:to>
                                        <p:strVal val="visible"/>
                                      </p:to>
                                    </p:set>
                                    <p:animEffect transition="in" filter="fade">
                                      <p:cBhvr>
                                        <p:cTn id="23" dur="500"/>
                                        <p:tgtEl>
                                          <p:spTgt spid="23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500"/>
                                        <p:tgtEl>
                                          <p:spTgt spid="232"/>
                                        </p:tgtEl>
                                      </p:cBhvr>
                                    </p:animEffect>
                                  </p:childTnLst>
                                </p:cTn>
                              </p:par>
                              <p:par>
                                <p:cTn id="28" presetID="10" presetClass="entr" presetSubtype="0" fill="hold" nodeType="withEffect">
                                  <p:stCondLst>
                                    <p:cond delay="0"/>
                                  </p:stCondLst>
                                  <p:childTnLst>
                                    <p:set>
                                      <p:cBhvr>
                                        <p:cTn id="29" dur="1" fill="hold">
                                          <p:stCondLst>
                                            <p:cond delay="0"/>
                                          </p:stCondLst>
                                        </p:cTn>
                                        <p:tgtEl>
                                          <p:spTgt spid="219"/>
                                        </p:tgtEl>
                                        <p:attrNameLst>
                                          <p:attrName>style.visibility</p:attrName>
                                        </p:attrNameLst>
                                      </p:cBhvr>
                                      <p:to>
                                        <p:strVal val="visible"/>
                                      </p:to>
                                    </p:set>
                                    <p:animEffect transition="in" filter="fade">
                                      <p:cBhvr>
                                        <p:cTn id="30" dur="500"/>
                                        <p:tgtEl>
                                          <p:spTgt spid="219"/>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38"/>
                                        </p:tgtEl>
                                        <p:attrNameLst>
                                          <p:attrName>style.visibility</p:attrName>
                                        </p:attrNameLst>
                                      </p:cBhvr>
                                      <p:to>
                                        <p:strVal val="visible"/>
                                      </p:to>
                                    </p:set>
                                    <p:animEffect transition="in" filter="fade">
                                      <p:cBhvr>
                                        <p:cTn id="34" dur="500"/>
                                        <p:tgtEl>
                                          <p:spTgt spid="238"/>
                                        </p:tgtEl>
                                      </p:cBhvr>
                                    </p:animEffect>
                                  </p:childTnLst>
                                </p:cTn>
                              </p:par>
                              <p:par>
                                <p:cTn id="35" presetID="10" presetClass="entr" presetSubtype="0" fill="hold" nodeType="withEffect">
                                  <p:stCondLst>
                                    <p:cond delay="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500"/>
                                        <p:tgtEl>
                                          <p:spTgt spid="240"/>
                                        </p:tgtEl>
                                      </p:cBhvr>
                                    </p:animEffect>
                                  </p:childTnLst>
                                </p:cTn>
                              </p:par>
                              <p:par>
                                <p:cTn id="38" presetID="10" presetClass="entr" presetSubtype="0" fill="hold" nodeType="withEffect">
                                  <p:stCondLst>
                                    <p:cond delay="0"/>
                                  </p:stCondLst>
                                  <p:childTnLst>
                                    <p:set>
                                      <p:cBhvr>
                                        <p:cTn id="39" dur="1" fill="hold">
                                          <p:stCondLst>
                                            <p:cond delay="0"/>
                                          </p:stCondLst>
                                        </p:cTn>
                                        <p:tgtEl>
                                          <p:spTgt spid="239"/>
                                        </p:tgtEl>
                                        <p:attrNameLst>
                                          <p:attrName>style.visibility</p:attrName>
                                        </p:attrNameLst>
                                      </p:cBhvr>
                                      <p:to>
                                        <p:strVal val="visible"/>
                                      </p:to>
                                    </p:set>
                                    <p:animEffect transition="in" filter="fade">
                                      <p:cBhvr>
                                        <p:cTn id="40" dur="500"/>
                                        <p:tgtEl>
                                          <p:spTgt spid="239"/>
                                        </p:tgtEl>
                                      </p:cBhvr>
                                    </p:animEffect>
                                  </p:childTnLst>
                                </p:cTn>
                              </p:par>
                              <p:par>
                                <p:cTn id="41" presetID="10" presetClass="entr" presetSubtype="0" fill="hold" nodeType="withEffect">
                                  <p:stCondLst>
                                    <p:cond delay="0"/>
                                  </p:stCondLst>
                                  <p:childTnLst>
                                    <p:set>
                                      <p:cBhvr>
                                        <p:cTn id="42" dur="1" fill="hold">
                                          <p:stCondLst>
                                            <p:cond delay="0"/>
                                          </p:stCondLst>
                                        </p:cTn>
                                        <p:tgtEl>
                                          <p:spTgt spid="241"/>
                                        </p:tgtEl>
                                        <p:attrNameLst>
                                          <p:attrName>style.visibility</p:attrName>
                                        </p:attrNameLst>
                                      </p:cBhvr>
                                      <p:to>
                                        <p:strVal val="visible"/>
                                      </p:to>
                                    </p:set>
                                    <p:animEffect transition="in" filter="fade">
                                      <p:cBhvr>
                                        <p:cTn id="43"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5"/>
          <p:cNvGrpSpPr/>
          <p:nvPr/>
        </p:nvGrpSpPr>
        <p:grpSpPr>
          <a:xfrm>
            <a:off x="2286000" y="2296160"/>
            <a:ext cx="2286000" cy="2298700"/>
            <a:chOff x="2286000" y="2296160"/>
            <a:chExt cx="2286000" cy="2298700"/>
          </a:xfrm>
        </p:grpSpPr>
        <p:sp>
          <p:nvSpPr>
            <p:cNvPr id="175" name="Google Shape;175;p5"/>
            <p:cNvSpPr/>
            <p:nvPr/>
          </p:nvSpPr>
          <p:spPr>
            <a:xfrm>
              <a:off x="2286000" y="2296160"/>
              <a:ext cx="2286000" cy="2298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76" name="Google Shape;176;p5"/>
            <p:cNvGrpSpPr/>
            <p:nvPr/>
          </p:nvGrpSpPr>
          <p:grpSpPr>
            <a:xfrm>
              <a:off x="2416244" y="2857168"/>
              <a:ext cx="2002343" cy="1139534"/>
              <a:chOff x="4741500" y="158496"/>
              <a:chExt cx="1371088" cy="780288"/>
            </a:xfrm>
          </p:grpSpPr>
          <p:pic>
            <p:nvPicPr>
              <p:cNvPr id="177" name="Google Shape;177;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73368" y="158496"/>
                <a:ext cx="739220" cy="780288"/>
              </a:xfrm>
              <a:prstGeom prst="rect">
                <a:avLst/>
              </a:prstGeom>
              <a:noFill/>
              <a:ln>
                <a:noFill/>
              </a:ln>
            </p:spPr>
          </p:pic>
          <p:pic>
            <p:nvPicPr>
              <p:cNvPr id="178" name="Google Shape;178;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57434" y="158496"/>
                <a:ext cx="739220" cy="780288"/>
              </a:xfrm>
              <a:prstGeom prst="rect">
                <a:avLst/>
              </a:prstGeom>
              <a:noFill/>
              <a:ln>
                <a:noFill/>
              </a:ln>
            </p:spPr>
          </p:pic>
          <p:pic>
            <p:nvPicPr>
              <p:cNvPr id="179" name="Google Shape;179;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41500" y="158496"/>
                <a:ext cx="739220" cy="780288"/>
              </a:xfrm>
              <a:prstGeom prst="rect">
                <a:avLst/>
              </a:prstGeom>
              <a:noFill/>
              <a:ln>
                <a:noFill/>
              </a:ln>
            </p:spPr>
          </p:pic>
        </p:grpSp>
        <p:pic>
          <p:nvPicPr>
            <p:cNvPr id="180" name="Google Shape;180;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788208" y="3006175"/>
              <a:ext cx="1211533" cy="908650"/>
            </a:xfrm>
            <a:prstGeom prst="rect">
              <a:avLst/>
            </a:prstGeom>
            <a:noFill/>
            <a:ln>
              <a:noFill/>
            </a:ln>
          </p:spPr>
        </p:pic>
      </p:grpSp>
      <p:grpSp>
        <p:nvGrpSpPr>
          <p:cNvPr id="181" name="Google Shape;181;p5"/>
          <p:cNvGrpSpPr/>
          <p:nvPr/>
        </p:nvGrpSpPr>
        <p:grpSpPr>
          <a:xfrm>
            <a:off x="0" y="0"/>
            <a:ext cx="2286000" cy="2296160"/>
            <a:chOff x="0" y="0"/>
            <a:chExt cx="2286000" cy="2296160"/>
          </a:xfrm>
        </p:grpSpPr>
        <p:sp>
          <p:nvSpPr>
            <p:cNvPr id="182" name="Google Shape;182;p5"/>
            <p:cNvSpPr/>
            <p:nvPr/>
          </p:nvSpPr>
          <p:spPr>
            <a:xfrm>
              <a:off x="0" y="0"/>
              <a:ext cx="2286000" cy="2296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83" name="Google Shape;183;p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474" y="246353"/>
              <a:ext cx="1941895" cy="596530"/>
            </a:xfrm>
            <a:prstGeom prst="rect">
              <a:avLst/>
            </a:prstGeom>
            <a:noFill/>
            <a:ln>
              <a:noFill/>
            </a:ln>
          </p:spPr>
        </p:pic>
      </p:grpSp>
      <p:grpSp>
        <p:nvGrpSpPr>
          <p:cNvPr id="184" name="Google Shape;184;p5"/>
          <p:cNvGrpSpPr/>
          <p:nvPr/>
        </p:nvGrpSpPr>
        <p:grpSpPr>
          <a:xfrm>
            <a:off x="2286000" y="0"/>
            <a:ext cx="2286000" cy="2296160"/>
            <a:chOff x="2286000" y="0"/>
            <a:chExt cx="2286000" cy="2296160"/>
          </a:xfrm>
        </p:grpSpPr>
        <p:sp>
          <p:nvSpPr>
            <p:cNvPr id="185" name="Google Shape;185;p5"/>
            <p:cNvSpPr/>
            <p:nvPr/>
          </p:nvSpPr>
          <p:spPr>
            <a:xfrm>
              <a:off x="2286000" y="0"/>
              <a:ext cx="2286000" cy="2296160"/>
            </a:xfrm>
            <a:prstGeom prst="rect">
              <a:avLst/>
            </a:prstGeom>
            <a:blipFill rotWithShape="1">
              <a:blip r:embed="rId7"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86" name="Google Shape;186;p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092985" y="218257"/>
              <a:ext cx="1474368" cy="717260"/>
            </a:xfrm>
            <a:prstGeom prst="rect">
              <a:avLst/>
            </a:prstGeom>
            <a:noFill/>
            <a:ln>
              <a:noFill/>
            </a:ln>
          </p:spPr>
        </p:pic>
      </p:grpSp>
      <p:grpSp>
        <p:nvGrpSpPr>
          <p:cNvPr id="187" name="Google Shape;187;p5"/>
          <p:cNvGrpSpPr/>
          <p:nvPr/>
        </p:nvGrpSpPr>
        <p:grpSpPr>
          <a:xfrm>
            <a:off x="4572000" y="0"/>
            <a:ext cx="2286000" cy="2296160"/>
            <a:chOff x="4572000" y="0"/>
            <a:chExt cx="2286000" cy="2296160"/>
          </a:xfrm>
        </p:grpSpPr>
        <p:sp>
          <p:nvSpPr>
            <p:cNvPr id="188" name="Google Shape;188;p5"/>
            <p:cNvSpPr/>
            <p:nvPr/>
          </p:nvSpPr>
          <p:spPr>
            <a:xfrm>
              <a:off x="4572000" y="0"/>
              <a:ext cx="2286000" cy="229616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89" name="Google Shape;189;p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777035" y="963613"/>
              <a:ext cx="758679" cy="771539"/>
            </a:xfrm>
            <a:prstGeom prst="rect">
              <a:avLst/>
            </a:prstGeom>
            <a:noFill/>
            <a:ln>
              <a:noFill/>
            </a:ln>
          </p:spPr>
        </p:pic>
        <p:pic>
          <p:nvPicPr>
            <p:cNvPr id="190" name="Google Shape;190;p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790637" y="1075400"/>
              <a:ext cx="655807" cy="951564"/>
            </a:xfrm>
            <a:prstGeom prst="rect">
              <a:avLst/>
            </a:prstGeom>
            <a:noFill/>
            <a:ln>
              <a:noFill/>
            </a:ln>
          </p:spPr>
        </p:pic>
        <p:pic>
          <p:nvPicPr>
            <p:cNvPr id="191" name="Google Shape;191;p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752721" y="457200"/>
              <a:ext cx="1886642" cy="1209386"/>
            </a:xfrm>
            <a:prstGeom prst="rect">
              <a:avLst/>
            </a:prstGeom>
            <a:noFill/>
            <a:ln>
              <a:noFill/>
            </a:ln>
          </p:spPr>
        </p:pic>
      </p:grpSp>
      <p:grpSp>
        <p:nvGrpSpPr>
          <p:cNvPr id="192" name="Google Shape;192;p5"/>
          <p:cNvGrpSpPr/>
          <p:nvPr/>
        </p:nvGrpSpPr>
        <p:grpSpPr>
          <a:xfrm>
            <a:off x="0" y="2296160"/>
            <a:ext cx="2286000" cy="2298700"/>
            <a:chOff x="0" y="2296160"/>
            <a:chExt cx="2286000" cy="2298700"/>
          </a:xfrm>
        </p:grpSpPr>
        <p:sp>
          <p:nvSpPr>
            <p:cNvPr id="193" name="Google Shape;193;p5"/>
            <p:cNvSpPr/>
            <p:nvPr/>
          </p:nvSpPr>
          <p:spPr>
            <a:xfrm>
              <a:off x="0" y="2296160"/>
              <a:ext cx="2286000" cy="2298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94" name="Google Shape;194;p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30244" y="2571750"/>
              <a:ext cx="2036311" cy="1767047"/>
            </a:xfrm>
            <a:prstGeom prst="rect">
              <a:avLst/>
            </a:prstGeom>
            <a:noFill/>
            <a:ln>
              <a:noFill/>
            </a:ln>
          </p:spPr>
        </p:pic>
      </p:grpSp>
      <p:grpSp>
        <p:nvGrpSpPr>
          <p:cNvPr id="195" name="Google Shape;195;p5"/>
          <p:cNvGrpSpPr/>
          <p:nvPr/>
        </p:nvGrpSpPr>
        <p:grpSpPr>
          <a:xfrm>
            <a:off x="4572000" y="2296160"/>
            <a:ext cx="2286000" cy="2298700"/>
            <a:chOff x="4572000" y="2296160"/>
            <a:chExt cx="2286000" cy="2298700"/>
          </a:xfrm>
        </p:grpSpPr>
        <p:sp>
          <p:nvSpPr>
            <p:cNvPr id="196" name="Google Shape;196;p5"/>
            <p:cNvSpPr/>
            <p:nvPr/>
          </p:nvSpPr>
          <p:spPr>
            <a:xfrm>
              <a:off x="4572000" y="2296160"/>
              <a:ext cx="2286000" cy="22987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197" name="Google Shape;197;p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804866" y="2834845"/>
              <a:ext cx="1863310" cy="1221330"/>
            </a:xfrm>
            <a:prstGeom prst="rect">
              <a:avLst/>
            </a:prstGeom>
            <a:noFill/>
            <a:ln>
              <a:noFill/>
            </a:ln>
          </p:spPr>
        </p:pic>
      </p:grpSp>
      <p:pic>
        <p:nvPicPr>
          <p:cNvPr id="198" name="Google Shape;198;p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4459403" y="2812800"/>
            <a:ext cx="215900" cy="1295400"/>
          </a:xfrm>
          <a:prstGeom prst="rect">
            <a:avLst/>
          </a:prstGeom>
          <a:noFill/>
          <a:ln>
            <a:noFill/>
          </a:ln>
        </p:spPr>
      </p:pic>
      <p:grpSp>
        <p:nvGrpSpPr>
          <p:cNvPr id="199" name="Google Shape;199;p5"/>
          <p:cNvGrpSpPr/>
          <p:nvPr/>
        </p:nvGrpSpPr>
        <p:grpSpPr>
          <a:xfrm>
            <a:off x="6858000" y="0"/>
            <a:ext cx="2286000" cy="2296160"/>
            <a:chOff x="6858000" y="0"/>
            <a:chExt cx="2286000" cy="2296160"/>
          </a:xfrm>
        </p:grpSpPr>
        <p:sp>
          <p:nvSpPr>
            <p:cNvPr id="200" name="Google Shape;200;p5"/>
            <p:cNvSpPr/>
            <p:nvPr/>
          </p:nvSpPr>
          <p:spPr>
            <a:xfrm>
              <a:off x="6858000" y="0"/>
              <a:ext cx="2286000" cy="22961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01" name="Google Shape;201;p5"/>
            <p:cNvPicPr preferRelativeResize="0"/>
            <p:nvPr/>
          </p:nvPicPr>
          <p:blipFill rotWithShape="1">
            <a:blip r:embed="rId15">
              <a:alphaModFix/>
            </a:blip>
            <a:srcRect/>
            <a:stretch/>
          </p:blipFill>
          <p:spPr>
            <a:xfrm>
              <a:off x="7018617" y="165697"/>
              <a:ext cx="1964766" cy="1964766"/>
            </a:xfrm>
            <a:prstGeom prst="rect">
              <a:avLst/>
            </a:prstGeom>
            <a:noFill/>
            <a:ln>
              <a:noFill/>
            </a:ln>
          </p:spPr>
        </p:pic>
      </p:grpSp>
      <p:grpSp>
        <p:nvGrpSpPr>
          <p:cNvPr id="202" name="Google Shape;202;p5"/>
          <p:cNvGrpSpPr/>
          <p:nvPr/>
        </p:nvGrpSpPr>
        <p:grpSpPr>
          <a:xfrm>
            <a:off x="6858000" y="2296160"/>
            <a:ext cx="2286000" cy="2298700"/>
            <a:chOff x="6858000" y="2296160"/>
            <a:chExt cx="2286000" cy="2298700"/>
          </a:xfrm>
        </p:grpSpPr>
        <p:sp>
          <p:nvSpPr>
            <p:cNvPr id="203" name="Google Shape;203;p5"/>
            <p:cNvSpPr/>
            <p:nvPr/>
          </p:nvSpPr>
          <p:spPr>
            <a:xfrm>
              <a:off x="6858000" y="2296160"/>
              <a:ext cx="2286000" cy="2298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04" name="Google Shape;204;p5"/>
            <p:cNvPicPr preferRelativeResize="0"/>
            <p:nvPr/>
          </p:nvPicPr>
          <p:blipFill rotWithShape="1">
            <a:blip r:embed="rId16">
              <a:alphaModFix/>
            </a:blip>
            <a:srcRect/>
            <a:stretch/>
          </p:blipFill>
          <p:spPr>
            <a:xfrm>
              <a:off x="7036041" y="2513199"/>
              <a:ext cx="1929918" cy="182559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 calcmode="lin" valueType="num">
                                      <p:cBhvr additive="base">
                                        <p:cTn id="11" dur="500"/>
                                        <p:tgtEl>
                                          <p:spTgt spid="18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500"/>
                                        <p:tgtEl>
                                          <p:spTgt spid="18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99"/>
                                        </p:tgtEl>
                                        <p:attrNameLst>
                                          <p:attrName>style.visibility</p:attrName>
                                        </p:attrNameLst>
                                      </p:cBhvr>
                                      <p:to>
                                        <p:strVal val="visible"/>
                                      </p:to>
                                    </p:set>
                                    <p:anim calcmode="lin" valueType="num">
                                      <p:cBhvr additive="base">
                                        <p:cTn id="19" dur="500"/>
                                        <p:tgtEl>
                                          <p:spTgt spid="199"/>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92"/>
                                        </p:tgtEl>
                                        <p:attrNameLst>
                                          <p:attrName>style.visibility</p:attrName>
                                        </p:attrNameLst>
                                      </p:cBhvr>
                                      <p:to>
                                        <p:strVal val="visible"/>
                                      </p:to>
                                    </p:set>
                                    <p:anim calcmode="lin" valueType="num">
                                      <p:cBhvr additive="base">
                                        <p:cTn id="23" dur="500"/>
                                        <p:tgtEl>
                                          <p:spTgt spid="192"/>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74"/>
                                        </p:tgtEl>
                                        <p:attrNameLst>
                                          <p:attrName>style.visibility</p:attrName>
                                        </p:attrNameLst>
                                      </p:cBhvr>
                                      <p:to>
                                        <p:strVal val="visible"/>
                                      </p:to>
                                    </p:set>
                                    <p:anim calcmode="lin" valueType="num">
                                      <p:cBhvr additive="base">
                                        <p:cTn id="27" dur="500"/>
                                        <p:tgtEl>
                                          <p:spTgt spid="174"/>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198"/>
                                        </p:tgtEl>
                                        <p:attrNameLst>
                                          <p:attrName>style.visibility</p:attrName>
                                        </p:attrNameLst>
                                      </p:cBhvr>
                                      <p:to>
                                        <p:strVal val="visible"/>
                                      </p:to>
                                    </p:set>
                                    <p:anim calcmode="lin" valueType="num">
                                      <p:cBhvr additive="base">
                                        <p:cTn id="31" dur="500"/>
                                        <p:tgtEl>
                                          <p:spTgt spid="198"/>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95"/>
                                        </p:tgtEl>
                                        <p:attrNameLst>
                                          <p:attrName>style.visibility</p:attrName>
                                        </p:attrNameLst>
                                      </p:cBhvr>
                                      <p:to>
                                        <p:strVal val="visible"/>
                                      </p:to>
                                    </p:set>
                                    <p:anim calcmode="lin" valueType="num">
                                      <p:cBhvr additive="base">
                                        <p:cTn id="35" dur="500"/>
                                        <p:tgtEl>
                                          <p:spTgt spid="195"/>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02"/>
                                        </p:tgtEl>
                                        <p:attrNameLst>
                                          <p:attrName>style.visibility</p:attrName>
                                        </p:attrNameLst>
                                      </p:cBhvr>
                                      <p:to>
                                        <p:strVal val="visible"/>
                                      </p:to>
                                    </p:set>
                                    <p:anim calcmode="lin" valueType="num">
                                      <p:cBhvr additive="base">
                                        <p:cTn id="39" dur="500"/>
                                        <p:tgtEl>
                                          <p:spTgt spid="20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5"/>
          <p:cNvPicPr preferRelativeResize="0"/>
          <p:nvPr/>
        </p:nvPicPr>
        <p:blipFill rotWithShape="1">
          <a:blip r:embed="rId3" cstate="screen">
            <a:alphaModFix amt="31000"/>
            <a:extLst>
              <a:ext uri="{28A0092B-C50C-407E-A947-70E740481C1C}">
                <a14:useLocalDpi xmlns:a14="http://schemas.microsoft.com/office/drawing/2010/main"/>
              </a:ext>
            </a:extLst>
          </a:blip>
          <a:srcRect/>
          <a:stretch/>
        </p:blipFill>
        <p:spPr>
          <a:xfrm flipH="1">
            <a:off x="1" y="-7999"/>
            <a:ext cx="6820927" cy="4547275"/>
          </a:xfrm>
          <a:prstGeom prst="rect">
            <a:avLst/>
          </a:prstGeom>
          <a:noFill/>
          <a:ln>
            <a:noFill/>
          </a:ln>
        </p:spPr>
      </p:pic>
      <p:pic>
        <p:nvPicPr>
          <p:cNvPr id="130" name="Google Shape;130;p15"/>
          <p:cNvPicPr preferRelativeResize="0"/>
          <p:nvPr/>
        </p:nvPicPr>
        <p:blipFill rotWithShape="1">
          <a:blip r:embed="rId4" cstate="screen">
            <a:alphaModFix/>
            <a:extLst>
              <a:ext uri="{28A0092B-C50C-407E-A947-70E740481C1C}">
                <a14:useLocalDpi xmlns:a14="http://schemas.microsoft.com/office/drawing/2010/main"/>
              </a:ext>
            </a:extLst>
          </a:blip>
          <a:srcRect b="1545"/>
          <a:stretch/>
        </p:blipFill>
        <p:spPr>
          <a:xfrm>
            <a:off x="6758776" y="1"/>
            <a:ext cx="2385225" cy="4547276"/>
          </a:xfrm>
          <a:prstGeom prst="rect">
            <a:avLst/>
          </a:prstGeom>
          <a:noFill/>
          <a:ln>
            <a:noFill/>
          </a:ln>
        </p:spPr>
      </p:pic>
      <p:sp>
        <p:nvSpPr>
          <p:cNvPr id="131" name="Google Shape;131;p15"/>
          <p:cNvSpPr txBox="1">
            <a:spLocks noGrp="1"/>
          </p:cNvSpPr>
          <p:nvPr>
            <p:ph type="title"/>
          </p:nvPr>
        </p:nvSpPr>
        <p:spPr>
          <a:xfrm>
            <a:off x="232845" y="73399"/>
            <a:ext cx="8678400" cy="624000"/>
          </a:xfrm>
          <a:prstGeom prst="rect">
            <a:avLst/>
          </a:prstGeom>
          <a:noFill/>
          <a:ln>
            <a:noFill/>
          </a:ln>
        </p:spPr>
        <p:txBody>
          <a:bodyPr spcFirstLastPara="1" vert="horz" wrap="square" lIns="91425" tIns="45700" rIns="91425" bIns="45700" rtlCol="0" anchor="t" anchorCtr="0">
            <a:noAutofit/>
          </a:bodyPr>
          <a:lstStyle/>
          <a:p>
            <a:pPr>
              <a:buSzPts val="3600"/>
            </a:pPr>
            <a:r>
              <a:rPr lang="en-US" b="1" dirty="0">
                <a:solidFill>
                  <a:srgbClr val="7030A0"/>
                </a:solidFill>
              </a:rPr>
              <a:t>Who is at risk?</a:t>
            </a:r>
            <a:endParaRPr b="1" dirty="0">
              <a:solidFill>
                <a:srgbClr val="7030A0"/>
              </a:solidFill>
            </a:endParaRPr>
          </a:p>
        </p:txBody>
      </p:sp>
      <p:sp>
        <p:nvSpPr>
          <p:cNvPr id="132" name="Google Shape;132;p15"/>
          <p:cNvSpPr txBox="1">
            <a:spLocks noGrp="1"/>
          </p:cNvSpPr>
          <p:nvPr>
            <p:ph type="body" idx="1"/>
          </p:nvPr>
        </p:nvSpPr>
        <p:spPr>
          <a:xfrm>
            <a:off x="456675" y="878349"/>
            <a:ext cx="4757400" cy="3530365"/>
          </a:xfrm>
          <a:prstGeom prst="rect">
            <a:avLst/>
          </a:prstGeom>
          <a:noFill/>
          <a:ln>
            <a:noFill/>
          </a:ln>
        </p:spPr>
        <p:txBody>
          <a:bodyPr spcFirstLastPara="1" vert="horz" wrap="square" lIns="91425" tIns="45700" rIns="91425" bIns="45700" rtlCol="0" anchor="t" anchorCtr="0">
            <a:noAutofit/>
          </a:bodyPr>
          <a:lstStyle/>
          <a:p>
            <a:pPr marL="342892" indent="-342892">
              <a:lnSpc>
                <a:spcPct val="100000"/>
              </a:lnSpc>
              <a:spcBef>
                <a:spcPts val="760"/>
              </a:spcBef>
              <a:buClr>
                <a:schemeClr val="dk1"/>
              </a:buClr>
              <a:buSzPts val="2500"/>
            </a:pPr>
            <a:r>
              <a:rPr lang="en-US" sz="2500" b="1" dirty="0">
                <a:solidFill>
                  <a:srgbClr val="7030A0"/>
                </a:solidFill>
              </a:rPr>
              <a:t>Age</a:t>
            </a:r>
            <a:endParaRPr sz="2500" b="1" dirty="0">
              <a:solidFill>
                <a:srgbClr val="7030A0"/>
              </a:solidFill>
            </a:endParaRPr>
          </a:p>
          <a:p>
            <a:pPr marL="342892" indent="-342892">
              <a:lnSpc>
                <a:spcPct val="100000"/>
              </a:lnSpc>
              <a:spcBef>
                <a:spcPts val="760"/>
              </a:spcBef>
              <a:buSzPts val="2500"/>
            </a:pPr>
            <a:r>
              <a:rPr lang="en-US" sz="2500" b="1" dirty="0">
                <a:solidFill>
                  <a:srgbClr val="7030A0"/>
                </a:solidFill>
              </a:rPr>
              <a:t>Family history </a:t>
            </a:r>
            <a:endParaRPr sz="2500" b="1" dirty="0">
              <a:solidFill>
                <a:srgbClr val="7030A0"/>
              </a:solidFill>
            </a:endParaRPr>
          </a:p>
          <a:p>
            <a:pPr marL="342892" indent="-342892">
              <a:lnSpc>
                <a:spcPct val="100000"/>
              </a:lnSpc>
              <a:spcBef>
                <a:spcPts val="760"/>
              </a:spcBef>
              <a:buSzPts val="2500"/>
            </a:pPr>
            <a:r>
              <a:rPr lang="en-US" sz="2500" b="1" dirty="0">
                <a:solidFill>
                  <a:srgbClr val="7030A0"/>
                </a:solidFill>
              </a:rPr>
              <a:t>Genetics</a:t>
            </a:r>
          </a:p>
          <a:p>
            <a:pPr marL="342892" indent="-342892">
              <a:lnSpc>
                <a:spcPct val="100000"/>
              </a:lnSpc>
              <a:spcBef>
                <a:spcPts val="760"/>
              </a:spcBef>
              <a:buSzPts val="2500"/>
            </a:pPr>
            <a:r>
              <a:rPr lang="en-US" sz="2500" b="1" dirty="0">
                <a:solidFill>
                  <a:srgbClr val="7030A0"/>
                </a:solidFill>
              </a:rPr>
              <a:t>Ethnicity/Race</a:t>
            </a:r>
          </a:p>
          <a:p>
            <a:pPr marL="342892" indent="-342892">
              <a:lnSpc>
                <a:spcPct val="100000"/>
              </a:lnSpc>
              <a:spcBef>
                <a:spcPts val="760"/>
              </a:spcBef>
              <a:buSzPts val="2500"/>
            </a:pPr>
            <a:r>
              <a:rPr lang="en-US" sz="2500" b="1" dirty="0">
                <a:solidFill>
                  <a:srgbClr val="7030A0"/>
                </a:solidFill>
              </a:rPr>
              <a:t>Sex</a:t>
            </a:r>
            <a:endParaRPr sz="2500" b="1" dirty="0">
              <a:solidFill>
                <a:srgbClr val="7030A0"/>
              </a:solidFill>
            </a:endParaRPr>
          </a:p>
          <a:p>
            <a:pPr marL="342892" indent="-342892">
              <a:lnSpc>
                <a:spcPct val="100000"/>
              </a:lnSpc>
              <a:spcBef>
                <a:spcPts val="760"/>
              </a:spcBef>
              <a:buSzPts val="2500"/>
            </a:pPr>
            <a:r>
              <a:rPr lang="en-US" sz="2500" b="1" dirty="0">
                <a:solidFill>
                  <a:srgbClr val="7030A0"/>
                </a:solidFill>
              </a:rPr>
              <a:t>Head injury?</a:t>
            </a:r>
            <a:endParaRPr sz="2500" b="1" dirty="0">
              <a:solidFill>
                <a:srgbClr val="7030A0"/>
              </a:solidFill>
            </a:endParaRPr>
          </a:p>
          <a:p>
            <a:pPr marL="342892" indent="-342892">
              <a:lnSpc>
                <a:spcPct val="100000"/>
              </a:lnSpc>
              <a:spcBef>
                <a:spcPts val="760"/>
              </a:spcBef>
              <a:buSzPts val="2500"/>
            </a:pPr>
            <a:r>
              <a:rPr lang="en-US" sz="2500" b="1" dirty="0">
                <a:solidFill>
                  <a:srgbClr val="7030A0"/>
                </a:solidFill>
              </a:rPr>
              <a:t>Lifestyle?</a:t>
            </a:r>
            <a:endParaRPr sz="2500" b="1"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a:off x="0" y="0"/>
            <a:ext cx="9144000" cy="5143499"/>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Background">
  <a:themeElements>
    <a:clrScheme name="Alzheimer's Association">
      <a:dk1>
        <a:srgbClr val="58595B"/>
      </a:dk1>
      <a:lt1>
        <a:srgbClr val="FFFFFF"/>
      </a:lt1>
      <a:dk2>
        <a:srgbClr val="490D66"/>
      </a:dk2>
      <a:lt2>
        <a:srgbClr val="D1D3D4"/>
      </a:lt2>
      <a:accent1>
        <a:srgbClr val="490D66"/>
      </a:accent1>
      <a:accent2>
        <a:srgbClr val="A687B3"/>
      </a:accent2>
      <a:accent3>
        <a:srgbClr val="33D9C3"/>
      </a:accent3>
      <a:accent4>
        <a:srgbClr val="A6ECE1"/>
      </a:accent4>
      <a:accent5>
        <a:srgbClr val="FFA300"/>
      </a:accent5>
      <a:accent6>
        <a:srgbClr val="FFD195"/>
      </a:accent6>
      <a:hlink>
        <a:srgbClr val="794B8D"/>
      </a:hlink>
      <a:folHlink>
        <a:srgbClr val="74E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2176</Words>
  <Application>Microsoft Macintosh PowerPoint</Application>
  <PresentationFormat>On-screen Show (16:9)</PresentationFormat>
  <Paragraphs>182</Paragraphs>
  <Slides>29</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Microsoft Sans Serif</vt:lpstr>
      <vt:lpstr>Calibri</vt:lpstr>
      <vt:lpstr>Houschka Alt Pro Medium</vt:lpstr>
      <vt:lpstr>Arial</vt:lpstr>
      <vt:lpstr>Simple Light</vt:lpstr>
      <vt:lpstr>White Background</vt:lpstr>
      <vt:lpstr>1_White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at risk?</vt:lpstr>
      <vt:lpstr>PowerPoint Presentation</vt:lpstr>
      <vt:lpstr>PowerPoint Presentation</vt:lpstr>
      <vt:lpstr>PowerPoint Presentation</vt:lpstr>
      <vt:lpstr>PowerPoint Presentation</vt:lpstr>
      <vt:lpstr>PowerPoint Presentation</vt:lpstr>
      <vt:lpstr>2024 Approved Therapies Timeline</vt:lpstr>
      <vt:lpstr>PowerPoint Presentation</vt:lpstr>
      <vt:lpstr>PowerPoint Presentation</vt:lpstr>
      <vt:lpstr>PowerPoint Presentation</vt:lpstr>
      <vt:lpstr>PowerPoint Presentation</vt:lpstr>
      <vt:lpstr>                          Educational Programs</vt:lpstr>
      <vt:lpstr>PowerPoint Presentation</vt:lpstr>
      <vt:lpstr>                                   Advocacy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Price, Curtis V. - SDSMT Student</cp:lastModifiedBy>
  <cp:revision>41</cp:revision>
  <cp:lastPrinted>2024-04-03T20:32:05Z</cp:lastPrinted>
  <dcterms:modified xsi:type="dcterms:W3CDTF">2024-10-29T00:41:03Z</dcterms:modified>
</cp:coreProperties>
</file>