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67" r:id="rId2"/>
    <p:sldId id="264" r:id="rId3"/>
    <p:sldId id="257" r:id="rId4"/>
    <p:sldId id="256" r:id="rId5"/>
    <p:sldId id="269" r:id="rId6"/>
    <p:sldId id="259" r:id="rId7"/>
    <p:sldId id="263" r:id="rId8"/>
    <p:sldId id="260" r:id="rId9"/>
    <p:sldId id="258" r:id="rId10"/>
    <p:sldId id="268" r:id="rId11"/>
    <p:sldId id="266" r:id="rId12"/>
    <p:sldId id="265" r:id="rId13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4707" autoAdjust="0"/>
  </p:normalViewPr>
  <p:slideViewPr>
    <p:cSldViewPr snapToGrid="0">
      <p:cViewPr varScale="1">
        <p:scale>
          <a:sx n="60" d="100"/>
          <a:sy n="60" d="100"/>
        </p:scale>
        <p:origin x="1248" y="2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ris Alderson" userId="044d27b99962c4ce" providerId="LiveId" clId="{DB00E2F4-24F5-40E6-8B26-D784610541EA}"/>
    <pc:docChg chg="custSel addSld modSld">
      <pc:chgData name="Norris Alderson" userId="044d27b99962c4ce" providerId="LiveId" clId="{DB00E2F4-24F5-40E6-8B26-D784610541EA}" dt="2026-04-08T20:38:44.886" v="756" actId="20577"/>
      <pc:docMkLst>
        <pc:docMk/>
      </pc:docMkLst>
      <pc:sldChg chg="modSp mod">
        <pc:chgData name="Norris Alderson" userId="044d27b99962c4ce" providerId="LiveId" clId="{DB00E2F4-24F5-40E6-8B26-D784610541EA}" dt="2026-04-07T21:28:11.405" v="624" actId="113"/>
        <pc:sldMkLst>
          <pc:docMk/>
          <pc:sldMk cId="1673924814" sldId="256"/>
        </pc:sldMkLst>
        <pc:spChg chg="mod">
          <ac:chgData name="Norris Alderson" userId="044d27b99962c4ce" providerId="LiveId" clId="{DB00E2F4-24F5-40E6-8B26-D784610541EA}" dt="2026-04-07T21:28:11.405" v="624" actId="113"/>
          <ac:spMkLst>
            <pc:docMk/>
            <pc:sldMk cId="1673924814" sldId="256"/>
            <ac:spMk id="4" creationId="{80A2F466-687E-4F42-86AB-A54C1398B675}"/>
          </ac:spMkLst>
        </pc:spChg>
      </pc:sldChg>
      <pc:sldChg chg="modSp mod">
        <pc:chgData name="Norris Alderson" userId="044d27b99962c4ce" providerId="LiveId" clId="{DB00E2F4-24F5-40E6-8B26-D784610541EA}" dt="2026-04-08T20:13:06.285" v="710" actId="6549"/>
        <pc:sldMkLst>
          <pc:docMk/>
          <pc:sldMk cId="1406707403" sldId="257"/>
        </pc:sldMkLst>
        <pc:spChg chg="mod">
          <ac:chgData name="Norris Alderson" userId="044d27b99962c4ce" providerId="LiveId" clId="{DB00E2F4-24F5-40E6-8B26-D784610541EA}" dt="2026-04-08T20:13:06.285" v="710" actId="6549"/>
          <ac:spMkLst>
            <pc:docMk/>
            <pc:sldMk cId="1406707403" sldId="257"/>
            <ac:spMk id="3" creationId="{00000000-0000-0000-0000-000000000000}"/>
          </ac:spMkLst>
        </pc:spChg>
      </pc:sldChg>
      <pc:sldChg chg="modSp mod">
        <pc:chgData name="Norris Alderson" userId="044d27b99962c4ce" providerId="LiveId" clId="{DB00E2F4-24F5-40E6-8B26-D784610541EA}" dt="2026-04-07T21:27:34.068" v="622" actId="113"/>
        <pc:sldMkLst>
          <pc:docMk/>
          <pc:sldMk cId="533520089" sldId="258"/>
        </pc:sldMkLst>
        <pc:spChg chg="mod">
          <ac:chgData name="Norris Alderson" userId="044d27b99962c4ce" providerId="LiveId" clId="{DB00E2F4-24F5-40E6-8B26-D784610541EA}" dt="2026-04-07T21:27:34.068" v="622" actId="113"/>
          <ac:spMkLst>
            <pc:docMk/>
            <pc:sldMk cId="533520089" sldId="258"/>
            <ac:spMk id="3" creationId="{00000000-0000-0000-0000-000000000000}"/>
          </ac:spMkLst>
        </pc:spChg>
      </pc:sldChg>
      <pc:sldChg chg="modSp mod">
        <pc:chgData name="Norris Alderson" userId="044d27b99962c4ce" providerId="LiveId" clId="{DB00E2F4-24F5-40E6-8B26-D784610541EA}" dt="2026-04-07T21:26:41.813" v="617" actId="113"/>
        <pc:sldMkLst>
          <pc:docMk/>
          <pc:sldMk cId="2352233230" sldId="259"/>
        </pc:sldMkLst>
        <pc:spChg chg="mod">
          <ac:chgData name="Norris Alderson" userId="044d27b99962c4ce" providerId="LiveId" clId="{DB00E2F4-24F5-40E6-8B26-D784610541EA}" dt="2026-04-07T21:26:41.813" v="617" actId="113"/>
          <ac:spMkLst>
            <pc:docMk/>
            <pc:sldMk cId="2352233230" sldId="259"/>
            <ac:spMk id="3" creationId="{00000000-0000-0000-0000-000000000000}"/>
          </ac:spMkLst>
        </pc:spChg>
      </pc:sldChg>
      <pc:sldChg chg="modSp mod">
        <pc:chgData name="Norris Alderson" userId="044d27b99962c4ce" providerId="LiveId" clId="{DB00E2F4-24F5-40E6-8B26-D784610541EA}" dt="2026-04-07T21:27:24.939" v="621" actId="113"/>
        <pc:sldMkLst>
          <pc:docMk/>
          <pc:sldMk cId="1498239616" sldId="260"/>
        </pc:sldMkLst>
        <pc:spChg chg="mod">
          <ac:chgData name="Norris Alderson" userId="044d27b99962c4ce" providerId="LiveId" clId="{DB00E2F4-24F5-40E6-8B26-D784610541EA}" dt="2026-04-07T21:27:24.939" v="621" actId="113"/>
          <ac:spMkLst>
            <pc:docMk/>
            <pc:sldMk cId="1498239616" sldId="260"/>
            <ac:spMk id="3" creationId="{00000000-0000-0000-0000-000000000000}"/>
          </ac:spMkLst>
        </pc:spChg>
      </pc:sldChg>
      <pc:sldChg chg="modSp mod">
        <pc:chgData name="Norris Alderson" userId="044d27b99962c4ce" providerId="LiveId" clId="{DB00E2F4-24F5-40E6-8B26-D784610541EA}" dt="2026-04-08T20:38:23.669" v="754" actId="20577"/>
        <pc:sldMkLst>
          <pc:docMk/>
          <pc:sldMk cId="105086042" sldId="263"/>
        </pc:sldMkLst>
        <pc:spChg chg="mod">
          <ac:chgData name="Norris Alderson" userId="044d27b99962c4ce" providerId="LiveId" clId="{DB00E2F4-24F5-40E6-8B26-D784610541EA}" dt="2026-04-08T20:38:23.669" v="754" actId="20577"/>
          <ac:spMkLst>
            <pc:docMk/>
            <pc:sldMk cId="105086042" sldId="263"/>
            <ac:spMk id="3" creationId="{945C540D-DB6B-4F7A-B4E2-D1238D2D8D11}"/>
          </ac:spMkLst>
        </pc:spChg>
      </pc:sldChg>
      <pc:sldChg chg="delSp mod delAnim">
        <pc:chgData name="Norris Alderson" userId="044d27b99962c4ce" providerId="LiveId" clId="{DB00E2F4-24F5-40E6-8B26-D784610541EA}" dt="2026-04-08T18:55:34.630" v="635" actId="21"/>
        <pc:sldMkLst>
          <pc:docMk/>
          <pc:sldMk cId="2222621745" sldId="267"/>
        </pc:sldMkLst>
        <pc:picChg chg="del">
          <ac:chgData name="Norris Alderson" userId="044d27b99962c4ce" providerId="LiveId" clId="{DB00E2F4-24F5-40E6-8B26-D784610541EA}" dt="2026-04-08T18:55:34.630" v="635" actId="21"/>
          <ac:picMkLst>
            <pc:docMk/>
            <pc:sldMk cId="2222621745" sldId="267"/>
            <ac:picMk id="6" creationId="{783BF118-EA8D-2F18-AC81-ECD468957223}"/>
          </ac:picMkLst>
        </pc:picChg>
      </pc:sldChg>
      <pc:sldChg chg="modSp mod">
        <pc:chgData name="Norris Alderson" userId="044d27b99962c4ce" providerId="LiveId" clId="{DB00E2F4-24F5-40E6-8B26-D784610541EA}" dt="2026-04-08T20:38:44.886" v="756" actId="20577"/>
        <pc:sldMkLst>
          <pc:docMk/>
          <pc:sldMk cId="3089402378" sldId="268"/>
        </pc:sldMkLst>
        <pc:spChg chg="mod">
          <ac:chgData name="Norris Alderson" userId="044d27b99962c4ce" providerId="LiveId" clId="{DB00E2F4-24F5-40E6-8B26-D784610541EA}" dt="2026-04-07T21:27:43.684" v="623" actId="113"/>
          <ac:spMkLst>
            <pc:docMk/>
            <pc:sldMk cId="3089402378" sldId="268"/>
            <ac:spMk id="2" creationId="{7E41DAAA-ACA2-8E09-1FA7-07BE932EDA61}"/>
          </ac:spMkLst>
        </pc:spChg>
        <pc:spChg chg="mod">
          <ac:chgData name="Norris Alderson" userId="044d27b99962c4ce" providerId="LiveId" clId="{DB00E2F4-24F5-40E6-8B26-D784610541EA}" dt="2026-04-08T20:38:44.886" v="756" actId="20577"/>
          <ac:spMkLst>
            <pc:docMk/>
            <pc:sldMk cId="3089402378" sldId="268"/>
            <ac:spMk id="3" creationId="{AB9F456C-8DC3-CAC2-5A2A-50CEA73BEA6D}"/>
          </ac:spMkLst>
        </pc:spChg>
      </pc:sldChg>
      <pc:sldChg chg="modSp new mod">
        <pc:chgData name="Norris Alderson" userId="044d27b99962c4ce" providerId="LiveId" clId="{DB00E2F4-24F5-40E6-8B26-D784610541EA}" dt="2026-04-08T20:37:08.190" v="752" actId="20577"/>
        <pc:sldMkLst>
          <pc:docMk/>
          <pc:sldMk cId="711304342" sldId="269"/>
        </pc:sldMkLst>
        <pc:spChg chg="mod">
          <ac:chgData name="Norris Alderson" userId="044d27b99962c4ce" providerId="LiveId" clId="{DB00E2F4-24F5-40E6-8B26-D784610541EA}" dt="2026-04-07T21:18:47.611" v="93" actId="20577"/>
          <ac:spMkLst>
            <pc:docMk/>
            <pc:sldMk cId="711304342" sldId="269"/>
            <ac:spMk id="2" creationId="{4051F8B2-A1E1-60A7-DE0D-225A8BE329DF}"/>
          </ac:spMkLst>
        </pc:spChg>
        <pc:spChg chg="mod">
          <ac:chgData name="Norris Alderson" userId="044d27b99962c4ce" providerId="LiveId" clId="{DB00E2F4-24F5-40E6-8B26-D784610541EA}" dt="2026-04-08T20:37:08.190" v="752" actId="20577"/>
          <ac:spMkLst>
            <pc:docMk/>
            <pc:sldMk cId="711304342" sldId="269"/>
            <ac:spMk id="3" creationId="{A5034BA1-71D1-17C4-259E-E2752BA6DA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5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58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68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3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2804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6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1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6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1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3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0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5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8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2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1256-7229-4F32-B682-0201B9D3F8F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675A23C-7F99-47AE-949D-7EB581CCF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FEFA9D4F-B236-B7B0-92F2-018691F7E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76" y="1682885"/>
            <a:ext cx="6181830" cy="2879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62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DAAA-ACA2-8E09-1FA7-07BE932ED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TENNESSEE FEDERATION NARFE</a:t>
            </a:r>
            <a:br>
              <a:rPr lang="en-US" b="1" dirty="0"/>
            </a:br>
            <a:r>
              <a:rPr lang="en-US" b="1" dirty="0"/>
              <a:t>2026 Financial Report</a:t>
            </a:r>
            <a:br>
              <a:rPr lang="en-US" b="1" dirty="0"/>
            </a:br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Quarter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F456C-8DC3-CAC2-5A2A-50CEA73BE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8000" dirty="0"/>
              <a:t>Beginning Checkbook Balance (January 1, 2026)       $18,509.15</a:t>
            </a:r>
          </a:p>
          <a:p>
            <a:pPr lvl="1"/>
            <a:r>
              <a:rPr lang="en-US" sz="8000" dirty="0"/>
              <a:t>Revenue							$2,161.53</a:t>
            </a:r>
          </a:p>
          <a:p>
            <a:pPr lvl="1"/>
            <a:r>
              <a:rPr lang="en-US" sz="8000" dirty="0"/>
              <a:t>Expenses							$2,236.15</a:t>
            </a:r>
          </a:p>
          <a:p>
            <a:pPr lvl="3"/>
            <a:r>
              <a:rPr lang="en-US" sz="8000" dirty="0"/>
              <a:t>March 31, 2026 Balance                                 $18,534.70</a:t>
            </a:r>
          </a:p>
          <a:p>
            <a:pPr marL="457200" lvl="1" indent="0">
              <a:buNone/>
            </a:pPr>
            <a:endParaRPr lang="en-US" sz="8000" dirty="0"/>
          </a:p>
          <a:p>
            <a:pPr lvl="1"/>
            <a:r>
              <a:rPr lang="en-US" sz="8000" dirty="0"/>
              <a:t>Money Market &amp; CDs                                                   $27,468.38 </a:t>
            </a:r>
          </a:p>
          <a:p>
            <a:pPr lvl="1"/>
            <a:endParaRPr lang="en-US" sz="8000" dirty="0"/>
          </a:p>
          <a:p>
            <a:pPr lvl="7"/>
            <a:r>
              <a:rPr lang="en-US" sz="7600" dirty="0"/>
              <a:t>Total Assets                                 </a:t>
            </a:r>
            <a:r>
              <a:rPr lang="en-US" sz="7600"/>
              <a:t>$46,003.08                             </a:t>
            </a:r>
            <a:endParaRPr lang="en-US" sz="7600" dirty="0"/>
          </a:p>
          <a:p>
            <a:pPr lvl="1"/>
            <a:endParaRPr lang="en-US" sz="9600" dirty="0"/>
          </a:p>
          <a:p>
            <a:pPr lvl="1"/>
            <a:endParaRPr lang="en-US" sz="9600" dirty="0"/>
          </a:p>
          <a:p>
            <a:pPr lvl="1"/>
            <a:endParaRPr lang="en-US" sz="9600" dirty="0"/>
          </a:p>
          <a:p>
            <a:pPr lvl="5"/>
            <a:endParaRPr lang="en-US" sz="9600" dirty="0"/>
          </a:p>
          <a:p>
            <a:pPr marL="457200" lvl="1" indent="0">
              <a:buNone/>
            </a:pP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08940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BC48F-F45F-2BD2-18CA-869C303C4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TENNESSEE FEDERATION</a:t>
            </a:r>
            <a:br>
              <a:rPr lang="en-US" b="1" dirty="0"/>
            </a:br>
            <a:r>
              <a:rPr lang="en-US" b="1" dirty="0"/>
              <a:t>CURRENT CHAPTER FINANCIAL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3F7F1-FD9D-7241-6C52-0D23E3424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Per Capita Funds Payments</a:t>
            </a:r>
          </a:p>
          <a:p>
            <a:r>
              <a:rPr lang="en-US" sz="2400" dirty="0"/>
              <a:t>Annual Financial Audit</a:t>
            </a:r>
          </a:p>
          <a:p>
            <a:pPr lvl="1"/>
            <a:r>
              <a:rPr lang="en-US" sz="2000" dirty="0"/>
              <a:t>NARFE Form F-131</a:t>
            </a:r>
          </a:p>
          <a:p>
            <a:pPr marL="0" lvl="1" indent="339725"/>
            <a:r>
              <a:rPr lang="en-US" sz="2400" dirty="0"/>
              <a:t>IRS Form 990-N EZ</a:t>
            </a:r>
          </a:p>
          <a:p>
            <a:pPr marL="400050" lvl="2" indent="457200"/>
            <a:r>
              <a:rPr lang="en-US" sz="2000" dirty="0"/>
              <a:t>May 15</a:t>
            </a:r>
            <a:r>
              <a:rPr lang="en-US" sz="2000"/>
              <a:t>, 2026</a:t>
            </a:r>
            <a:endParaRPr lang="en-US" sz="2000" dirty="0"/>
          </a:p>
          <a:p>
            <a:pPr marL="400050" lvl="2" indent="457200"/>
            <a:r>
              <a:rPr lang="en-US" sz="2000" dirty="0"/>
              <a:t>Login.gov</a:t>
            </a:r>
          </a:p>
        </p:txBody>
      </p:sp>
    </p:spTree>
    <p:extLst>
      <p:ext uri="{BB962C8B-B14F-4D97-AF65-F5344CB8AC3E}">
        <p14:creationId xmlns:p14="http://schemas.microsoft.com/office/powerpoint/2010/main" val="320737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ACF2BDB0-7D93-DF28-E50E-B338DC982D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76" y="1984443"/>
            <a:ext cx="6318018" cy="279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658E5A-C74F-4DB5-BB3C-6FD87CCC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2068" y="3929973"/>
            <a:ext cx="9792543" cy="2091447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 TENNESSEE FEDERATION NARFE  2025 FINANCIAL REPORT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89ABA30E-6ADA-2FBE-F72D-4989F8A74F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275" y="1011678"/>
            <a:ext cx="6269380" cy="2023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74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89" y="1167318"/>
            <a:ext cx="10515600" cy="535021"/>
          </a:xfrm>
        </p:spPr>
        <p:txBody>
          <a:bodyPr>
            <a:noAutofit/>
          </a:bodyPr>
          <a:lstStyle/>
          <a:p>
            <a:r>
              <a:rPr lang="en-US" b="1" dirty="0"/>
              <a:t>2025 FINANCIAL REPORT       </a:t>
            </a:r>
            <a:br>
              <a:rPr lang="en-US" b="1" dirty="0"/>
            </a:br>
            <a:r>
              <a:rPr lang="en-US" b="1" dirty="0"/>
              <a:t>January 1 – December 31,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2" y="2821021"/>
            <a:ext cx="10515600" cy="4942048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/>
              <a:t>Beginning Checking Account Balance   $21,301.73</a:t>
            </a:r>
          </a:p>
          <a:p>
            <a:pPr lvl="1"/>
            <a:r>
              <a:rPr lang="en-US" sz="2400" b="1" dirty="0"/>
              <a:t>Revenues</a:t>
            </a:r>
          </a:p>
          <a:p>
            <a:pPr lvl="2"/>
            <a:r>
              <a:rPr lang="en-US" sz="2000" dirty="0"/>
              <a:t>National Dues Rebate                                   $8,605.95</a:t>
            </a:r>
          </a:p>
          <a:p>
            <a:pPr lvl="2"/>
            <a:r>
              <a:rPr lang="en-US" sz="2000" dirty="0"/>
              <a:t>Chapter Closings (324)               		 	  $5,675.55         </a:t>
            </a:r>
          </a:p>
          <a:p>
            <a:pPr lvl="2"/>
            <a:r>
              <a:rPr lang="en-US" sz="2000" dirty="0"/>
              <a:t>Annual Meeting </a:t>
            </a:r>
            <a:r>
              <a:rPr lang="en-US" sz="2000"/>
              <a:t>Registrations                          </a:t>
            </a:r>
            <a:r>
              <a:rPr lang="en-US" sz="2000" dirty="0"/>
              <a:t>$390.00</a:t>
            </a:r>
          </a:p>
          <a:p>
            <a:pPr lvl="2"/>
            <a:r>
              <a:rPr lang="en-US" sz="2000" dirty="0"/>
              <a:t>Annual Meeting Program Ads			     $680.00</a:t>
            </a:r>
          </a:p>
          <a:p>
            <a:pPr lvl="2"/>
            <a:r>
              <a:rPr lang="en-US" sz="2000" dirty="0"/>
              <a:t>Matching Funds Street Level Studio		   $2,250.00</a:t>
            </a:r>
          </a:p>
          <a:p>
            <a:pPr lvl="2"/>
            <a:r>
              <a:rPr lang="en-US" sz="2000" dirty="0"/>
              <a:t>Misc.								  	             $103.41</a:t>
            </a:r>
          </a:p>
          <a:p>
            <a:pPr lvl="2"/>
            <a:endParaRPr lang="en-US" sz="2000" dirty="0"/>
          </a:p>
          <a:p>
            <a:pPr marL="914400" lvl="2" indent="0">
              <a:buNone/>
            </a:pPr>
            <a:endParaRPr lang="en-US" sz="2000" dirty="0"/>
          </a:p>
          <a:p>
            <a:pPr marL="1828823" lvl="4" indent="0">
              <a:buNone/>
            </a:pPr>
            <a:r>
              <a:rPr lang="en-US" sz="2000" dirty="0"/>
              <a:t>                 Total                                      $17,704.91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r>
              <a:rPr lang="en-US" dirty="0"/>
              <a:t>	</a:t>
            </a:r>
          </a:p>
          <a:p>
            <a:pPr lvl="6"/>
            <a:endParaRPr lang="en-US" dirty="0"/>
          </a:p>
          <a:p>
            <a:pPr lvl="1"/>
            <a:endParaRPr lang="en-US" dirty="0"/>
          </a:p>
          <a:p>
            <a:pPr lvl="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0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52761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2025 FINANCIAL REPORT               JANUARY 1 – DECEMBER 31, 2025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A2F466-687E-4F42-86AB-A54C1398B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9079"/>
            <a:ext cx="11232502" cy="6755906"/>
          </a:xfrm>
        </p:spPr>
        <p:txBody>
          <a:bodyPr lIns="0">
            <a:normAutofit fontScale="25000" lnSpcReduction="20000"/>
          </a:bodyPr>
          <a:lstStyle/>
          <a:p>
            <a:pPr marL="803275" lvl="2" indent="0">
              <a:buNone/>
            </a:pPr>
            <a:endParaRPr lang="en-US" sz="7800" dirty="0"/>
          </a:p>
          <a:p>
            <a:pPr marL="803275" lvl="2" indent="111125"/>
            <a:r>
              <a:rPr lang="en-US" sz="7800" b="1" dirty="0"/>
              <a:t>Expenses</a:t>
            </a:r>
          </a:p>
          <a:p>
            <a:pPr lvl="3"/>
            <a:r>
              <a:rPr lang="en-US" sz="7800" dirty="0"/>
              <a:t>Officer Vouchers	                                           $8,879.47</a:t>
            </a:r>
          </a:p>
          <a:p>
            <a:pPr lvl="3"/>
            <a:r>
              <a:rPr lang="en-US" sz="7800" dirty="0"/>
              <a:t>Newsletter                                                             $2,725.54</a:t>
            </a:r>
          </a:p>
          <a:p>
            <a:pPr lvl="3"/>
            <a:r>
              <a:rPr lang="en-US" sz="7800" dirty="0"/>
              <a:t>Chapter Closing (324)                                              $91.54</a:t>
            </a:r>
          </a:p>
          <a:p>
            <a:pPr lvl="3"/>
            <a:r>
              <a:rPr lang="en-US" sz="7800" dirty="0"/>
              <a:t> Liability Insurance                                                   $100.00</a:t>
            </a:r>
          </a:p>
          <a:p>
            <a:pPr lvl="3"/>
            <a:r>
              <a:rPr lang="en-US" sz="7800" dirty="0"/>
              <a:t>Annual Meeting                					     $2,661.54</a:t>
            </a:r>
          </a:p>
          <a:p>
            <a:pPr lvl="3"/>
            <a:r>
              <a:rPr lang="en-US" sz="7800" dirty="0"/>
              <a:t>Membership									     $4,769.20</a:t>
            </a:r>
          </a:p>
          <a:p>
            <a:pPr lvl="3"/>
            <a:r>
              <a:rPr lang="en-US" sz="7800" dirty="0"/>
              <a:t>Region X Conference Scholarships			        $450.00</a:t>
            </a:r>
          </a:p>
          <a:p>
            <a:pPr lvl="3"/>
            <a:r>
              <a:rPr lang="en-US" sz="7800" dirty="0"/>
              <a:t>Federation Board Meeting						 $670.00</a:t>
            </a:r>
          </a:p>
          <a:p>
            <a:pPr lvl="3"/>
            <a:r>
              <a:rPr lang="en-US" sz="7800" dirty="0"/>
              <a:t>Misc.											 	 $150.00</a:t>
            </a:r>
          </a:p>
          <a:p>
            <a:pPr marL="1371600" lvl="3" indent="0">
              <a:buNone/>
            </a:pPr>
            <a:endParaRPr lang="en-US" sz="7800" dirty="0"/>
          </a:p>
          <a:p>
            <a:pPr marL="1371600" lvl="3" indent="0">
              <a:buNone/>
            </a:pPr>
            <a:endParaRPr lang="en-US" sz="7800" dirty="0"/>
          </a:p>
          <a:p>
            <a:pPr marL="2286029" lvl="5" indent="0">
              <a:buNone/>
            </a:pPr>
            <a:r>
              <a:rPr lang="en-US" sz="8000" dirty="0"/>
              <a:t>             Total                                                $20,497.29 </a:t>
            </a:r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2286029" lvl="5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dirty="0"/>
              <a:t>	                                                      </a:t>
            </a:r>
          </a:p>
          <a:p>
            <a:pPr marL="0" indent="0">
              <a:buNone/>
            </a:pPr>
            <a:endParaRPr lang="en-US" sz="8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924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F8B2-A1E1-60A7-DE0D-225A8BE32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2025 FINANCIAL REPORT    JANUARY 1 – DECEMBER 31,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4BA1-71D1-17C4-259E-E2752BA6D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Ending 2025 Checking Account Balance      $18,509.35</a:t>
            </a:r>
          </a:p>
          <a:p>
            <a:r>
              <a:rPr lang="en-US" sz="2400" b="1" dirty="0"/>
              <a:t>Truist Bank CDs										$16,957,78</a:t>
            </a:r>
          </a:p>
          <a:p>
            <a:r>
              <a:rPr lang="en-US" sz="2400" b="1" dirty="0"/>
              <a:t>Truist Bank Money Market							$10,410.33</a:t>
            </a:r>
          </a:p>
          <a:p>
            <a:pPr lvl="6"/>
            <a:r>
              <a:rPr lang="en-US" sz="2400" b="1" dirty="0"/>
              <a:t>Total Assets					$45,877.46		</a:t>
            </a:r>
          </a:p>
        </p:txBody>
      </p:sp>
    </p:spTree>
    <p:extLst>
      <p:ext uri="{BB962C8B-B14F-4D97-AF65-F5344CB8AC3E}">
        <p14:creationId xmlns:p14="http://schemas.microsoft.com/office/powerpoint/2010/main" val="71130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REVENUE BY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53896"/>
            <a:ext cx="8915400" cy="48920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600" b="1" u="sng" dirty="0"/>
              <a:t>Year</a:t>
            </a:r>
            <a:r>
              <a:rPr lang="en-US" sz="3600" dirty="0"/>
              <a:t>                              </a:t>
            </a:r>
            <a:r>
              <a:rPr lang="en-US" sz="3600" b="1" u="sng" dirty="0"/>
              <a:t>Revenue</a:t>
            </a:r>
          </a:p>
          <a:p>
            <a:pPr marL="0" indent="0">
              <a:buNone/>
            </a:pPr>
            <a:r>
              <a:rPr lang="en-US" sz="3600" dirty="0"/>
              <a:t>	2021									$13,970.12</a:t>
            </a:r>
          </a:p>
          <a:p>
            <a:pPr marL="0" indent="0">
              <a:buNone/>
            </a:pPr>
            <a:r>
              <a:rPr lang="en-US" sz="3600" dirty="0"/>
              <a:t>	2022									  $7,719.81</a:t>
            </a:r>
          </a:p>
          <a:p>
            <a:pPr marL="0" indent="0">
              <a:buNone/>
            </a:pPr>
            <a:r>
              <a:rPr lang="en-US" sz="3600" dirty="0"/>
              <a:t>	2023                                $12,268.20</a:t>
            </a:r>
          </a:p>
          <a:p>
            <a:pPr marL="0" indent="0">
              <a:buNone/>
            </a:pPr>
            <a:r>
              <a:rPr lang="en-US" sz="3600" dirty="0"/>
              <a:t>    2024                                $10,080.77</a:t>
            </a:r>
          </a:p>
          <a:p>
            <a:pPr marL="0" indent="0">
              <a:buNone/>
            </a:pPr>
            <a:r>
              <a:rPr lang="en-US" sz="3600" dirty="0"/>
              <a:t>	2025									 $17,704.91</a:t>
            </a:r>
          </a:p>
          <a:p>
            <a:pPr marL="0" indent="0">
              <a:buNone/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35223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18604-E69E-4157-855A-0C4CD3B48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EXPENSES BY YEAR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C540D-DB6B-4F7A-B4E2-D1238D2D8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54480"/>
            <a:ext cx="8915400" cy="4356742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lvl="1" indent="0">
              <a:buNone/>
            </a:pPr>
            <a:r>
              <a:rPr lang="en-US" sz="3200" b="1" u="sng" dirty="0"/>
              <a:t>Year</a:t>
            </a:r>
            <a:r>
              <a:rPr lang="en-US" sz="3200" b="1" dirty="0"/>
              <a:t>                   </a:t>
            </a:r>
            <a:r>
              <a:rPr lang="en-US" sz="3200" b="1" u="sng" dirty="0"/>
              <a:t>Expenses </a:t>
            </a:r>
            <a:r>
              <a:rPr lang="en-US" sz="3200" b="1" dirty="0"/>
              <a:t>           </a:t>
            </a:r>
            <a:r>
              <a:rPr lang="en-US" sz="3200" b="1" u="sng" dirty="0"/>
              <a:t>Vouchers</a:t>
            </a:r>
            <a:r>
              <a:rPr lang="en-US" sz="3200" u="sng" dirty="0"/>
              <a:t>                       </a:t>
            </a:r>
          </a:p>
          <a:p>
            <a:pPr marL="457200" lvl="1" indent="0">
              <a:buNone/>
            </a:pPr>
            <a:r>
              <a:rPr lang="en-US" sz="3200" dirty="0"/>
              <a:t> 2021				   $5,474.72			  $2,000.00</a:t>
            </a:r>
          </a:p>
          <a:p>
            <a:pPr marL="457200" lvl="1" indent="0">
              <a:buNone/>
            </a:pPr>
            <a:r>
              <a:rPr lang="en-US" sz="3200" dirty="0"/>
              <a:t> 2022				   $8,947.37			  $4,274.22</a:t>
            </a:r>
          </a:p>
          <a:p>
            <a:pPr marL="457200" lvl="1" indent="0">
              <a:buNone/>
            </a:pPr>
            <a:r>
              <a:rPr lang="en-US" sz="3200" dirty="0"/>
              <a:t> 2023                  $5,897.70            $6,200.03</a:t>
            </a:r>
          </a:p>
          <a:p>
            <a:pPr marL="457200" lvl="1" indent="0">
              <a:buNone/>
            </a:pPr>
            <a:r>
              <a:rPr lang="en-US" sz="3200" dirty="0"/>
              <a:t> 2024                  $6,437.33            $6,607.01    </a:t>
            </a:r>
          </a:p>
          <a:p>
            <a:pPr marL="457200" lvl="1" indent="0">
              <a:buNone/>
            </a:pPr>
            <a:r>
              <a:rPr lang="en-US" sz="3200" dirty="0"/>
              <a:t> 2025                $11,617.82            $8,879.47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508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NATIONAL DUES REBATE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55648"/>
            <a:ext cx="8915400" cy="415557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b="1" u="sng" dirty="0"/>
              <a:t>Year</a:t>
            </a:r>
            <a:r>
              <a:rPr lang="en-US" sz="2800" b="1" dirty="0"/>
              <a:t>                                       </a:t>
            </a:r>
            <a:r>
              <a:rPr lang="en-US" sz="2800" b="1" u="sng" dirty="0"/>
              <a:t>Rebate</a:t>
            </a:r>
          </a:p>
          <a:p>
            <a:pPr marL="0" indent="0">
              <a:buNone/>
            </a:pPr>
            <a:r>
              <a:rPr lang="en-US" sz="2800" dirty="0"/>
              <a:t>	2021									$8,141.28</a:t>
            </a:r>
          </a:p>
          <a:p>
            <a:pPr marL="0" indent="0">
              <a:buNone/>
            </a:pPr>
            <a:r>
              <a:rPr lang="en-US" sz="2800" dirty="0"/>
              <a:t>	2022									$7,719.81</a:t>
            </a:r>
          </a:p>
          <a:p>
            <a:pPr marL="0" indent="0">
              <a:buNone/>
            </a:pPr>
            <a:r>
              <a:rPr lang="en-US" sz="2800" dirty="0"/>
              <a:t>     2023                                      $7,121.61</a:t>
            </a:r>
          </a:p>
          <a:p>
            <a:pPr marL="0" indent="0">
              <a:buNone/>
            </a:pPr>
            <a:r>
              <a:rPr lang="en-US" sz="2800" dirty="0"/>
              <a:t>     2024                                      $5,705.02</a:t>
            </a:r>
          </a:p>
          <a:p>
            <a:pPr marL="0" indent="0">
              <a:buNone/>
            </a:pPr>
            <a:r>
              <a:rPr lang="en-US" sz="2800" dirty="0"/>
              <a:t>	2025									$8,605.95</a:t>
            </a:r>
          </a:p>
        </p:txBody>
      </p:sp>
    </p:spTree>
    <p:extLst>
      <p:ext uri="{BB962C8B-B14F-4D97-AF65-F5344CB8AC3E}">
        <p14:creationId xmlns:p14="http://schemas.microsoft.com/office/powerpoint/2010/main" val="149823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END OF YEAR BALANCES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91640"/>
            <a:ext cx="8915400" cy="4219582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sz="2800" dirty="0"/>
              <a:t>             </a:t>
            </a:r>
            <a:r>
              <a:rPr lang="en-US" sz="2800" b="1" u="sng" dirty="0"/>
              <a:t>Year</a:t>
            </a:r>
            <a:r>
              <a:rPr lang="en-US" sz="2800" b="1" dirty="0"/>
              <a:t>                              </a:t>
            </a:r>
            <a:r>
              <a:rPr lang="en-US" sz="2800" b="1" u="sng" dirty="0"/>
              <a:t>Balance</a:t>
            </a:r>
          </a:p>
          <a:p>
            <a:pPr marL="0" indent="0">
              <a:buNone/>
            </a:pPr>
            <a:r>
              <a:rPr lang="en-US" sz="2800" dirty="0"/>
              <a:t>              2021							$50,702.27</a:t>
            </a:r>
          </a:p>
          <a:p>
            <a:pPr marL="0" indent="0">
              <a:buNone/>
            </a:pPr>
            <a:r>
              <a:rPr lang="en-US" sz="2800" dirty="0"/>
              <a:t>			2022							$49,482.68	</a:t>
            </a:r>
          </a:p>
          <a:p>
            <a:pPr marL="0" indent="0">
              <a:buNone/>
            </a:pPr>
            <a:r>
              <a:rPr lang="en-US" sz="2800" dirty="0"/>
              <a:t>              2023                             $50,059.64</a:t>
            </a:r>
          </a:p>
          <a:p>
            <a:pPr marL="0" indent="0">
              <a:buNone/>
            </a:pPr>
            <a:r>
              <a:rPr lang="en-US" sz="2800" dirty="0"/>
              <a:t>		     2024                             $48,014.96</a:t>
            </a:r>
          </a:p>
          <a:p>
            <a:pPr marL="0" indent="0">
              <a:buNone/>
            </a:pPr>
            <a:r>
              <a:rPr lang="en-US" sz="2800" dirty="0"/>
              <a:t>			2025							$45,877.46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                      													</a:t>
            </a:r>
          </a:p>
        </p:txBody>
      </p:sp>
    </p:spTree>
    <p:extLst>
      <p:ext uri="{BB962C8B-B14F-4D97-AF65-F5344CB8AC3E}">
        <p14:creationId xmlns:p14="http://schemas.microsoft.com/office/powerpoint/2010/main" val="53352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38"/>
    </mc:Choice>
    <mc:Fallback xmlns="">
      <p:transition advTm="1438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380</TotalTime>
  <Words>564</Words>
  <Application>Microsoft Office PowerPoint</Application>
  <PresentationFormat>Widescreen</PresentationFormat>
  <Paragraphs>103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PowerPoint Presentation</vt:lpstr>
      <vt:lpstr> TENNESSEE FEDERATION NARFE  2025 FINANCIAL REPORT</vt:lpstr>
      <vt:lpstr>2025 FINANCIAL REPORT        January 1 – December 31, 2025</vt:lpstr>
      <vt:lpstr>2025 FINANCIAL REPORT               JANUARY 1 – DECEMBER 31, 2025</vt:lpstr>
      <vt:lpstr>2025 FINANCIAL REPORT    JANUARY 1 – DECEMBER 31, 2025</vt:lpstr>
      <vt:lpstr>REVENUE BY YEAR</vt:lpstr>
      <vt:lpstr>EXPENSES BY YEAR</vt:lpstr>
      <vt:lpstr>NATIONAL DUES REBATE</vt:lpstr>
      <vt:lpstr>END OF YEAR BALANCES</vt:lpstr>
      <vt:lpstr>TENNESSEE FEDERATION NARFE 2026 Financial Report 1st Quarter  </vt:lpstr>
      <vt:lpstr>TENNESSEE FEDERATION CURRENT CHAPTER FINANCIAL ITEMS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TENNESSEE FEDERATION TREASURER’S REPORT</dc:title>
  <dc:creator>Norris Alderson</dc:creator>
  <cp:lastModifiedBy>Norris Alderson</cp:lastModifiedBy>
  <cp:revision>47</cp:revision>
  <cp:lastPrinted>2026-04-08T18:55:17Z</cp:lastPrinted>
  <dcterms:created xsi:type="dcterms:W3CDTF">2017-04-09T00:47:20Z</dcterms:created>
  <dcterms:modified xsi:type="dcterms:W3CDTF">2026-04-08T20:38:50Z</dcterms:modified>
</cp:coreProperties>
</file>