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322" r:id="rId3"/>
    <p:sldId id="315" r:id="rId4"/>
    <p:sldId id="321" r:id="rId5"/>
    <p:sldId id="323" r:id="rId6"/>
    <p:sldId id="324" r:id="rId7"/>
    <p:sldId id="318" r:id="rId8"/>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E38"/>
    <a:srgbClr val="EBECDF"/>
    <a:srgbClr val="0064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2"/>
    <p:restoredTop sz="94754"/>
  </p:normalViewPr>
  <p:slideViewPr>
    <p:cSldViewPr snapToGrid="0" snapToObjects="1">
      <p:cViewPr varScale="1">
        <p:scale>
          <a:sx n="65" d="100"/>
          <a:sy n="65" d="100"/>
        </p:scale>
        <p:origin x="43" y="355"/>
      </p:cViewPr>
      <p:guideLst>
        <p:guide orient="horz" pos="2160"/>
        <p:guide pos="288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00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92BF2-7421-4933-9CA8-2CB8BD9C701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BF295F0-5C75-42CF-B03A-2E7CC5AA1D98}">
      <dgm:prSet custT="1"/>
      <dgm:spPr/>
      <dgm:t>
        <a:bodyPr/>
        <a:lstStyle/>
        <a:p>
          <a:r>
            <a:rPr lang="en-US" sz="2400" dirty="0"/>
            <a:t>Evaluated 2025 Federation Annual Meeting  </a:t>
          </a:r>
        </a:p>
      </dgm:t>
    </dgm:pt>
    <dgm:pt modelId="{36DBB4A2-68A9-4EBE-8F50-A271E96E1972}" type="parTrans" cxnId="{D311E032-C099-446D-A5CE-693539455717}">
      <dgm:prSet/>
      <dgm:spPr/>
      <dgm:t>
        <a:bodyPr/>
        <a:lstStyle/>
        <a:p>
          <a:endParaRPr lang="en-US"/>
        </a:p>
      </dgm:t>
    </dgm:pt>
    <dgm:pt modelId="{7F8ABD53-9460-47A6-93BE-5A3EBC45C7C9}" type="sibTrans" cxnId="{D311E032-C099-446D-A5CE-693539455717}">
      <dgm:prSet/>
      <dgm:spPr/>
      <dgm:t>
        <a:bodyPr/>
        <a:lstStyle/>
        <a:p>
          <a:endParaRPr lang="en-US"/>
        </a:p>
      </dgm:t>
    </dgm:pt>
    <dgm:pt modelId="{93D074DB-A7C3-4836-8451-E3A11AFB8B50}">
      <dgm:prSet custT="1"/>
      <dgm:spPr/>
      <dgm:t>
        <a:bodyPr/>
        <a:lstStyle/>
        <a:p>
          <a:r>
            <a:rPr lang="en-US" sz="2400" dirty="0"/>
            <a:t>Began search for new meeting location  </a:t>
          </a:r>
        </a:p>
      </dgm:t>
    </dgm:pt>
    <dgm:pt modelId="{9FED087C-FDDB-48FB-A3DF-7D466B128C05}" type="parTrans" cxnId="{8BC8A65F-2373-44B3-9FC4-4A011F3539A3}">
      <dgm:prSet/>
      <dgm:spPr/>
      <dgm:t>
        <a:bodyPr/>
        <a:lstStyle/>
        <a:p>
          <a:endParaRPr lang="en-US"/>
        </a:p>
      </dgm:t>
    </dgm:pt>
    <dgm:pt modelId="{F3168FC6-950E-48CC-B349-1FA845F92537}" type="sibTrans" cxnId="{8BC8A65F-2373-44B3-9FC4-4A011F3539A3}">
      <dgm:prSet/>
      <dgm:spPr/>
      <dgm:t>
        <a:bodyPr/>
        <a:lstStyle/>
        <a:p>
          <a:endParaRPr lang="en-US"/>
        </a:p>
      </dgm:t>
    </dgm:pt>
    <dgm:pt modelId="{845EFF9C-4119-43E3-B572-C603F6BEAFA1}">
      <dgm:prSet custT="1"/>
      <dgm:spPr/>
      <dgm:t>
        <a:bodyPr/>
        <a:lstStyle/>
        <a:p>
          <a:r>
            <a:rPr lang="en-US" sz="2400" dirty="0"/>
            <a:t>Worked with Chapter 0324 John Sevier; assisted with closure</a:t>
          </a:r>
        </a:p>
      </dgm:t>
    </dgm:pt>
    <dgm:pt modelId="{CB9BD688-CB72-40CC-BDEE-2B3A6FCAF16F}" type="parTrans" cxnId="{EA280A12-85E2-4D5E-9B0A-762D5D279B19}">
      <dgm:prSet/>
      <dgm:spPr/>
      <dgm:t>
        <a:bodyPr/>
        <a:lstStyle/>
        <a:p>
          <a:endParaRPr lang="en-US"/>
        </a:p>
      </dgm:t>
    </dgm:pt>
    <dgm:pt modelId="{F5CCE32D-3908-4877-ACFA-7677D3DAB407}" type="sibTrans" cxnId="{EA280A12-85E2-4D5E-9B0A-762D5D279B19}">
      <dgm:prSet/>
      <dgm:spPr/>
      <dgm:t>
        <a:bodyPr/>
        <a:lstStyle/>
        <a:p>
          <a:endParaRPr lang="en-US"/>
        </a:p>
      </dgm:t>
    </dgm:pt>
    <dgm:pt modelId="{FBC9573D-94BF-477F-BD9E-C60EC956737F}">
      <dgm:prSet custT="1"/>
      <dgm:spPr/>
      <dgm:t>
        <a:bodyPr/>
        <a:lstStyle/>
        <a:p>
          <a:r>
            <a:rPr lang="en-US" sz="2400" dirty="0"/>
            <a:t>Attended/participated in Federation Presidents Mtg &amp; NEB Mtg</a:t>
          </a:r>
        </a:p>
      </dgm:t>
    </dgm:pt>
    <dgm:pt modelId="{E4FC2327-4139-4296-99D7-85B0525EAD69}" type="parTrans" cxnId="{0FBFCCAB-7DB7-436A-80D0-F1BD93EB1914}">
      <dgm:prSet/>
      <dgm:spPr/>
      <dgm:t>
        <a:bodyPr/>
        <a:lstStyle/>
        <a:p>
          <a:endParaRPr lang="en-US"/>
        </a:p>
      </dgm:t>
    </dgm:pt>
    <dgm:pt modelId="{8FAF1671-F04F-42EF-B796-6C1BE92E7465}" type="sibTrans" cxnId="{0FBFCCAB-7DB7-436A-80D0-F1BD93EB1914}">
      <dgm:prSet/>
      <dgm:spPr/>
      <dgm:t>
        <a:bodyPr/>
        <a:lstStyle/>
        <a:p>
          <a:endParaRPr lang="en-US"/>
        </a:p>
      </dgm:t>
    </dgm:pt>
    <dgm:pt modelId="{B68F9E02-6AA6-41EE-89C1-AA689F599F13}">
      <dgm:prSet custT="1"/>
      <dgm:spPr/>
      <dgm:t>
        <a:bodyPr/>
        <a:lstStyle/>
        <a:p>
          <a:r>
            <a:rPr lang="en-US" sz="2400" dirty="0"/>
            <a:t>Formulated plans for ad venture with KY Federation via Street Level Studio </a:t>
          </a:r>
        </a:p>
      </dgm:t>
    </dgm:pt>
    <dgm:pt modelId="{2D5D1044-7C0A-4FC0-BC64-60DE597C1EFA}" type="parTrans" cxnId="{532F0E3E-D5A3-4096-A379-69FEBABC35BD}">
      <dgm:prSet/>
      <dgm:spPr/>
      <dgm:t>
        <a:bodyPr/>
        <a:lstStyle/>
        <a:p>
          <a:endParaRPr lang="en-US"/>
        </a:p>
      </dgm:t>
    </dgm:pt>
    <dgm:pt modelId="{9708505B-EC17-4C8E-B6DE-83CAB96C97F8}" type="sibTrans" cxnId="{532F0E3E-D5A3-4096-A379-69FEBABC35BD}">
      <dgm:prSet/>
      <dgm:spPr/>
      <dgm:t>
        <a:bodyPr/>
        <a:lstStyle/>
        <a:p>
          <a:endParaRPr lang="en-US"/>
        </a:p>
      </dgm:t>
    </dgm:pt>
    <dgm:pt modelId="{5C3B7008-3A2E-4A45-A792-605AB9770401}">
      <dgm:prSet custT="1"/>
      <dgm:spPr/>
      <dgm:t>
        <a:bodyPr/>
        <a:lstStyle/>
        <a:p>
          <a:r>
            <a:rPr lang="en-US" sz="2400" dirty="0"/>
            <a:t>Prepared/submitted Matching Funds Grant to Headquarters for venture</a:t>
          </a:r>
        </a:p>
      </dgm:t>
    </dgm:pt>
    <dgm:pt modelId="{59C9BE57-8721-4ABA-A986-FF5B648657CA}" type="parTrans" cxnId="{3503BE76-498D-435B-B20E-7817B923A419}">
      <dgm:prSet/>
      <dgm:spPr/>
      <dgm:t>
        <a:bodyPr/>
        <a:lstStyle/>
        <a:p>
          <a:endParaRPr lang="en-US"/>
        </a:p>
      </dgm:t>
    </dgm:pt>
    <dgm:pt modelId="{D0AC3D99-FD40-479B-B862-81C7341D26B5}" type="sibTrans" cxnId="{3503BE76-498D-435B-B20E-7817B923A419}">
      <dgm:prSet/>
      <dgm:spPr/>
      <dgm:t>
        <a:bodyPr/>
        <a:lstStyle/>
        <a:p>
          <a:endParaRPr lang="en-US"/>
        </a:p>
      </dgm:t>
    </dgm:pt>
    <dgm:pt modelId="{F884118E-9A9C-4132-B520-781F3336F8FF}" type="pres">
      <dgm:prSet presAssocID="{E1792BF2-7421-4933-9CA8-2CB8BD9C7019}" presName="root" presStyleCnt="0">
        <dgm:presLayoutVars>
          <dgm:dir/>
          <dgm:resizeHandles val="exact"/>
        </dgm:presLayoutVars>
      </dgm:prSet>
      <dgm:spPr/>
    </dgm:pt>
    <dgm:pt modelId="{4D49DD20-0D16-43FC-813D-70C272E80187}" type="pres">
      <dgm:prSet presAssocID="{9BF295F0-5C75-42CF-B03A-2E7CC5AA1D98}" presName="compNode" presStyleCnt="0"/>
      <dgm:spPr/>
    </dgm:pt>
    <dgm:pt modelId="{DD8F7A6E-D5BF-49C0-9DDB-00276D5C9A0C}" type="pres">
      <dgm:prSet presAssocID="{9BF295F0-5C75-42CF-B03A-2E7CC5AA1D98}" presName="bgRect" presStyleLbl="bgShp" presStyleIdx="0" presStyleCnt="6"/>
      <dgm:spPr/>
    </dgm:pt>
    <dgm:pt modelId="{EC009470-3D1F-44B2-A397-06FCD4ED7B52}" type="pres">
      <dgm:prSet presAssocID="{9BF295F0-5C75-42CF-B03A-2E7CC5AA1D98}"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eting"/>
        </a:ext>
      </dgm:extLst>
    </dgm:pt>
    <dgm:pt modelId="{65ED63C5-38EE-49D8-A902-013C82AFC3BF}" type="pres">
      <dgm:prSet presAssocID="{9BF295F0-5C75-42CF-B03A-2E7CC5AA1D98}" presName="spaceRect" presStyleCnt="0"/>
      <dgm:spPr/>
    </dgm:pt>
    <dgm:pt modelId="{1436583A-3E1B-41FB-9806-73EAE839A055}" type="pres">
      <dgm:prSet presAssocID="{9BF295F0-5C75-42CF-B03A-2E7CC5AA1D98}" presName="parTx" presStyleLbl="revTx" presStyleIdx="0" presStyleCnt="6">
        <dgm:presLayoutVars>
          <dgm:chMax val="0"/>
          <dgm:chPref val="0"/>
        </dgm:presLayoutVars>
      </dgm:prSet>
      <dgm:spPr/>
    </dgm:pt>
    <dgm:pt modelId="{F781DB41-C435-48FC-93D8-5B4AF78144E9}" type="pres">
      <dgm:prSet presAssocID="{7F8ABD53-9460-47A6-93BE-5A3EBC45C7C9}" presName="sibTrans" presStyleCnt="0"/>
      <dgm:spPr/>
    </dgm:pt>
    <dgm:pt modelId="{FEFC51B9-ED45-4629-B56D-9E3F740568F7}" type="pres">
      <dgm:prSet presAssocID="{93D074DB-A7C3-4836-8451-E3A11AFB8B50}" presName="compNode" presStyleCnt="0"/>
      <dgm:spPr/>
    </dgm:pt>
    <dgm:pt modelId="{8EE71668-AB99-4C23-8518-5599E2992AB1}" type="pres">
      <dgm:prSet presAssocID="{93D074DB-A7C3-4836-8451-E3A11AFB8B50}" presName="bgRect" presStyleLbl="bgShp" presStyleIdx="1" presStyleCnt="6"/>
      <dgm:spPr/>
    </dgm:pt>
    <dgm:pt modelId="{CAF594B3-BD4F-430E-AF78-B9C95DE48BEC}" type="pres">
      <dgm:prSet presAssocID="{93D074DB-A7C3-4836-8451-E3A11AFB8B50}"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8B419F2-93C5-4613-99C1-41BCFFA7702D}" type="pres">
      <dgm:prSet presAssocID="{93D074DB-A7C3-4836-8451-E3A11AFB8B50}" presName="spaceRect" presStyleCnt="0"/>
      <dgm:spPr/>
    </dgm:pt>
    <dgm:pt modelId="{396FBBC0-19A7-41EA-BD1D-C1F8A4AAB023}" type="pres">
      <dgm:prSet presAssocID="{93D074DB-A7C3-4836-8451-E3A11AFB8B50}" presName="parTx" presStyleLbl="revTx" presStyleIdx="1" presStyleCnt="6">
        <dgm:presLayoutVars>
          <dgm:chMax val="0"/>
          <dgm:chPref val="0"/>
        </dgm:presLayoutVars>
      </dgm:prSet>
      <dgm:spPr/>
    </dgm:pt>
    <dgm:pt modelId="{33741FDB-DF7C-43A0-AA2C-C024648923B3}" type="pres">
      <dgm:prSet presAssocID="{F3168FC6-950E-48CC-B349-1FA845F92537}" presName="sibTrans" presStyleCnt="0"/>
      <dgm:spPr/>
    </dgm:pt>
    <dgm:pt modelId="{A94DC27D-1BD4-4011-B2D6-F892D34930A2}" type="pres">
      <dgm:prSet presAssocID="{845EFF9C-4119-43E3-B572-C603F6BEAFA1}" presName="compNode" presStyleCnt="0"/>
      <dgm:spPr/>
    </dgm:pt>
    <dgm:pt modelId="{B265B276-9479-454B-BBF4-0A1FC0069CB2}" type="pres">
      <dgm:prSet presAssocID="{845EFF9C-4119-43E3-B572-C603F6BEAFA1}" presName="bgRect" presStyleLbl="bgShp" presStyleIdx="2" presStyleCnt="6"/>
      <dgm:spPr/>
    </dgm:pt>
    <dgm:pt modelId="{6B2FD22C-B0DA-4908-B96F-081AC0AC3E52}" type="pres">
      <dgm:prSet presAssocID="{845EFF9C-4119-43E3-B572-C603F6BEAFA1}"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ospital"/>
        </a:ext>
      </dgm:extLst>
    </dgm:pt>
    <dgm:pt modelId="{227B7334-D903-4278-8D45-E7B06646914F}" type="pres">
      <dgm:prSet presAssocID="{845EFF9C-4119-43E3-B572-C603F6BEAFA1}" presName="spaceRect" presStyleCnt="0"/>
      <dgm:spPr/>
    </dgm:pt>
    <dgm:pt modelId="{BBCB1B89-EA15-4A3C-A2F6-EB818FBB170A}" type="pres">
      <dgm:prSet presAssocID="{845EFF9C-4119-43E3-B572-C603F6BEAFA1}" presName="parTx" presStyleLbl="revTx" presStyleIdx="2" presStyleCnt="6">
        <dgm:presLayoutVars>
          <dgm:chMax val="0"/>
          <dgm:chPref val="0"/>
        </dgm:presLayoutVars>
      </dgm:prSet>
      <dgm:spPr/>
    </dgm:pt>
    <dgm:pt modelId="{1CBC071E-C081-49E1-B206-7B2928A91839}" type="pres">
      <dgm:prSet presAssocID="{F5CCE32D-3908-4877-ACFA-7677D3DAB407}" presName="sibTrans" presStyleCnt="0"/>
      <dgm:spPr/>
    </dgm:pt>
    <dgm:pt modelId="{10C6BAAD-557D-4FB9-8D74-533B36EFE435}" type="pres">
      <dgm:prSet presAssocID="{FBC9573D-94BF-477F-BD9E-C60EC956737F}" presName="compNode" presStyleCnt="0"/>
      <dgm:spPr/>
    </dgm:pt>
    <dgm:pt modelId="{2D6572E0-2680-4673-83E4-79A3B9D45502}" type="pres">
      <dgm:prSet presAssocID="{FBC9573D-94BF-477F-BD9E-C60EC956737F}" presName="bgRect" presStyleLbl="bgShp" presStyleIdx="3" presStyleCnt="6"/>
      <dgm:spPr/>
    </dgm:pt>
    <dgm:pt modelId="{B2302C7A-8892-4ECD-8085-314027EC9E3E}" type="pres">
      <dgm:prSet presAssocID="{FBC9573D-94BF-477F-BD9E-C60EC956737F}"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785B6C12-AB37-4CC3-BD24-3E1E69BCA89A}" type="pres">
      <dgm:prSet presAssocID="{FBC9573D-94BF-477F-BD9E-C60EC956737F}" presName="spaceRect" presStyleCnt="0"/>
      <dgm:spPr/>
    </dgm:pt>
    <dgm:pt modelId="{9D54970A-6C6B-4F5B-ADB0-697B938AE067}" type="pres">
      <dgm:prSet presAssocID="{FBC9573D-94BF-477F-BD9E-C60EC956737F}" presName="parTx" presStyleLbl="revTx" presStyleIdx="3" presStyleCnt="6">
        <dgm:presLayoutVars>
          <dgm:chMax val="0"/>
          <dgm:chPref val="0"/>
        </dgm:presLayoutVars>
      </dgm:prSet>
      <dgm:spPr/>
    </dgm:pt>
    <dgm:pt modelId="{F069EF9D-B4C9-42B8-A9D9-FE4C662708DD}" type="pres">
      <dgm:prSet presAssocID="{8FAF1671-F04F-42EF-B796-6C1BE92E7465}" presName="sibTrans" presStyleCnt="0"/>
      <dgm:spPr/>
    </dgm:pt>
    <dgm:pt modelId="{FB46092E-159B-4479-88D0-AE56F0F3D782}" type="pres">
      <dgm:prSet presAssocID="{B68F9E02-6AA6-41EE-89C1-AA689F599F13}" presName="compNode" presStyleCnt="0"/>
      <dgm:spPr/>
    </dgm:pt>
    <dgm:pt modelId="{EDB0264B-E253-4EC9-A6ED-82376D6C9603}" type="pres">
      <dgm:prSet presAssocID="{B68F9E02-6AA6-41EE-89C1-AA689F599F13}" presName="bgRect" presStyleLbl="bgShp" presStyleIdx="4" presStyleCnt="6" custLinFactNeighborX="647"/>
      <dgm:spPr/>
    </dgm:pt>
    <dgm:pt modelId="{1957303B-EF0D-417C-A9C7-3C4F7074592A}" type="pres">
      <dgm:prSet presAssocID="{B68F9E02-6AA6-41EE-89C1-AA689F599F13}"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C70BF11D-B8E7-4195-8FE2-692C756195DE}" type="pres">
      <dgm:prSet presAssocID="{B68F9E02-6AA6-41EE-89C1-AA689F599F13}" presName="spaceRect" presStyleCnt="0"/>
      <dgm:spPr/>
    </dgm:pt>
    <dgm:pt modelId="{346E7CB1-A303-482B-8CCA-CB965C79FD4D}" type="pres">
      <dgm:prSet presAssocID="{B68F9E02-6AA6-41EE-89C1-AA689F599F13}" presName="parTx" presStyleLbl="revTx" presStyleIdx="4" presStyleCnt="6">
        <dgm:presLayoutVars>
          <dgm:chMax val="0"/>
          <dgm:chPref val="0"/>
        </dgm:presLayoutVars>
      </dgm:prSet>
      <dgm:spPr/>
    </dgm:pt>
    <dgm:pt modelId="{F9458408-8918-46C7-ABA9-0033012DC900}" type="pres">
      <dgm:prSet presAssocID="{9708505B-EC17-4C8E-B6DE-83CAB96C97F8}" presName="sibTrans" presStyleCnt="0"/>
      <dgm:spPr/>
    </dgm:pt>
    <dgm:pt modelId="{68BA38B3-2D5E-4153-AEC5-8184C3678D6F}" type="pres">
      <dgm:prSet presAssocID="{5C3B7008-3A2E-4A45-A792-605AB9770401}" presName="compNode" presStyleCnt="0"/>
      <dgm:spPr/>
    </dgm:pt>
    <dgm:pt modelId="{EC8C6ABB-191A-4CC9-8AB8-5BDFDC6CC857}" type="pres">
      <dgm:prSet presAssocID="{5C3B7008-3A2E-4A45-A792-605AB9770401}" presName="bgRect" presStyleLbl="bgShp" presStyleIdx="5" presStyleCnt="6"/>
      <dgm:spPr/>
    </dgm:pt>
    <dgm:pt modelId="{94C14146-804D-4FC4-9368-9AC0B46D3542}" type="pres">
      <dgm:prSet presAssocID="{5C3B7008-3A2E-4A45-A792-605AB9770401}"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2E54183-B01C-42CB-9468-373E8D40465B}" type="pres">
      <dgm:prSet presAssocID="{5C3B7008-3A2E-4A45-A792-605AB9770401}" presName="spaceRect" presStyleCnt="0"/>
      <dgm:spPr/>
    </dgm:pt>
    <dgm:pt modelId="{AA3645DE-E8D0-4BF0-99A4-0CA248C0200B}" type="pres">
      <dgm:prSet presAssocID="{5C3B7008-3A2E-4A45-A792-605AB9770401}" presName="parTx" presStyleLbl="revTx" presStyleIdx="5" presStyleCnt="6">
        <dgm:presLayoutVars>
          <dgm:chMax val="0"/>
          <dgm:chPref val="0"/>
        </dgm:presLayoutVars>
      </dgm:prSet>
      <dgm:spPr/>
    </dgm:pt>
  </dgm:ptLst>
  <dgm:cxnLst>
    <dgm:cxn modelId="{82446D07-1D85-4466-B675-F1273AB77697}" type="presOf" srcId="{B68F9E02-6AA6-41EE-89C1-AA689F599F13}" destId="{346E7CB1-A303-482B-8CCA-CB965C79FD4D}" srcOrd="0" destOrd="0" presId="urn:microsoft.com/office/officeart/2018/2/layout/IconVerticalSolidList"/>
    <dgm:cxn modelId="{EA280A12-85E2-4D5E-9B0A-762D5D279B19}" srcId="{E1792BF2-7421-4933-9CA8-2CB8BD9C7019}" destId="{845EFF9C-4119-43E3-B572-C603F6BEAFA1}" srcOrd="2" destOrd="0" parTransId="{CB9BD688-CB72-40CC-BDEE-2B3A6FCAF16F}" sibTransId="{F5CCE32D-3908-4877-ACFA-7677D3DAB407}"/>
    <dgm:cxn modelId="{D311E032-C099-446D-A5CE-693539455717}" srcId="{E1792BF2-7421-4933-9CA8-2CB8BD9C7019}" destId="{9BF295F0-5C75-42CF-B03A-2E7CC5AA1D98}" srcOrd="0" destOrd="0" parTransId="{36DBB4A2-68A9-4EBE-8F50-A271E96E1972}" sibTransId="{7F8ABD53-9460-47A6-93BE-5A3EBC45C7C9}"/>
    <dgm:cxn modelId="{532F0E3E-D5A3-4096-A379-69FEBABC35BD}" srcId="{E1792BF2-7421-4933-9CA8-2CB8BD9C7019}" destId="{B68F9E02-6AA6-41EE-89C1-AA689F599F13}" srcOrd="4" destOrd="0" parTransId="{2D5D1044-7C0A-4FC0-BC64-60DE597C1EFA}" sibTransId="{9708505B-EC17-4C8E-B6DE-83CAB96C97F8}"/>
    <dgm:cxn modelId="{8BC8A65F-2373-44B3-9FC4-4A011F3539A3}" srcId="{E1792BF2-7421-4933-9CA8-2CB8BD9C7019}" destId="{93D074DB-A7C3-4836-8451-E3A11AFB8B50}" srcOrd="1" destOrd="0" parTransId="{9FED087C-FDDB-48FB-A3DF-7D466B128C05}" sibTransId="{F3168FC6-950E-48CC-B349-1FA845F92537}"/>
    <dgm:cxn modelId="{E1B12265-CDC0-4E36-AD5D-E7A17B605BB3}" type="presOf" srcId="{845EFF9C-4119-43E3-B572-C603F6BEAFA1}" destId="{BBCB1B89-EA15-4A3C-A2F6-EB818FBB170A}" srcOrd="0" destOrd="0" presId="urn:microsoft.com/office/officeart/2018/2/layout/IconVerticalSolidList"/>
    <dgm:cxn modelId="{746D164E-AEA3-421D-9A22-31BD5E5FB147}" type="presOf" srcId="{9BF295F0-5C75-42CF-B03A-2E7CC5AA1D98}" destId="{1436583A-3E1B-41FB-9806-73EAE839A055}" srcOrd="0" destOrd="0" presId="urn:microsoft.com/office/officeart/2018/2/layout/IconVerticalSolidList"/>
    <dgm:cxn modelId="{3503BE76-498D-435B-B20E-7817B923A419}" srcId="{E1792BF2-7421-4933-9CA8-2CB8BD9C7019}" destId="{5C3B7008-3A2E-4A45-A792-605AB9770401}" srcOrd="5" destOrd="0" parTransId="{59C9BE57-8721-4ABA-A986-FF5B648657CA}" sibTransId="{D0AC3D99-FD40-479B-B862-81C7341D26B5}"/>
    <dgm:cxn modelId="{78F63980-2F04-4394-AC27-CAD851EBA862}" type="presOf" srcId="{FBC9573D-94BF-477F-BD9E-C60EC956737F}" destId="{9D54970A-6C6B-4F5B-ADB0-697B938AE067}" srcOrd="0" destOrd="0" presId="urn:microsoft.com/office/officeart/2018/2/layout/IconVerticalSolidList"/>
    <dgm:cxn modelId="{0FBFCCAB-7DB7-436A-80D0-F1BD93EB1914}" srcId="{E1792BF2-7421-4933-9CA8-2CB8BD9C7019}" destId="{FBC9573D-94BF-477F-BD9E-C60EC956737F}" srcOrd="3" destOrd="0" parTransId="{E4FC2327-4139-4296-99D7-85B0525EAD69}" sibTransId="{8FAF1671-F04F-42EF-B796-6C1BE92E7465}"/>
    <dgm:cxn modelId="{824594C1-1988-4050-B75A-6BB37A77B169}" type="presOf" srcId="{E1792BF2-7421-4933-9CA8-2CB8BD9C7019}" destId="{F884118E-9A9C-4132-B520-781F3336F8FF}" srcOrd="0" destOrd="0" presId="urn:microsoft.com/office/officeart/2018/2/layout/IconVerticalSolidList"/>
    <dgm:cxn modelId="{8C4B73CB-7DC4-41BA-BE45-8E05A37C0B97}" type="presOf" srcId="{5C3B7008-3A2E-4A45-A792-605AB9770401}" destId="{AA3645DE-E8D0-4BF0-99A4-0CA248C0200B}" srcOrd="0" destOrd="0" presId="urn:microsoft.com/office/officeart/2018/2/layout/IconVerticalSolidList"/>
    <dgm:cxn modelId="{918498E2-5979-4611-AE6E-B81705A9DBCC}" type="presOf" srcId="{93D074DB-A7C3-4836-8451-E3A11AFB8B50}" destId="{396FBBC0-19A7-41EA-BD1D-C1F8A4AAB023}" srcOrd="0" destOrd="0" presId="urn:microsoft.com/office/officeart/2018/2/layout/IconVerticalSolidList"/>
    <dgm:cxn modelId="{5DCE95E5-BC76-4751-B7C2-FE4B6AB1DF47}" type="presParOf" srcId="{F884118E-9A9C-4132-B520-781F3336F8FF}" destId="{4D49DD20-0D16-43FC-813D-70C272E80187}" srcOrd="0" destOrd="0" presId="urn:microsoft.com/office/officeart/2018/2/layout/IconVerticalSolidList"/>
    <dgm:cxn modelId="{9AED648A-CF47-4719-98A6-290447857392}" type="presParOf" srcId="{4D49DD20-0D16-43FC-813D-70C272E80187}" destId="{DD8F7A6E-D5BF-49C0-9DDB-00276D5C9A0C}" srcOrd="0" destOrd="0" presId="urn:microsoft.com/office/officeart/2018/2/layout/IconVerticalSolidList"/>
    <dgm:cxn modelId="{6EC8A81E-1D81-45AB-B1DC-90616DEACD73}" type="presParOf" srcId="{4D49DD20-0D16-43FC-813D-70C272E80187}" destId="{EC009470-3D1F-44B2-A397-06FCD4ED7B52}" srcOrd="1" destOrd="0" presId="urn:microsoft.com/office/officeart/2018/2/layout/IconVerticalSolidList"/>
    <dgm:cxn modelId="{0F451891-E80A-4E1A-9581-49296EBB539A}" type="presParOf" srcId="{4D49DD20-0D16-43FC-813D-70C272E80187}" destId="{65ED63C5-38EE-49D8-A902-013C82AFC3BF}" srcOrd="2" destOrd="0" presId="urn:microsoft.com/office/officeart/2018/2/layout/IconVerticalSolidList"/>
    <dgm:cxn modelId="{8146B87D-2F5F-49C6-91F8-8D3C2288E5E0}" type="presParOf" srcId="{4D49DD20-0D16-43FC-813D-70C272E80187}" destId="{1436583A-3E1B-41FB-9806-73EAE839A055}" srcOrd="3" destOrd="0" presId="urn:microsoft.com/office/officeart/2018/2/layout/IconVerticalSolidList"/>
    <dgm:cxn modelId="{EDE1167B-77AC-496B-9C55-EF073250223F}" type="presParOf" srcId="{F884118E-9A9C-4132-B520-781F3336F8FF}" destId="{F781DB41-C435-48FC-93D8-5B4AF78144E9}" srcOrd="1" destOrd="0" presId="urn:microsoft.com/office/officeart/2018/2/layout/IconVerticalSolidList"/>
    <dgm:cxn modelId="{9A8A8B2F-F48E-4BA6-AB40-E5F3F1B139BD}" type="presParOf" srcId="{F884118E-9A9C-4132-B520-781F3336F8FF}" destId="{FEFC51B9-ED45-4629-B56D-9E3F740568F7}" srcOrd="2" destOrd="0" presId="urn:microsoft.com/office/officeart/2018/2/layout/IconVerticalSolidList"/>
    <dgm:cxn modelId="{4DE768C9-945A-41C3-B7F6-896AF2091AD3}" type="presParOf" srcId="{FEFC51B9-ED45-4629-B56D-9E3F740568F7}" destId="{8EE71668-AB99-4C23-8518-5599E2992AB1}" srcOrd="0" destOrd="0" presId="urn:microsoft.com/office/officeart/2018/2/layout/IconVerticalSolidList"/>
    <dgm:cxn modelId="{87AEED1E-4FBB-4ED1-9FBF-BC3B35CF9C36}" type="presParOf" srcId="{FEFC51B9-ED45-4629-B56D-9E3F740568F7}" destId="{CAF594B3-BD4F-430E-AF78-B9C95DE48BEC}" srcOrd="1" destOrd="0" presId="urn:microsoft.com/office/officeart/2018/2/layout/IconVerticalSolidList"/>
    <dgm:cxn modelId="{02983ACB-7297-42DD-8926-D8AA9F5D85A9}" type="presParOf" srcId="{FEFC51B9-ED45-4629-B56D-9E3F740568F7}" destId="{B8B419F2-93C5-4613-99C1-41BCFFA7702D}" srcOrd="2" destOrd="0" presId="urn:microsoft.com/office/officeart/2018/2/layout/IconVerticalSolidList"/>
    <dgm:cxn modelId="{3EC6D0BE-1763-4F06-80B4-35191CC75B4E}" type="presParOf" srcId="{FEFC51B9-ED45-4629-B56D-9E3F740568F7}" destId="{396FBBC0-19A7-41EA-BD1D-C1F8A4AAB023}" srcOrd="3" destOrd="0" presId="urn:microsoft.com/office/officeart/2018/2/layout/IconVerticalSolidList"/>
    <dgm:cxn modelId="{3CDF7DBB-4D6D-4942-9EB9-690CF5B5FF10}" type="presParOf" srcId="{F884118E-9A9C-4132-B520-781F3336F8FF}" destId="{33741FDB-DF7C-43A0-AA2C-C024648923B3}" srcOrd="3" destOrd="0" presId="urn:microsoft.com/office/officeart/2018/2/layout/IconVerticalSolidList"/>
    <dgm:cxn modelId="{F744F443-B177-4C63-ACCA-098F0ABAD6A8}" type="presParOf" srcId="{F884118E-9A9C-4132-B520-781F3336F8FF}" destId="{A94DC27D-1BD4-4011-B2D6-F892D34930A2}" srcOrd="4" destOrd="0" presId="urn:microsoft.com/office/officeart/2018/2/layout/IconVerticalSolidList"/>
    <dgm:cxn modelId="{0B907BEA-4DA5-42D4-A352-5678A85A3800}" type="presParOf" srcId="{A94DC27D-1BD4-4011-B2D6-F892D34930A2}" destId="{B265B276-9479-454B-BBF4-0A1FC0069CB2}" srcOrd="0" destOrd="0" presId="urn:microsoft.com/office/officeart/2018/2/layout/IconVerticalSolidList"/>
    <dgm:cxn modelId="{07173585-2F09-4B18-A680-73ED120F8B0F}" type="presParOf" srcId="{A94DC27D-1BD4-4011-B2D6-F892D34930A2}" destId="{6B2FD22C-B0DA-4908-B96F-081AC0AC3E52}" srcOrd="1" destOrd="0" presId="urn:microsoft.com/office/officeart/2018/2/layout/IconVerticalSolidList"/>
    <dgm:cxn modelId="{EC2FF0E5-9624-4808-82BB-4A76D4D9BB01}" type="presParOf" srcId="{A94DC27D-1BD4-4011-B2D6-F892D34930A2}" destId="{227B7334-D903-4278-8D45-E7B06646914F}" srcOrd="2" destOrd="0" presId="urn:microsoft.com/office/officeart/2018/2/layout/IconVerticalSolidList"/>
    <dgm:cxn modelId="{8FA08A92-FC49-4363-A395-7B20D79837CE}" type="presParOf" srcId="{A94DC27D-1BD4-4011-B2D6-F892D34930A2}" destId="{BBCB1B89-EA15-4A3C-A2F6-EB818FBB170A}" srcOrd="3" destOrd="0" presId="urn:microsoft.com/office/officeart/2018/2/layout/IconVerticalSolidList"/>
    <dgm:cxn modelId="{64FF6D65-1363-4E7F-A0E1-E4C222413E17}" type="presParOf" srcId="{F884118E-9A9C-4132-B520-781F3336F8FF}" destId="{1CBC071E-C081-49E1-B206-7B2928A91839}" srcOrd="5" destOrd="0" presId="urn:microsoft.com/office/officeart/2018/2/layout/IconVerticalSolidList"/>
    <dgm:cxn modelId="{D788B598-0C7E-4BF5-8533-5BCAA91CE73E}" type="presParOf" srcId="{F884118E-9A9C-4132-B520-781F3336F8FF}" destId="{10C6BAAD-557D-4FB9-8D74-533B36EFE435}" srcOrd="6" destOrd="0" presId="urn:microsoft.com/office/officeart/2018/2/layout/IconVerticalSolidList"/>
    <dgm:cxn modelId="{4FA21BD1-A624-4061-86A4-8CF20797B3F3}" type="presParOf" srcId="{10C6BAAD-557D-4FB9-8D74-533B36EFE435}" destId="{2D6572E0-2680-4673-83E4-79A3B9D45502}" srcOrd="0" destOrd="0" presId="urn:microsoft.com/office/officeart/2018/2/layout/IconVerticalSolidList"/>
    <dgm:cxn modelId="{159D17D4-4D5F-49DB-99BB-7D0CA403E3BB}" type="presParOf" srcId="{10C6BAAD-557D-4FB9-8D74-533B36EFE435}" destId="{B2302C7A-8892-4ECD-8085-314027EC9E3E}" srcOrd="1" destOrd="0" presId="urn:microsoft.com/office/officeart/2018/2/layout/IconVerticalSolidList"/>
    <dgm:cxn modelId="{E2BD4535-7D3D-4CE4-ABFA-C61C4D272B9B}" type="presParOf" srcId="{10C6BAAD-557D-4FB9-8D74-533B36EFE435}" destId="{785B6C12-AB37-4CC3-BD24-3E1E69BCA89A}" srcOrd="2" destOrd="0" presId="urn:microsoft.com/office/officeart/2018/2/layout/IconVerticalSolidList"/>
    <dgm:cxn modelId="{E7A29ECA-0A19-417C-8FA4-45FB56A55B38}" type="presParOf" srcId="{10C6BAAD-557D-4FB9-8D74-533B36EFE435}" destId="{9D54970A-6C6B-4F5B-ADB0-697B938AE067}" srcOrd="3" destOrd="0" presId="urn:microsoft.com/office/officeart/2018/2/layout/IconVerticalSolidList"/>
    <dgm:cxn modelId="{A768BECC-D940-480A-B625-9911E17E1D5D}" type="presParOf" srcId="{F884118E-9A9C-4132-B520-781F3336F8FF}" destId="{F069EF9D-B4C9-42B8-A9D9-FE4C662708DD}" srcOrd="7" destOrd="0" presId="urn:microsoft.com/office/officeart/2018/2/layout/IconVerticalSolidList"/>
    <dgm:cxn modelId="{0961D94A-0E3C-4A04-A277-578AE9540D72}" type="presParOf" srcId="{F884118E-9A9C-4132-B520-781F3336F8FF}" destId="{FB46092E-159B-4479-88D0-AE56F0F3D782}" srcOrd="8" destOrd="0" presId="urn:microsoft.com/office/officeart/2018/2/layout/IconVerticalSolidList"/>
    <dgm:cxn modelId="{2C898E97-319A-4159-86F3-1155C19FEA4F}" type="presParOf" srcId="{FB46092E-159B-4479-88D0-AE56F0F3D782}" destId="{EDB0264B-E253-4EC9-A6ED-82376D6C9603}" srcOrd="0" destOrd="0" presId="urn:microsoft.com/office/officeart/2018/2/layout/IconVerticalSolidList"/>
    <dgm:cxn modelId="{BB613355-409D-4E00-B168-DB638FDFFB6E}" type="presParOf" srcId="{FB46092E-159B-4479-88D0-AE56F0F3D782}" destId="{1957303B-EF0D-417C-A9C7-3C4F7074592A}" srcOrd="1" destOrd="0" presId="urn:microsoft.com/office/officeart/2018/2/layout/IconVerticalSolidList"/>
    <dgm:cxn modelId="{0D764290-FF68-4826-A791-4ACFF81CB369}" type="presParOf" srcId="{FB46092E-159B-4479-88D0-AE56F0F3D782}" destId="{C70BF11D-B8E7-4195-8FE2-692C756195DE}" srcOrd="2" destOrd="0" presId="urn:microsoft.com/office/officeart/2018/2/layout/IconVerticalSolidList"/>
    <dgm:cxn modelId="{9E22A10F-4AB3-4D2C-8AE4-C4B52683CA55}" type="presParOf" srcId="{FB46092E-159B-4479-88D0-AE56F0F3D782}" destId="{346E7CB1-A303-482B-8CCA-CB965C79FD4D}" srcOrd="3" destOrd="0" presId="urn:microsoft.com/office/officeart/2018/2/layout/IconVerticalSolidList"/>
    <dgm:cxn modelId="{7BB11A8C-EBA1-481A-AC69-2289DDB41837}" type="presParOf" srcId="{F884118E-9A9C-4132-B520-781F3336F8FF}" destId="{F9458408-8918-46C7-ABA9-0033012DC900}" srcOrd="9" destOrd="0" presId="urn:microsoft.com/office/officeart/2018/2/layout/IconVerticalSolidList"/>
    <dgm:cxn modelId="{90702AC5-9C54-4B71-9C27-AFF89EB7FD1D}" type="presParOf" srcId="{F884118E-9A9C-4132-B520-781F3336F8FF}" destId="{68BA38B3-2D5E-4153-AEC5-8184C3678D6F}" srcOrd="10" destOrd="0" presId="urn:microsoft.com/office/officeart/2018/2/layout/IconVerticalSolidList"/>
    <dgm:cxn modelId="{4A9F22D3-3413-448A-8683-1E49797CC2B9}" type="presParOf" srcId="{68BA38B3-2D5E-4153-AEC5-8184C3678D6F}" destId="{EC8C6ABB-191A-4CC9-8AB8-5BDFDC6CC857}" srcOrd="0" destOrd="0" presId="urn:microsoft.com/office/officeart/2018/2/layout/IconVerticalSolidList"/>
    <dgm:cxn modelId="{4F67E1CA-4076-4A51-8C29-142F49726EE0}" type="presParOf" srcId="{68BA38B3-2D5E-4153-AEC5-8184C3678D6F}" destId="{94C14146-804D-4FC4-9368-9AC0B46D3542}" srcOrd="1" destOrd="0" presId="urn:microsoft.com/office/officeart/2018/2/layout/IconVerticalSolidList"/>
    <dgm:cxn modelId="{C1518F48-45B8-49EF-8191-AAC63DCFB36C}" type="presParOf" srcId="{68BA38B3-2D5E-4153-AEC5-8184C3678D6F}" destId="{72E54183-B01C-42CB-9468-373E8D40465B}" srcOrd="2" destOrd="0" presId="urn:microsoft.com/office/officeart/2018/2/layout/IconVerticalSolidList"/>
    <dgm:cxn modelId="{7CB4FAD0-3719-4834-87A3-A413675EB504}" type="presParOf" srcId="{68BA38B3-2D5E-4153-AEC5-8184C3678D6F}" destId="{AA3645DE-E8D0-4BF0-99A4-0CA248C020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DF195-A867-4633-BB63-28EA2BCC3E44}"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EFC57165-6D5D-41F4-9D70-63A932BDE0D6}">
      <dgm:prSet custT="1"/>
      <dgm:spPr/>
      <dgm:t>
        <a:bodyPr/>
        <a:lstStyle/>
        <a:p>
          <a:r>
            <a:rPr lang="en-US" sz="3000" dirty="0"/>
            <a:t>Promotional Print         Material</a:t>
          </a:r>
        </a:p>
      </dgm:t>
    </dgm:pt>
    <dgm:pt modelId="{A80E14E1-83D6-4AB7-9433-325BA3993FA4}" type="parTrans" cxnId="{8AE1F0BA-AEF9-4E10-B8E9-CF725C8F5BD6}">
      <dgm:prSet/>
      <dgm:spPr/>
      <dgm:t>
        <a:bodyPr/>
        <a:lstStyle/>
        <a:p>
          <a:endParaRPr lang="en-US"/>
        </a:p>
      </dgm:t>
    </dgm:pt>
    <dgm:pt modelId="{D7FD625C-6E17-4F81-BE65-B9A14E950950}" type="sibTrans" cxnId="{8AE1F0BA-AEF9-4E10-B8E9-CF725C8F5BD6}">
      <dgm:prSet/>
      <dgm:spPr/>
      <dgm:t>
        <a:bodyPr/>
        <a:lstStyle/>
        <a:p>
          <a:endParaRPr lang="en-US"/>
        </a:p>
      </dgm:t>
    </dgm:pt>
    <dgm:pt modelId="{E1F4930B-8F07-424C-BB0D-0AB756058B95}">
      <dgm:prSet/>
      <dgm:spPr/>
      <dgm:t>
        <a:bodyPr/>
        <a:lstStyle/>
        <a:p>
          <a:r>
            <a:rPr lang="en-US" dirty="0"/>
            <a:t>2  Tabletop Exhibits</a:t>
          </a:r>
        </a:p>
      </dgm:t>
    </dgm:pt>
    <dgm:pt modelId="{FCA773C8-9D32-41A6-BB9D-BC4F3F1FC5D3}" type="parTrans" cxnId="{FC893A1B-1D2E-4634-AED8-6CE23E370B6B}">
      <dgm:prSet/>
      <dgm:spPr/>
      <dgm:t>
        <a:bodyPr/>
        <a:lstStyle/>
        <a:p>
          <a:endParaRPr lang="en-US"/>
        </a:p>
      </dgm:t>
    </dgm:pt>
    <dgm:pt modelId="{7CA6A489-3C5B-41F6-BC9F-D0A5CE841C24}" type="sibTrans" cxnId="{FC893A1B-1D2E-4634-AED8-6CE23E370B6B}">
      <dgm:prSet/>
      <dgm:spPr/>
      <dgm:t>
        <a:bodyPr/>
        <a:lstStyle/>
        <a:p>
          <a:endParaRPr lang="en-US"/>
        </a:p>
      </dgm:t>
    </dgm:pt>
    <dgm:pt modelId="{8D9ACCAB-225B-4BCB-A7C5-27101B2EC4B5}">
      <dgm:prSet custT="1"/>
      <dgm:spPr/>
      <dgm:t>
        <a:bodyPr/>
        <a:lstStyle/>
        <a:p>
          <a:r>
            <a:rPr lang="en-US" sz="3000" dirty="0"/>
            <a:t>2  Table Covers</a:t>
          </a:r>
        </a:p>
      </dgm:t>
    </dgm:pt>
    <dgm:pt modelId="{ACAFBDBF-2C1A-4E64-9C73-5F2D34565C38}" type="parTrans" cxnId="{112B93E1-84AD-4C9B-821A-EBF246428081}">
      <dgm:prSet/>
      <dgm:spPr/>
      <dgm:t>
        <a:bodyPr/>
        <a:lstStyle/>
        <a:p>
          <a:endParaRPr lang="en-US"/>
        </a:p>
      </dgm:t>
    </dgm:pt>
    <dgm:pt modelId="{8090CBCF-D925-429C-B3A7-2D1BB1D9306C}" type="sibTrans" cxnId="{112B93E1-84AD-4C9B-821A-EBF246428081}">
      <dgm:prSet/>
      <dgm:spPr/>
      <dgm:t>
        <a:bodyPr/>
        <a:lstStyle/>
        <a:p>
          <a:endParaRPr lang="en-US"/>
        </a:p>
      </dgm:t>
    </dgm:pt>
    <dgm:pt modelId="{EB336158-5C5F-4D55-87CA-E6737F230AC3}" type="pres">
      <dgm:prSet presAssocID="{F68DF195-A867-4633-BB63-28EA2BCC3E44}" presName="linear" presStyleCnt="0">
        <dgm:presLayoutVars>
          <dgm:dir/>
          <dgm:animLvl val="lvl"/>
          <dgm:resizeHandles val="exact"/>
        </dgm:presLayoutVars>
      </dgm:prSet>
      <dgm:spPr/>
    </dgm:pt>
    <dgm:pt modelId="{A7DC2D32-8C5E-4920-A789-06D8CF49803A}" type="pres">
      <dgm:prSet presAssocID="{EFC57165-6D5D-41F4-9D70-63A932BDE0D6}" presName="parentLin" presStyleCnt="0"/>
      <dgm:spPr/>
    </dgm:pt>
    <dgm:pt modelId="{66ADD4EB-443F-493E-A9BB-905A0B33BE97}" type="pres">
      <dgm:prSet presAssocID="{EFC57165-6D5D-41F4-9D70-63A932BDE0D6}" presName="parentLeftMargin" presStyleLbl="node1" presStyleIdx="0" presStyleCnt="3"/>
      <dgm:spPr/>
    </dgm:pt>
    <dgm:pt modelId="{C6C08C9C-FC57-4262-99D0-7E974DC10AF1}" type="pres">
      <dgm:prSet presAssocID="{EFC57165-6D5D-41F4-9D70-63A932BDE0D6}" presName="parentText" presStyleLbl="node1" presStyleIdx="0" presStyleCnt="3" custLinFactNeighborX="72796" custLinFactNeighborY="16268">
        <dgm:presLayoutVars>
          <dgm:chMax val="0"/>
          <dgm:bulletEnabled val="1"/>
        </dgm:presLayoutVars>
      </dgm:prSet>
      <dgm:spPr/>
    </dgm:pt>
    <dgm:pt modelId="{28725CB9-7A96-4556-8FC0-CD7241274B2C}" type="pres">
      <dgm:prSet presAssocID="{EFC57165-6D5D-41F4-9D70-63A932BDE0D6}" presName="negativeSpace" presStyleCnt="0"/>
      <dgm:spPr/>
    </dgm:pt>
    <dgm:pt modelId="{2B4F4D9C-8BB5-4562-9196-4A20EF877C1B}" type="pres">
      <dgm:prSet presAssocID="{EFC57165-6D5D-41F4-9D70-63A932BDE0D6}" presName="childText" presStyleLbl="conFgAcc1" presStyleIdx="0" presStyleCnt="3">
        <dgm:presLayoutVars>
          <dgm:bulletEnabled val="1"/>
        </dgm:presLayoutVars>
      </dgm:prSet>
      <dgm:spPr/>
    </dgm:pt>
    <dgm:pt modelId="{8F1375AC-6EC5-4B04-A881-E7952A7E93AA}" type="pres">
      <dgm:prSet presAssocID="{D7FD625C-6E17-4F81-BE65-B9A14E950950}" presName="spaceBetweenRectangles" presStyleCnt="0"/>
      <dgm:spPr/>
    </dgm:pt>
    <dgm:pt modelId="{9A4E004E-0A41-4788-B845-7BA3BB00DA6E}" type="pres">
      <dgm:prSet presAssocID="{E1F4930B-8F07-424C-BB0D-0AB756058B95}" presName="parentLin" presStyleCnt="0"/>
      <dgm:spPr/>
    </dgm:pt>
    <dgm:pt modelId="{1F71F0B2-0752-477F-B5AF-BD581E1FCD9E}" type="pres">
      <dgm:prSet presAssocID="{E1F4930B-8F07-424C-BB0D-0AB756058B95}" presName="parentLeftMargin" presStyleLbl="node1" presStyleIdx="0" presStyleCnt="3"/>
      <dgm:spPr/>
    </dgm:pt>
    <dgm:pt modelId="{ACB9016A-F9A4-4904-BB7F-22C66C4159B2}" type="pres">
      <dgm:prSet presAssocID="{E1F4930B-8F07-424C-BB0D-0AB756058B95}" presName="parentText" presStyleLbl="node1" presStyleIdx="1" presStyleCnt="3" custLinFactNeighborX="80883" custLinFactNeighborY="-3742">
        <dgm:presLayoutVars>
          <dgm:chMax val="0"/>
          <dgm:bulletEnabled val="1"/>
        </dgm:presLayoutVars>
      </dgm:prSet>
      <dgm:spPr/>
    </dgm:pt>
    <dgm:pt modelId="{58703202-F581-4138-BEF6-3256FEFD65CE}" type="pres">
      <dgm:prSet presAssocID="{E1F4930B-8F07-424C-BB0D-0AB756058B95}" presName="negativeSpace" presStyleCnt="0"/>
      <dgm:spPr/>
    </dgm:pt>
    <dgm:pt modelId="{D6C70DB9-5429-42CD-BF78-14D3F74CBDA0}" type="pres">
      <dgm:prSet presAssocID="{E1F4930B-8F07-424C-BB0D-0AB756058B95}" presName="childText" presStyleLbl="conFgAcc1" presStyleIdx="1" presStyleCnt="3">
        <dgm:presLayoutVars>
          <dgm:bulletEnabled val="1"/>
        </dgm:presLayoutVars>
      </dgm:prSet>
      <dgm:spPr/>
    </dgm:pt>
    <dgm:pt modelId="{BFF1FAED-CD3B-45BD-91F1-76FB0849613D}" type="pres">
      <dgm:prSet presAssocID="{7CA6A489-3C5B-41F6-BC9F-D0A5CE841C24}" presName="spaceBetweenRectangles" presStyleCnt="0"/>
      <dgm:spPr/>
    </dgm:pt>
    <dgm:pt modelId="{E2CD1B98-B12D-497D-A062-D13BF4331603}" type="pres">
      <dgm:prSet presAssocID="{8D9ACCAB-225B-4BCB-A7C5-27101B2EC4B5}" presName="parentLin" presStyleCnt="0"/>
      <dgm:spPr/>
    </dgm:pt>
    <dgm:pt modelId="{A4DC95D8-51DC-45B8-8AF6-C2F29003F798}" type="pres">
      <dgm:prSet presAssocID="{8D9ACCAB-225B-4BCB-A7C5-27101B2EC4B5}" presName="parentLeftMargin" presStyleLbl="node1" presStyleIdx="1" presStyleCnt="3"/>
      <dgm:spPr/>
    </dgm:pt>
    <dgm:pt modelId="{3246430E-65A7-4C93-B7BE-D0459A656D94}" type="pres">
      <dgm:prSet presAssocID="{8D9ACCAB-225B-4BCB-A7C5-27101B2EC4B5}" presName="parentText" presStyleLbl="node1" presStyleIdx="2" presStyleCnt="3" custLinFactX="995" custLinFactNeighborX="100000" custLinFactNeighborY="-8940">
        <dgm:presLayoutVars>
          <dgm:chMax val="0"/>
          <dgm:bulletEnabled val="1"/>
        </dgm:presLayoutVars>
      </dgm:prSet>
      <dgm:spPr/>
    </dgm:pt>
    <dgm:pt modelId="{D95F0151-D486-4794-8ACB-05AD21F37C1C}" type="pres">
      <dgm:prSet presAssocID="{8D9ACCAB-225B-4BCB-A7C5-27101B2EC4B5}" presName="negativeSpace" presStyleCnt="0"/>
      <dgm:spPr/>
    </dgm:pt>
    <dgm:pt modelId="{861A7190-05E9-4EF2-8B6E-9409A263BBA8}" type="pres">
      <dgm:prSet presAssocID="{8D9ACCAB-225B-4BCB-A7C5-27101B2EC4B5}" presName="childText" presStyleLbl="conFgAcc1" presStyleIdx="2" presStyleCnt="3">
        <dgm:presLayoutVars>
          <dgm:bulletEnabled val="1"/>
        </dgm:presLayoutVars>
      </dgm:prSet>
      <dgm:spPr/>
    </dgm:pt>
  </dgm:ptLst>
  <dgm:cxnLst>
    <dgm:cxn modelId="{9DDC4D11-DEE3-46F0-993E-79D3B648798F}" type="presOf" srcId="{E1F4930B-8F07-424C-BB0D-0AB756058B95}" destId="{ACB9016A-F9A4-4904-BB7F-22C66C4159B2}" srcOrd="1" destOrd="0" presId="urn:microsoft.com/office/officeart/2005/8/layout/list1"/>
    <dgm:cxn modelId="{A7D82419-4720-4311-A289-38D97323D5D2}" type="presOf" srcId="{8D9ACCAB-225B-4BCB-A7C5-27101B2EC4B5}" destId="{A4DC95D8-51DC-45B8-8AF6-C2F29003F798}" srcOrd="0" destOrd="0" presId="urn:microsoft.com/office/officeart/2005/8/layout/list1"/>
    <dgm:cxn modelId="{FC893A1B-1D2E-4634-AED8-6CE23E370B6B}" srcId="{F68DF195-A867-4633-BB63-28EA2BCC3E44}" destId="{E1F4930B-8F07-424C-BB0D-0AB756058B95}" srcOrd="1" destOrd="0" parTransId="{FCA773C8-9D32-41A6-BB9D-BC4F3F1FC5D3}" sibTransId="{7CA6A489-3C5B-41F6-BC9F-D0A5CE841C24}"/>
    <dgm:cxn modelId="{E5381D62-A217-4316-AD21-1797E6A4E9D2}" type="presOf" srcId="{8D9ACCAB-225B-4BCB-A7C5-27101B2EC4B5}" destId="{3246430E-65A7-4C93-B7BE-D0459A656D94}" srcOrd="1" destOrd="0" presId="urn:microsoft.com/office/officeart/2005/8/layout/list1"/>
    <dgm:cxn modelId="{25BF6E65-B481-43C8-B4EB-F77EE5CB68D4}" type="presOf" srcId="{EFC57165-6D5D-41F4-9D70-63A932BDE0D6}" destId="{66ADD4EB-443F-493E-A9BB-905A0B33BE97}" srcOrd="0" destOrd="0" presId="urn:microsoft.com/office/officeart/2005/8/layout/list1"/>
    <dgm:cxn modelId="{D3D1C69F-E9BF-4794-B588-E236B122107E}" type="presOf" srcId="{EFC57165-6D5D-41F4-9D70-63A932BDE0D6}" destId="{C6C08C9C-FC57-4262-99D0-7E974DC10AF1}" srcOrd="1" destOrd="0" presId="urn:microsoft.com/office/officeart/2005/8/layout/list1"/>
    <dgm:cxn modelId="{8AE1F0BA-AEF9-4E10-B8E9-CF725C8F5BD6}" srcId="{F68DF195-A867-4633-BB63-28EA2BCC3E44}" destId="{EFC57165-6D5D-41F4-9D70-63A932BDE0D6}" srcOrd="0" destOrd="0" parTransId="{A80E14E1-83D6-4AB7-9433-325BA3993FA4}" sibTransId="{D7FD625C-6E17-4F81-BE65-B9A14E950950}"/>
    <dgm:cxn modelId="{2C020DC9-A8A4-401A-86C7-70B4875E5010}" type="presOf" srcId="{E1F4930B-8F07-424C-BB0D-0AB756058B95}" destId="{1F71F0B2-0752-477F-B5AF-BD581E1FCD9E}" srcOrd="0" destOrd="0" presId="urn:microsoft.com/office/officeart/2005/8/layout/list1"/>
    <dgm:cxn modelId="{112B93E1-84AD-4C9B-821A-EBF246428081}" srcId="{F68DF195-A867-4633-BB63-28EA2BCC3E44}" destId="{8D9ACCAB-225B-4BCB-A7C5-27101B2EC4B5}" srcOrd="2" destOrd="0" parTransId="{ACAFBDBF-2C1A-4E64-9C73-5F2D34565C38}" sibTransId="{8090CBCF-D925-429C-B3A7-2D1BB1D9306C}"/>
    <dgm:cxn modelId="{2CD93AE3-EE85-498B-9DBD-51F2379C64BF}" type="presOf" srcId="{F68DF195-A867-4633-BB63-28EA2BCC3E44}" destId="{EB336158-5C5F-4D55-87CA-E6737F230AC3}" srcOrd="0" destOrd="0" presId="urn:microsoft.com/office/officeart/2005/8/layout/list1"/>
    <dgm:cxn modelId="{63ED4C9A-1A30-468D-85CF-206F4F7D11FB}" type="presParOf" srcId="{EB336158-5C5F-4D55-87CA-E6737F230AC3}" destId="{A7DC2D32-8C5E-4920-A789-06D8CF49803A}" srcOrd="0" destOrd="0" presId="urn:microsoft.com/office/officeart/2005/8/layout/list1"/>
    <dgm:cxn modelId="{4ACC7518-BD6D-4F9A-BFCC-EA9A9844D491}" type="presParOf" srcId="{A7DC2D32-8C5E-4920-A789-06D8CF49803A}" destId="{66ADD4EB-443F-493E-A9BB-905A0B33BE97}" srcOrd="0" destOrd="0" presId="urn:microsoft.com/office/officeart/2005/8/layout/list1"/>
    <dgm:cxn modelId="{1EDA8D5F-715E-43E1-B914-D37A6654E142}" type="presParOf" srcId="{A7DC2D32-8C5E-4920-A789-06D8CF49803A}" destId="{C6C08C9C-FC57-4262-99D0-7E974DC10AF1}" srcOrd="1" destOrd="0" presId="urn:microsoft.com/office/officeart/2005/8/layout/list1"/>
    <dgm:cxn modelId="{B1E6B3C5-3BDB-4B4A-B51F-2FDF75CB04F4}" type="presParOf" srcId="{EB336158-5C5F-4D55-87CA-E6737F230AC3}" destId="{28725CB9-7A96-4556-8FC0-CD7241274B2C}" srcOrd="1" destOrd="0" presId="urn:microsoft.com/office/officeart/2005/8/layout/list1"/>
    <dgm:cxn modelId="{9D64AB28-0766-4700-A3C3-572E3610987E}" type="presParOf" srcId="{EB336158-5C5F-4D55-87CA-E6737F230AC3}" destId="{2B4F4D9C-8BB5-4562-9196-4A20EF877C1B}" srcOrd="2" destOrd="0" presId="urn:microsoft.com/office/officeart/2005/8/layout/list1"/>
    <dgm:cxn modelId="{7C41552D-9097-4408-AEAD-18CF9F1BB76D}" type="presParOf" srcId="{EB336158-5C5F-4D55-87CA-E6737F230AC3}" destId="{8F1375AC-6EC5-4B04-A881-E7952A7E93AA}" srcOrd="3" destOrd="0" presId="urn:microsoft.com/office/officeart/2005/8/layout/list1"/>
    <dgm:cxn modelId="{81235108-E3FD-400B-9B7C-193BDDCC995C}" type="presParOf" srcId="{EB336158-5C5F-4D55-87CA-E6737F230AC3}" destId="{9A4E004E-0A41-4788-B845-7BA3BB00DA6E}" srcOrd="4" destOrd="0" presId="urn:microsoft.com/office/officeart/2005/8/layout/list1"/>
    <dgm:cxn modelId="{0921D0BB-EE5C-44FD-87EE-6B3CD86CD6C5}" type="presParOf" srcId="{9A4E004E-0A41-4788-B845-7BA3BB00DA6E}" destId="{1F71F0B2-0752-477F-B5AF-BD581E1FCD9E}" srcOrd="0" destOrd="0" presId="urn:microsoft.com/office/officeart/2005/8/layout/list1"/>
    <dgm:cxn modelId="{6ABC5981-1BEB-4EDB-92E3-AF5C4E32E723}" type="presParOf" srcId="{9A4E004E-0A41-4788-B845-7BA3BB00DA6E}" destId="{ACB9016A-F9A4-4904-BB7F-22C66C4159B2}" srcOrd="1" destOrd="0" presId="urn:microsoft.com/office/officeart/2005/8/layout/list1"/>
    <dgm:cxn modelId="{27DA35A4-74E1-46D0-A37D-0E3590F13970}" type="presParOf" srcId="{EB336158-5C5F-4D55-87CA-E6737F230AC3}" destId="{58703202-F581-4138-BEF6-3256FEFD65CE}" srcOrd="5" destOrd="0" presId="urn:microsoft.com/office/officeart/2005/8/layout/list1"/>
    <dgm:cxn modelId="{96DA63BC-5BCC-4DA4-B52E-58A5D5001D92}" type="presParOf" srcId="{EB336158-5C5F-4D55-87CA-E6737F230AC3}" destId="{D6C70DB9-5429-42CD-BF78-14D3F74CBDA0}" srcOrd="6" destOrd="0" presId="urn:microsoft.com/office/officeart/2005/8/layout/list1"/>
    <dgm:cxn modelId="{9F5E49DD-D370-4B44-9C9F-57D3EFC63E6E}" type="presParOf" srcId="{EB336158-5C5F-4D55-87CA-E6737F230AC3}" destId="{BFF1FAED-CD3B-45BD-91F1-76FB0849613D}" srcOrd="7" destOrd="0" presId="urn:microsoft.com/office/officeart/2005/8/layout/list1"/>
    <dgm:cxn modelId="{6B40500B-608A-4AE4-945A-64CB9C9BF22F}" type="presParOf" srcId="{EB336158-5C5F-4D55-87CA-E6737F230AC3}" destId="{E2CD1B98-B12D-497D-A062-D13BF4331603}" srcOrd="8" destOrd="0" presId="urn:microsoft.com/office/officeart/2005/8/layout/list1"/>
    <dgm:cxn modelId="{FD17CBCB-E69A-4A50-A226-89E0A53D6257}" type="presParOf" srcId="{E2CD1B98-B12D-497D-A062-D13BF4331603}" destId="{A4DC95D8-51DC-45B8-8AF6-C2F29003F798}" srcOrd="0" destOrd="0" presId="urn:microsoft.com/office/officeart/2005/8/layout/list1"/>
    <dgm:cxn modelId="{C6B0A45F-8A77-4368-B1F2-DF9C2242FFB7}" type="presParOf" srcId="{E2CD1B98-B12D-497D-A062-D13BF4331603}" destId="{3246430E-65A7-4C93-B7BE-D0459A656D94}" srcOrd="1" destOrd="0" presId="urn:microsoft.com/office/officeart/2005/8/layout/list1"/>
    <dgm:cxn modelId="{261C40DF-FA0B-45DF-A469-0969F36A2C52}" type="presParOf" srcId="{EB336158-5C5F-4D55-87CA-E6737F230AC3}" destId="{D95F0151-D486-4794-8ACB-05AD21F37C1C}" srcOrd="9" destOrd="0" presId="urn:microsoft.com/office/officeart/2005/8/layout/list1"/>
    <dgm:cxn modelId="{5EE21CF7-E28A-4EC3-A214-707F44D7430B}" type="presParOf" srcId="{EB336158-5C5F-4D55-87CA-E6737F230AC3}" destId="{861A7190-05E9-4EF2-8B6E-9409A263BBA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F7A6E-D5BF-49C0-9DDB-00276D5C9A0C}">
      <dsp:nvSpPr>
        <dsp:cNvPr id="0" name=""/>
        <dsp:cNvSpPr/>
      </dsp:nvSpPr>
      <dsp:spPr>
        <a:xfrm>
          <a:off x="0" y="1492"/>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09470-3D1F-44B2-A397-06FCD4ED7B52}">
      <dsp:nvSpPr>
        <dsp:cNvPr id="0" name=""/>
        <dsp:cNvSpPr/>
      </dsp:nvSpPr>
      <dsp:spPr>
        <a:xfrm>
          <a:off x="192426" y="144620"/>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36583A-3E1B-41FB-9806-73EAE839A055}">
      <dsp:nvSpPr>
        <dsp:cNvPr id="0" name=""/>
        <dsp:cNvSpPr/>
      </dsp:nvSpPr>
      <dsp:spPr>
        <a:xfrm>
          <a:off x="734719" y="1492"/>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Evaluated 2025 Federation Annual Meeting  </a:t>
          </a:r>
        </a:p>
      </dsp:txBody>
      <dsp:txXfrm>
        <a:off x="734719" y="1492"/>
        <a:ext cx="10379118" cy="636121"/>
      </dsp:txXfrm>
    </dsp:sp>
    <dsp:sp modelId="{8EE71668-AB99-4C23-8518-5599E2992AB1}">
      <dsp:nvSpPr>
        <dsp:cNvPr id="0" name=""/>
        <dsp:cNvSpPr/>
      </dsp:nvSpPr>
      <dsp:spPr>
        <a:xfrm>
          <a:off x="0" y="796644"/>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594B3-BD4F-430E-AF78-B9C95DE48BEC}">
      <dsp:nvSpPr>
        <dsp:cNvPr id="0" name=""/>
        <dsp:cNvSpPr/>
      </dsp:nvSpPr>
      <dsp:spPr>
        <a:xfrm>
          <a:off x="192426" y="939771"/>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FBBC0-19A7-41EA-BD1D-C1F8A4AAB023}">
      <dsp:nvSpPr>
        <dsp:cNvPr id="0" name=""/>
        <dsp:cNvSpPr/>
      </dsp:nvSpPr>
      <dsp:spPr>
        <a:xfrm>
          <a:off x="734719" y="796644"/>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Began search for new meeting location  </a:t>
          </a:r>
        </a:p>
      </dsp:txBody>
      <dsp:txXfrm>
        <a:off x="734719" y="796644"/>
        <a:ext cx="10379118" cy="636121"/>
      </dsp:txXfrm>
    </dsp:sp>
    <dsp:sp modelId="{B265B276-9479-454B-BBF4-0A1FC0069CB2}">
      <dsp:nvSpPr>
        <dsp:cNvPr id="0" name=""/>
        <dsp:cNvSpPr/>
      </dsp:nvSpPr>
      <dsp:spPr>
        <a:xfrm>
          <a:off x="0" y="1591795"/>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FD22C-B0DA-4908-B96F-081AC0AC3E52}">
      <dsp:nvSpPr>
        <dsp:cNvPr id="0" name=""/>
        <dsp:cNvSpPr/>
      </dsp:nvSpPr>
      <dsp:spPr>
        <a:xfrm>
          <a:off x="192426" y="1734922"/>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B1B89-EA15-4A3C-A2F6-EB818FBB170A}">
      <dsp:nvSpPr>
        <dsp:cNvPr id="0" name=""/>
        <dsp:cNvSpPr/>
      </dsp:nvSpPr>
      <dsp:spPr>
        <a:xfrm>
          <a:off x="734719" y="1591795"/>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Worked with Chapter 0324 John Sevier; assisted with closure</a:t>
          </a:r>
        </a:p>
      </dsp:txBody>
      <dsp:txXfrm>
        <a:off x="734719" y="1591795"/>
        <a:ext cx="10379118" cy="636121"/>
      </dsp:txXfrm>
    </dsp:sp>
    <dsp:sp modelId="{2D6572E0-2680-4673-83E4-79A3B9D45502}">
      <dsp:nvSpPr>
        <dsp:cNvPr id="0" name=""/>
        <dsp:cNvSpPr/>
      </dsp:nvSpPr>
      <dsp:spPr>
        <a:xfrm>
          <a:off x="0" y="2386946"/>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02C7A-8892-4ECD-8085-314027EC9E3E}">
      <dsp:nvSpPr>
        <dsp:cNvPr id="0" name=""/>
        <dsp:cNvSpPr/>
      </dsp:nvSpPr>
      <dsp:spPr>
        <a:xfrm>
          <a:off x="192426" y="2530073"/>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54970A-6C6B-4F5B-ADB0-697B938AE067}">
      <dsp:nvSpPr>
        <dsp:cNvPr id="0" name=""/>
        <dsp:cNvSpPr/>
      </dsp:nvSpPr>
      <dsp:spPr>
        <a:xfrm>
          <a:off x="734719" y="2386946"/>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Attended/participated in Federation Presidents Mtg &amp; NEB Mtg</a:t>
          </a:r>
        </a:p>
      </dsp:txBody>
      <dsp:txXfrm>
        <a:off x="734719" y="2386946"/>
        <a:ext cx="10379118" cy="636121"/>
      </dsp:txXfrm>
    </dsp:sp>
    <dsp:sp modelId="{EDB0264B-E253-4EC9-A6ED-82376D6C9603}">
      <dsp:nvSpPr>
        <dsp:cNvPr id="0" name=""/>
        <dsp:cNvSpPr/>
      </dsp:nvSpPr>
      <dsp:spPr>
        <a:xfrm>
          <a:off x="0" y="3182097"/>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7303B-EF0D-417C-A9C7-3C4F7074592A}">
      <dsp:nvSpPr>
        <dsp:cNvPr id="0" name=""/>
        <dsp:cNvSpPr/>
      </dsp:nvSpPr>
      <dsp:spPr>
        <a:xfrm>
          <a:off x="192426" y="3325225"/>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6E7CB1-A303-482B-8CCA-CB965C79FD4D}">
      <dsp:nvSpPr>
        <dsp:cNvPr id="0" name=""/>
        <dsp:cNvSpPr/>
      </dsp:nvSpPr>
      <dsp:spPr>
        <a:xfrm>
          <a:off x="734719" y="3182097"/>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Formulated plans for ad venture with KY Federation via Street Level Studio </a:t>
          </a:r>
        </a:p>
      </dsp:txBody>
      <dsp:txXfrm>
        <a:off x="734719" y="3182097"/>
        <a:ext cx="10379118" cy="636121"/>
      </dsp:txXfrm>
    </dsp:sp>
    <dsp:sp modelId="{EC8C6ABB-191A-4CC9-8AB8-5BDFDC6CC857}">
      <dsp:nvSpPr>
        <dsp:cNvPr id="0" name=""/>
        <dsp:cNvSpPr/>
      </dsp:nvSpPr>
      <dsp:spPr>
        <a:xfrm>
          <a:off x="0" y="3977249"/>
          <a:ext cx="11113838" cy="6361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14146-804D-4FC4-9368-9AC0B46D3542}">
      <dsp:nvSpPr>
        <dsp:cNvPr id="0" name=""/>
        <dsp:cNvSpPr/>
      </dsp:nvSpPr>
      <dsp:spPr>
        <a:xfrm>
          <a:off x="192426" y="4120376"/>
          <a:ext cx="349866" cy="3498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645DE-E8D0-4BF0-99A4-0CA248C0200B}">
      <dsp:nvSpPr>
        <dsp:cNvPr id="0" name=""/>
        <dsp:cNvSpPr/>
      </dsp:nvSpPr>
      <dsp:spPr>
        <a:xfrm>
          <a:off x="734719" y="3977249"/>
          <a:ext cx="10379118" cy="63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23" tIns="67323" rIns="67323" bIns="67323" numCol="1" spcCol="1270" anchor="ctr" anchorCtr="0">
          <a:noAutofit/>
        </a:bodyPr>
        <a:lstStyle/>
        <a:p>
          <a:pPr marL="0" lvl="0" indent="0" algn="l" defTabSz="1066800">
            <a:lnSpc>
              <a:spcPct val="90000"/>
            </a:lnSpc>
            <a:spcBef>
              <a:spcPct val="0"/>
            </a:spcBef>
            <a:spcAft>
              <a:spcPct val="35000"/>
            </a:spcAft>
            <a:buNone/>
          </a:pPr>
          <a:r>
            <a:rPr lang="en-US" sz="2400" kern="1200" dirty="0"/>
            <a:t>Prepared/submitted Matching Funds Grant to Headquarters for venture</a:t>
          </a:r>
        </a:p>
      </dsp:txBody>
      <dsp:txXfrm>
        <a:off x="734719" y="3977249"/>
        <a:ext cx="10379118" cy="636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F4D9C-8BB5-4562-9196-4A20EF877C1B}">
      <dsp:nvSpPr>
        <dsp:cNvPr id="0" name=""/>
        <dsp:cNvSpPr/>
      </dsp:nvSpPr>
      <dsp:spPr>
        <a:xfrm>
          <a:off x="0" y="606541"/>
          <a:ext cx="5383398"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08C9C-FC57-4262-99D0-7E974DC10AF1}">
      <dsp:nvSpPr>
        <dsp:cNvPr id="0" name=""/>
        <dsp:cNvSpPr/>
      </dsp:nvSpPr>
      <dsp:spPr>
        <a:xfrm>
          <a:off x="465114" y="277937"/>
          <a:ext cx="3768378" cy="9741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436" tIns="0" rIns="142436" bIns="0" numCol="1" spcCol="1270" anchor="ctr" anchorCtr="0">
          <a:noAutofit/>
        </a:bodyPr>
        <a:lstStyle/>
        <a:p>
          <a:pPr marL="0" lvl="0" indent="0" algn="l" defTabSz="1333500">
            <a:lnSpc>
              <a:spcPct val="90000"/>
            </a:lnSpc>
            <a:spcBef>
              <a:spcPct val="0"/>
            </a:spcBef>
            <a:spcAft>
              <a:spcPct val="35000"/>
            </a:spcAft>
            <a:buNone/>
          </a:pPr>
          <a:r>
            <a:rPr lang="en-US" sz="3000" kern="1200" dirty="0"/>
            <a:t>Promotional Print         Material</a:t>
          </a:r>
        </a:p>
      </dsp:txBody>
      <dsp:txXfrm>
        <a:off x="512669" y="325492"/>
        <a:ext cx="3673268" cy="879050"/>
      </dsp:txXfrm>
    </dsp:sp>
    <dsp:sp modelId="{D6C70DB9-5429-42CD-BF78-14D3F74CBDA0}">
      <dsp:nvSpPr>
        <dsp:cNvPr id="0" name=""/>
        <dsp:cNvSpPr/>
      </dsp:nvSpPr>
      <dsp:spPr>
        <a:xfrm>
          <a:off x="0" y="2103421"/>
          <a:ext cx="5383398"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9016A-F9A4-4904-BB7F-22C66C4159B2}">
      <dsp:nvSpPr>
        <dsp:cNvPr id="0" name=""/>
        <dsp:cNvSpPr/>
      </dsp:nvSpPr>
      <dsp:spPr>
        <a:xfrm>
          <a:off x="486882" y="1579888"/>
          <a:ext cx="3768378" cy="9741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436" tIns="0" rIns="142436" bIns="0" numCol="1" spcCol="1270" anchor="ctr" anchorCtr="0">
          <a:noAutofit/>
        </a:bodyPr>
        <a:lstStyle/>
        <a:p>
          <a:pPr marL="0" lvl="0" indent="0" algn="l" defTabSz="1466850">
            <a:lnSpc>
              <a:spcPct val="90000"/>
            </a:lnSpc>
            <a:spcBef>
              <a:spcPct val="0"/>
            </a:spcBef>
            <a:spcAft>
              <a:spcPct val="35000"/>
            </a:spcAft>
            <a:buNone/>
          </a:pPr>
          <a:r>
            <a:rPr lang="en-US" sz="3300" kern="1200" dirty="0"/>
            <a:t>2  Tabletop Exhibits</a:t>
          </a:r>
        </a:p>
      </dsp:txBody>
      <dsp:txXfrm>
        <a:off x="534437" y="1627443"/>
        <a:ext cx="3673268" cy="879050"/>
      </dsp:txXfrm>
    </dsp:sp>
    <dsp:sp modelId="{861A7190-05E9-4EF2-8B6E-9409A263BBA8}">
      <dsp:nvSpPr>
        <dsp:cNvPr id="0" name=""/>
        <dsp:cNvSpPr/>
      </dsp:nvSpPr>
      <dsp:spPr>
        <a:xfrm>
          <a:off x="0" y="3600301"/>
          <a:ext cx="5383398"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6430E-65A7-4C93-B7BE-D0459A656D94}">
      <dsp:nvSpPr>
        <dsp:cNvPr id="0" name=""/>
        <dsp:cNvSpPr/>
      </dsp:nvSpPr>
      <dsp:spPr>
        <a:xfrm>
          <a:off x="575835" y="3026131"/>
          <a:ext cx="3768378" cy="9741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436" tIns="0" rIns="142436" bIns="0" numCol="1" spcCol="1270" anchor="ctr" anchorCtr="0">
          <a:noAutofit/>
        </a:bodyPr>
        <a:lstStyle/>
        <a:p>
          <a:pPr marL="0" lvl="0" indent="0" algn="l" defTabSz="1333500">
            <a:lnSpc>
              <a:spcPct val="90000"/>
            </a:lnSpc>
            <a:spcBef>
              <a:spcPct val="0"/>
            </a:spcBef>
            <a:spcAft>
              <a:spcPct val="35000"/>
            </a:spcAft>
            <a:buNone/>
          </a:pPr>
          <a:r>
            <a:rPr lang="en-US" sz="3000" kern="1200" dirty="0"/>
            <a:t>2  Table Covers</a:t>
          </a:r>
        </a:p>
      </dsp:txBody>
      <dsp:txXfrm>
        <a:off x="623390" y="3073686"/>
        <a:ext cx="3673268" cy="8790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C0BD7A-3B7E-BA4C-8633-332707BE5848}" type="datetimeFigureOut">
              <a:rPr lang="en-US" smtClean="0"/>
              <a:t>4/20/2026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E149231-B891-FC43-917C-0C15EEEF79C0}" type="slidenum">
              <a:rPr lang="en-US" smtClean="0"/>
              <a:t>‹#›</a:t>
            </a:fld>
            <a:endParaRPr lang="en-US"/>
          </a:p>
        </p:txBody>
      </p:sp>
    </p:spTree>
    <p:extLst>
      <p:ext uri="{BB962C8B-B14F-4D97-AF65-F5344CB8AC3E}">
        <p14:creationId xmlns:p14="http://schemas.microsoft.com/office/powerpoint/2010/main" val="3399715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1256D8-ABCC-7540-80FE-3C3CB22D7608}" type="datetimeFigureOut">
              <a:rPr lang="en-US" smtClean="0"/>
              <a:t>4/20/2026</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1D6134-14B5-BE4F-8909-9278DB4B27FD}" type="slidenum">
              <a:rPr lang="en-US" smtClean="0"/>
              <a:t>‹#›</a:t>
            </a:fld>
            <a:endParaRPr lang="en-US"/>
          </a:p>
        </p:txBody>
      </p:sp>
      <p:sp>
        <p:nvSpPr>
          <p:cNvPr id="8" name="Notes Placeholder 7">
            <a:extLst>
              <a:ext uri="{FF2B5EF4-FFF2-40B4-BE49-F238E27FC236}">
                <a16:creationId xmlns:a16="http://schemas.microsoft.com/office/drawing/2014/main" id="{C452E3DA-07D3-5BB5-1A72-997483D124E6}"/>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2501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01040" y="4415790"/>
            <a:ext cx="5608320" cy="4183380"/>
          </a:xfrm>
          <a:prstGeom prst="rect">
            <a:avLst/>
          </a:prstGeom>
        </p:spPr>
        <p:txBody>
          <a:bodyPr/>
          <a:lstStyle/>
          <a:p>
            <a:pPr>
              <a:buNone/>
            </a:pPr>
            <a:br>
              <a:rPr lang="en-US" dirty="0"/>
            </a:br>
            <a:br>
              <a:rPr lang="en-US" dirty="0"/>
            </a:br>
            <a:r>
              <a:rPr lang="en-US" sz="1300" dirty="0">
                <a:latin typeface="Arial" panose="020B0604020202020204" pitchFamily="34" charset="0"/>
                <a:cs typeface="Arial" panose="020B0604020202020204" pitchFamily="34" charset="0"/>
              </a:rPr>
              <a:t>It has been another busy year for the Tennessee Federation!    And I must begin my comments by thanking the members of the TN Federation Board– not only the officers but ALL the Board members for their support and their dedication to NARFE and this Federation.   These are ALL volunteer jobs, but many times during the year they almost turn into full time jobs.</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OKAY. . . ..so what did we </a:t>
            </a:r>
            <a:r>
              <a:rPr lang="en-US" sz="1300" b="1" dirty="0">
                <a:latin typeface="Arial" panose="020B0604020202020204" pitchFamily="34" charset="0"/>
                <a:cs typeface="Arial" panose="020B0604020202020204" pitchFamily="34" charset="0"/>
              </a:rPr>
              <a:t>ACCOMPLISH </a:t>
            </a:r>
            <a:r>
              <a:rPr lang="en-US" sz="1300" b="0" dirty="0">
                <a:latin typeface="Arial" panose="020B0604020202020204" pitchFamily="34" charset="0"/>
                <a:cs typeface="Arial" panose="020B0604020202020204" pitchFamily="34" charset="0"/>
              </a:rPr>
              <a:t>since we were all together a year ago?</a:t>
            </a:r>
          </a:p>
        </p:txBody>
      </p:sp>
      <p:sp>
        <p:nvSpPr>
          <p:cNvPr id="4" name="Slide Number Placeholder 3"/>
          <p:cNvSpPr>
            <a:spLocks noGrp="1"/>
          </p:cNvSpPr>
          <p:nvPr>
            <p:ph type="sldNum" sz="quarter" idx="5"/>
          </p:nvPr>
        </p:nvSpPr>
        <p:spPr/>
        <p:txBody>
          <a:bodyPr/>
          <a:lstStyle/>
          <a:p>
            <a:fld id="{5D1D6134-14B5-BE4F-8909-9278DB4B27FD}" type="slidenum">
              <a:rPr lang="en-US" smtClean="0"/>
              <a:t>1</a:t>
            </a:fld>
            <a:endParaRPr lang="en-US"/>
          </a:p>
        </p:txBody>
      </p:sp>
    </p:spTree>
    <p:extLst>
      <p:ext uri="{BB962C8B-B14F-4D97-AF65-F5344CB8AC3E}">
        <p14:creationId xmlns:p14="http://schemas.microsoft.com/office/powerpoint/2010/main" val="267675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7775" y="396875"/>
            <a:ext cx="2054225" cy="1155700"/>
          </a:xfrm>
        </p:spPr>
      </p:sp>
      <p:sp>
        <p:nvSpPr>
          <p:cNvPr id="3" name="Notes Placeholder 2"/>
          <p:cNvSpPr>
            <a:spLocks noGrp="1"/>
          </p:cNvSpPr>
          <p:nvPr>
            <p:ph type="body" idx="1"/>
          </p:nvPr>
        </p:nvSpPr>
        <p:spPr>
          <a:xfrm>
            <a:off x="263047" y="1695163"/>
            <a:ext cx="6339365" cy="6835062"/>
          </a:xfrm>
          <a:prstGeom prst="rect">
            <a:avLst/>
          </a:prstGeom>
        </p:spPr>
        <p:txBody>
          <a:bodyPr/>
          <a:lstStyle/>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Believe it or not. . . .immediately following the Federation Annual Mtg, we begin evaluating </a:t>
            </a:r>
            <a:r>
              <a:rPr lang="en-US" sz="1300" b="1" dirty="0">
                <a:latin typeface="Arial" panose="020B0604020202020204" pitchFamily="34" charset="0"/>
                <a:cs typeface="Arial" panose="020B0604020202020204" pitchFamily="34" charset="0"/>
              </a:rPr>
              <a:t>what we did well,</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what might be improved </a:t>
            </a:r>
            <a:r>
              <a:rPr lang="en-US" sz="1300" dirty="0">
                <a:latin typeface="Arial" panose="020B0604020202020204" pitchFamily="34" charset="0"/>
                <a:cs typeface="Arial" panose="020B0604020202020204" pitchFamily="34" charset="0"/>
              </a:rPr>
              <a:t>and </a:t>
            </a:r>
            <a:r>
              <a:rPr lang="en-US" sz="1300" b="1" dirty="0">
                <a:latin typeface="Arial" panose="020B0604020202020204" pitchFamily="34" charset="0"/>
                <a:cs typeface="Arial" panose="020B0604020202020204" pitchFamily="34" charset="0"/>
              </a:rPr>
              <a:t>where we go from here</a:t>
            </a:r>
            <a:r>
              <a:rPr lang="en-US" sz="13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 We quickly identified that we needed to search for a new meeting location as last year’s meeting room was too small. . . .that was a good thing which means that the Federation Annual Meetings HOPEFULLY is beginning to regain some of its meeting size since the pandemic.    Our thanks to Norris for heading up this project and  leading us to this location.</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Analyzing the Fed Annual Meeting attendance—in ADDITION TO some other LACK OF PARTICIPATION--revealed that we had been missing several Chapters for several years.   So, it was time to do some addition research to see what might be going on.  It quickly became apparent that Chapter 0324 in east TN was in trouble.  I began working with them to seem if we could revive the Chapter since it had not met since before the pandemic.  In July, a small group met and the hard decision was made to close as we were not able to establish leadership for them to continue.</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In August I represented TN at the Federation Presidents Mtg and their joint in-person meeting the National Executive Board in Indianapolis at the hotel where this year’s FedCON’26 will be meeting.   These are always very helpful and informative sessions and I shared a lot about what was going on with NARFE in the newsletters and fact sheets following that session.</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It was at that meeting that KY President Steve Saylor and I talked about a potential joint venture to work with SLS to try and get NARFE’s name and brand out to more of our federal agencies within out two states.   This venture was also shared in newsletters this past year.</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 headed up the preparation and submitting of a Matching Funds Grant from Headquarters.  Each state spent $4500 dollars,   TN received $2250 back from Headquarters for our efforts</a:t>
            </a:r>
          </a:p>
          <a:p>
            <a:pPr marL="457200" lvl="1" indent="0">
              <a:buFont typeface="Arial" panose="020B0604020202020204" pitchFamily="34" charset="0"/>
              <a:buNone/>
            </a:pPr>
            <a:r>
              <a:rPr lang="en-US" sz="1300" dirty="0">
                <a:latin typeface="Arial" panose="020B0604020202020204" pitchFamily="34" charset="0"/>
                <a:cs typeface="Arial" panose="020B0604020202020204" pitchFamily="34" charset="0"/>
              </a:rPr>
              <a:t>   </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1D6134-14B5-BE4F-8909-9278DB4B27FD}" type="slidenum">
              <a:rPr lang="en-US" smtClean="0"/>
              <a:t>2</a:t>
            </a:fld>
            <a:endParaRPr lang="en-US"/>
          </a:p>
        </p:txBody>
      </p:sp>
    </p:spTree>
    <p:extLst>
      <p:ext uri="{BB962C8B-B14F-4D97-AF65-F5344CB8AC3E}">
        <p14:creationId xmlns:p14="http://schemas.microsoft.com/office/powerpoint/2010/main" val="228901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0980" y="4245034"/>
            <a:ext cx="6477000" cy="4584934"/>
          </a:xfrm>
          <a:prstGeom prst="rect">
            <a:avLst/>
          </a:prstGeom>
        </p:spPr>
        <p:txBody>
          <a:bodyPr/>
          <a:lstStyle/>
          <a:p>
            <a:r>
              <a:rPr lang="en-US" sz="1300" dirty="0">
                <a:latin typeface="Arial" panose="020B0604020202020204" pitchFamily="34" charset="0"/>
                <a:cs typeface="Arial" panose="020B0604020202020204" pitchFamily="34" charset="0"/>
              </a:rPr>
              <a:t>Here is a brief summary:</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It took place during Open Season  which was believed to be the optimal time when federal workers might be thinking about their benefits and possibly more interested in hearing about NARFE.</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 focus was predominately working individuals,  but KY had asked that it be target  retirees in and around the northern KY area.</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We were told about and introduced to “geofencing and geotargeting”  which encompassed a one-mile radius of these targeted federal agencies.  These were specially designed advertisements about NARFE that were featured on Meta and Google. </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Street Level was “very pleased” with the outcome.    I am not sure if Steve or I actually had realistic expectations.  Headquarters reported 30 persons joined as a results.</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There is a new pot of money from Headquarters for this year. . .Should we try again to see what might happen this year? </a:t>
            </a:r>
          </a:p>
          <a:p>
            <a:endParaRPr lang="en-US" sz="8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 have been told that on AVERAGE, it takes 14 times for something to be presented to us before we TAKE ACTION.</a:t>
            </a:r>
          </a:p>
          <a:p>
            <a:endParaRPr lang="en-US" sz="500" dirty="0">
              <a:latin typeface="Arial" panose="020B0604020202020204" pitchFamily="34" charset="0"/>
              <a:cs typeface="Arial" panose="020B0604020202020204" pitchFamily="34" charset="0"/>
            </a:endParaRPr>
          </a:p>
          <a:p>
            <a:r>
              <a:rPr lang="en-US" sz="1300" dirty="0">
                <a:solidFill>
                  <a:srgbClr val="FF0000"/>
                </a:solidFill>
                <a:latin typeface="Arial" panose="020B0604020202020204" pitchFamily="34" charset="0"/>
                <a:cs typeface="Arial" panose="020B0604020202020204" pitchFamily="34" charset="0"/>
              </a:rPr>
              <a:t>My question to you:  Should we (TN) try again this fall to see if we can get new members?</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a:t>
            </a:fld>
            <a:endParaRPr lang="en-US"/>
          </a:p>
        </p:txBody>
      </p:sp>
    </p:spTree>
    <p:extLst>
      <p:ext uri="{BB962C8B-B14F-4D97-AF65-F5344CB8AC3E}">
        <p14:creationId xmlns:p14="http://schemas.microsoft.com/office/powerpoint/2010/main" val="71986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699760" cy="4183380"/>
          </a:xfrm>
          <a:prstGeom prst="rect">
            <a:avLst/>
          </a:prstGeom>
        </p:spPr>
        <p:txBody>
          <a:bodyPr/>
          <a:lstStyle/>
          <a:p>
            <a:r>
              <a:rPr lang="en-US" sz="1300" dirty="0">
                <a:latin typeface="Arial" panose="020B0604020202020204" pitchFamily="34" charset="0"/>
                <a:cs typeface="Arial" panose="020B0604020202020204" pitchFamily="34" charset="0"/>
              </a:rPr>
              <a:t>In October our attention turned to the Region X Conference which TN was the state host.   We learned this at the 2023 Conference in Frankfort KY, so we had been working some on it for the past two years. BUT now it was time for the rubber to hit the road so to speak.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Of course, RVP Robert Allen was in charge of the event, but TN did all the local leg-work and planning (the exception being the actual meeting schedule).  A huge thanks and appreciation to Chapter 1678 for all their help and assistance—especially Imeda &amp; Randy </a:t>
            </a:r>
            <a:r>
              <a:rPr lang="en-US" sz="1300" dirty="0" err="1">
                <a:latin typeface="Arial" panose="020B0604020202020204" pitchFamily="34" charset="0"/>
                <a:cs typeface="Arial" panose="020B0604020202020204" pitchFamily="34" charset="0"/>
              </a:rPr>
              <a:t>Wegerth</a:t>
            </a:r>
            <a:r>
              <a:rPr lang="en-US" sz="1300" dirty="0">
                <a:latin typeface="Arial" panose="020B0604020202020204" pitchFamily="34" charset="0"/>
                <a:cs typeface="Arial" panose="020B0604020202020204" pitchFamily="34" charset="0"/>
              </a:rPr>
              <a:t>, Bob Wightman, and Glenda Huff.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Evaluations indicated it was a very successful event and TN received LOTS of compliments and accolades!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This is a picture of our TN delegations, but we are missing at least a couple of people here who missed the photo op.</a:t>
            </a:r>
          </a:p>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4</a:t>
            </a:fld>
            <a:endParaRPr lang="en-US"/>
          </a:p>
        </p:txBody>
      </p:sp>
    </p:spTree>
    <p:extLst>
      <p:ext uri="{BB962C8B-B14F-4D97-AF65-F5344CB8AC3E}">
        <p14:creationId xmlns:p14="http://schemas.microsoft.com/office/powerpoint/2010/main" val="134556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829050"/>
          </a:xfrm>
          <a:prstGeom prst="rect">
            <a:avLst/>
          </a:prstGeom>
        </p:spPr>
        <p:txBody>
          <a:bodyPr/>
          <a:lstStyle/>
          <a:p>
            <a:r>
              <a:rPr lang="en-US" sz="1300" dirty="0">
                <a:latin typeface="Arial" panose="020B0604020202020204" pitchFamily="34" charset="0"/>
                <a:cs typeface="Arial" panose="020B0604020202020204" pitchFamily="34" charset="0"/>
              </a:rPr>
              <a:t>In November, TN was invited by BCBS of TN to have a table at their two Health Fairs—one in Memphis and one in Nashville.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THIS-- as well as well as the KY/TN Membership venture prompted us to work on some promotional materials.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Here are three of our items.   Postcard on your left;  a tabletop exhibit in the center.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THESE ARE available for Chapters and as well National Only members to use  to help is promote and recruit NARFE members.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Mike Mellish has a set of these items and I have the other.  Just request them and they can be sent to you for your use.</a:t>
            </a:r>
          </a:p>
        </p:txBody>
      </p:sp>
      <p:sp>
        <p:nvSpPr>
          <p:cNvPr id="4" name="Slide Number Placeholder 3"/>
          <p:cNvSpPr>
            <a:spLocks noGrp="1"/>
          </p:cNvSpPr>
          <p:nvPr>
            <p:ph type="sldNum" sz="quarter" idx="5"/>
          </p:nvPr>
        </p:nvSpPr>
        <p:spPr/>
        <p:txBody>
          <a:bodyPr/>
          <a:lstStyle/>
          <a:p>
            <a:fld id="{5D1D6134-14B5-BE4F-8909-9278DB4B27FD}" type="slidenum">
              <a:rPr lang="en-US" smtClean="0"/>
              <a:t>5</a:t>
            </a:fld>
            <a:endParaRPr lang="en-US"/>
          </a:p>
        </p:txBody>
      </p:sp>
    </p:spTree>
    <p:extLst>
      <p:ext uri="{BB962C8B-B14F-4D97-AF65-F5344CB8AC3E}">
        <p14:creationId xmlns:p14="http://schemas.microsoft.com/office/powerpoint/2010/main" val="205317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96913"/>
            <a:ext cx="6194425" cy="3486150"/>
          </a:xfrm>
        </p:spPr>
      </p:sp>
      <p:sp>
        <p:nvSpPr>
          <p:cNvPr id="3" name="Notes Placeholder 2"/>
          <p:cNvSpPr>
            <a:spLocks noGrp="1"/>
          </p:cNvSpPr>
          <p:nvPr>
            <p:ph type="body" idx="1"/>
          </p:nvPr>
        </p:nvSpPr>
        <p:spPr>
          <a:xfrm>
            <a:off x="701040" y="4415790"/>
            <a:ext cx="5608320" cy="4041025"/>
          </a:xfrm>
          <a:prstGeom prst="rect">
            <a:avLst/>
          </a:prstGeom>
        </p:spPr>
        <p:txBody>
          <a:bodyPr/>
          <a:lstStyle/>
          <a:p>
            <a:r>
              <a:rPr lang="en-US" sz="1300" dirty="0">
                <a:latin typeface="Arial" panose="020B0604020202020204" pitchFamily="34" charset="0"/>
                <a:cs typeface="Arial" panose="020B0604020202020204" pitchFamily="34" charset="0"/>
              </a:rPr>
              <a:t>AND,  there are a number of other things we actually accomplished this year as well.    A few are listed here:</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One of the failures/or lack of accomplishments, has been not filling the Legislative Officer position.    BUT we will continue to try!   I ask each of you to help me and the Federation Board  with this endeavor this coming year!</a:t>
            </a:r>
          </a:p>
          <a:p>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6</a:t>
            </a:fld>
            <a:endParaRPr lang="en-US"/>
          </a:p>
        </p:txBody>
      </p:sp>
    </p:spTree>
    <p:extLst>
      <p:ext uri="{BB962C8B-B14F-4D97-AF65-F5344CB8AC3E}">
        <p14:creationId xmlns:p14="http://schemas.microsoft.com/office/powerpoint/2010/main" val="357693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sz="1300" dirty="0"/>
          </a:p>
          <a:p>
            <a:r>
              <a:rPr lang="en-US" sz="1300" dirty="0"/>
              <a:t>Once again my sincere thanks to the entire Federation Board—offices and non-voting members for their help and assistance.</a:t>
            </a:r>
          </a:p>
          <a:p>
            <a:endParaRPr lang="en-US" sz="1300" dirty="0"/>
          </a:p>
          <a:p>
            <a:r>
              <a:rPr lang="en-US" sz="1300" dirty="0"/>
              <a:t>Thanks to you as members for your ongoing support and encouragement.</a:t>
            </a:r>
          </a:p>
        </p:txBody>
      </p:sp>
      <p:sp>
        <p:nvSpPr>
          <p:cNvPr id="4" name="Slide Number Placeholder 3"/>
          <p:cNvSpPr>
            <a:spLocks noGrp="1"/>
          </p:cNvSpPr>
          <p:nvPr>
            <p:ph type="sldNum" sz="quarter" idx="5"/>
          </p:nvPr>
        </p:nvSpPr>
        <p:spPr/>
        <p:txBody>
          <a:bodyPr/>
          <a:lstStyle/>
          <a:p>
            <a:fld id="{5D1D6134-14B5-BE4F-8909-9278DB4B27FD}" type="slidenum">
              <a:rPr lang="en-US" smtClean="0"/>
              <a:t>7</a:t>
            </a:fld>
            <a:endParaRPr lang="en-US"/>
          </a:p>
        </p:txBody>
      </p:sp>
    </p:spTree>
    <p:extLst>
      <p:ext uri="{BB962C8B-B14F-4D97-AF65-F5344CB8AC3E}">
        <p14:creationId xmlns:p14="http://schemas.microsoft.com/office/powerpoint/2010/main" val="241138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FD746-C83E-674B-879B-87F8B074A1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Title 1"/>
          <p:cNvSpPr>
            <a:spLocks noGrp="1"/>
          </p:cNvSpPr>
          <p:nvPr>
            <p:ph type="ctrTitle"/>
          </p:nvPr>
        </p:nvSpPr>
        <p:spPr>
          <a:xfrm>
            <a:off x="3504655" y="2959100"/>
            <a:ext cx="6166912" cy="1162050"/>
          </a:xfrm>
        </p:spPr>
        <p:txBody>
          <a:bodyPr anchor="b">
            <a:normAutofit/>
          </a:bodyPr>
          <a:lstStyle>
            <a:lvl1pPr algn="l">
              <a:lnSpc>
                <a:spcPts val="3600"/>
              </a:lnSpc>
              <a:defRPr sz="3600" b="1">
                <a:solidFill>
                  <a:srgbClr val="EBECDF"/>
                </a:solidFill>
              </a:defRPr>
            </a:lvl1pPr>
          </a:lstStyle>
          <a:p>
            <a:r>
              <a:rPr lang="en-US" dirty="0"/>
              <a:t>Click to edit Master title style</a:t>
            </a:r>
          </a:p>
        </p:txBody>
      </p:sp>
      <p:sp>
        <p:nvSpPr>
          <p:cNvPr id="3" name="Subtitle 2"/>
          <p:cNvSpPr>
            <a:spLocks noGrp="1"/>
          </p:cNvSpPr>
          <p:nvPr>
            <p:ph type="subTitle" idx="1"/>
          </p:nvPr>
        </p:nvSpPr>
        <p:spPr>
          <a:xfrm>
            <a:off x="3504655" y="4241800"/>
            <a:ext cx="6166912" cy="1397000"/>
          </a:xfrm>
        </p:spPr>
        <p:txBody>
          <a:bodyPr>
            <a:normAutofit/>
          </a:bodyPr>
          <a:lstStyle>
            <a:lvl1pPr marL="0" indent="0" algn="l">
              <a:lnSpc>
                <a:spcPts val="20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28541" y="6356351"/>
            <a:ext cx="2844059" cy="365125"/>
          </a:xfrm>
        </p:spPr>
        <p:txBody>
          <a:bodyPr/>
          <a:lstStyle>
            <a:lvl1pPr>
              <a:defRPr>
                <a:solidFill>
                  <a:schemeClr val="bg1"/>
                </a:solidFill>
              </a:defRPr>
            </a:lvl1pPr>
          </a:lstStyle>
          <a:p>
            <a:fld id="{F0E523EC-FBE9-F944-A21C-1D24C6307F6F}" type="datetime1">
              <a:rPr lang="en-US" smtClean="0"/>
              <a:pPr/>
              <a:t>4/20/2026</a:t>
            </a:fld>
            <a:endParaRPr lang="en-US" dirty="0"/>
          </a:p>
        </p:txBody>
      </p:sp>
      <p:sp>
        <p:nvSpPr>
          <p:cNvPr id="6" name="Slide Number Placeholder 5"/>
          <p:cNvSpPr>
            <a:spLocks noGrp="1"/>
          </p:cNvSpPr>
          <p:nvPr>
            <p:ph type="sldNum" sz="quarter" idx="12"/>
          </p:nvPr>
        </p:nvSpPr>
        <p:spPr>
          <a:xfrm>
            <a:off x="9116225" y="6356351"/>
            <a:ext cx="2844059" cy="365125"/>
          </a:xfrm>
        </p:spPr>
        <p:txBody>
          <a:bodyPr/>
          <a:lstStyle>
            <a:lvl1pPr>
              <a:defRPr>
                <a:solidFill>
                  <a:schemeClr val="bg1"/>
                </a:solidFill>
              </a:defRPr>
            </a:lvl1pPr>
          </a:lstStyle>
          <a:p>
            <a:fld id="{32221A3B-3924-B04A-A496-7CB8DC41F6D4}" type="slidenum">
              <a:rPr lang="en-US" smtClean="0"/>
              <a:pPr/>
              <a:t>‹#›</a:t>
            </a:fld>
            <a:endParaRPr lang="en-US" dirty="0"/>
          </a:p>
        </p:txBody>
      </p:sp>
    </p:spTree>
    <p:extLst>
      <p:ext uri="{BB962C8B-B14F-4D97-AF65-F5344CB8AC3E}">
        <p14:creationId xmlns:p14="http://schemas.microsoft.com/office/powerpoint/2010/main" val="32545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780A1-6BE7-4540-A521-AABAA8BFD413}" type="datetime1">
              <a:rPr lang="en-US" smtClean="0"/>
              <a:t>4/20/2026</a:t>
            </a:fld>
            <a:endParaRPr lang="en-US"/>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
        <p:nvSpPr>
          <p:cNvPr id="7" name="Footer Placeholder 4">
            <a:extLst>
              <a:ext uri="{FF2B5EF4-FFF2-40B4-BE49-F238E27FC236}">
                <a16:creationId xmlns:a16="http://schemas.microsoft.com/office/drawing/2014/main" id="{F0437101-3E68-7647-9E74-A0113595DA6A}"/>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2044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1352551"/>
            <a:ext cx="3089529" cy="4773613"/>
          </a:xfrm>
        </p:spPr>
        <p:txBody>
          <a:bodyPr vert="eaVert"/>
          <a:lstStyle>
            <a:lvl1pPr>
              <a:lnSpc>
                <a:spcPts val="3200"/>
              </a:lnSpc>
              <a:defRPr>
                <a:solidFill>
                  <a:srgbClr val="006491"/>
                </a:solidFill>
              </a:defRPr>
            </a:lvl1pPr>
          </a:lstStyle>
          <a:p>
            <a:r>
              <a:rPr lang="en-US" dirty="0"/>
              <a:t>Click to edit Master title style</a:t>
            </a:r>
          </a:p>
        </p:txBody>
      </p:sp>
      <p:sp>
        <p:nvSpPr>
          <p:cNvPr id="3" name="Vertical Text Placeholder 2"/>
          <p:cNvSpPr>
            <a:spLocks noGrp="1"/>
          </p:cNvSpPr>
          <p:nvPr>
            <p:ph type="body" orient="vert" idx="1"/>
          </p:nvPr>
        </p:nvSpPr>
        <p:spPr>
          <a:xfrm>
            <a:off x="465545" y="1352551"/>
            <a:ext cx="8168206" cy="47736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900"/>
            </a:lvl1pPr>
          </a:lstStyle>
          <a:p>
            <a:fld id="{04E20834-5D09-9741-812C-24EE37489303}" type="datetime1">
              <a:rPr lang="en-US" smtClean="0"/>
              <a:pPr/>
              <a:t>4/20/2026</a:t>
            </a:fld>
            <a:endParaRPr lang="en-US" dirty="0"/>
          </a:p>
        </p:txBody>
      </p:sp>
      <p:sp>
        <p:nvSpPr>
          <p:cNvPr id="6" name="Slide Number Placeholder 5"/>
          <p:cNvSpPr>
            <a:spLocks noGrp="1"/>
          </p:cNvSpPr>
          <p:nvPr>
            <p:ph type="sldNum" sz="quarter" idx="12"/>
          </p:nvPr>
        </p:nvSpPr>
        <p:spPr/>
        <p:txBody>
          <a:bodyPr/>
          <a:lstStyle>
            <a:lvl1pPr>
              <a:defRPr sz="900"/>
            </a:lvl1pPr>
          </a:lstStyle>
          <a:p>
            <a:fld id="{32221A3B-3924-B04A-A496-7CB8DC41F6D4}" type="slidenum">
              <a:rPr lang="en-US" smtClean="0"/>
              <a:pPr/>
              <a:t>‹#›</a:t>
            </a:fld>
            <a:endParaRPr lang="en-US"/>
          </a:p>
        </p:txBody>
      </p:sp>
      <p:sp>
        <p:nvSpPr>
          <p:cNvPr id="7" name="Footer Placeholder 4">
            <a:extLst>
              <a:ext uri="{FF2B5EF4-FFF2-40B4-BE49-F238E27FC236}">
                <a16:creationId xmlns:a16="http://schemas.microsoft.com/office/drawing/2014/main" id="{7BBE3F9F-15D6-6C44-90D9-AA2FE1E1A684}"/>
              </a:ext>
            </a:extLst>
          </p:cNvPr>
          <p:cNvSpPr>
            <a:spLocks noGrp="1"/>
          </p:cNvSpPr>
          <p:nvPr>
            <p:ph type="ftr" sz="quarter" idx="11"/>
          </p:nvPr>
        </p:nvSpPr>
        <p:spPr>
          <a:xfrm>
            <a:off x="3572319" y="6356351"/>
            <a:ext cx="5163006" cy="365125"/>
          </a:xfrm>
          <a:prstGeom prst="rect">
            <a:avLst/>
          </a:prstGeom>
        </p:spPr>
        <p:txBody>
          <a:bodyPr/>
          <a:lstStyle>
            <a:lvl1pPr>
              <a:defRPr sz="900" spc="100" baseline="0"/>
            </a:lvl1pPr>
          </a:lstStyle>
          <a:p>
            <a:r>
              <a:rPr lang="en-US" dirty="0"/>
              <a:t>FEDERAL BENEFITS EXPERTS</a:t>
            </a:r>
          </a:p>
        </p:txBody>
      </p:sp>
    </p:spTree>
    <p:extLst>
      <p:ext uri="{BB962C8B-B14F-4D97-AF65-F5344CB8AC3E}">
        <p14:creationId xmlns:p14="http://schemas.microsoft.com/office/powerpoint/2010/main" val="21760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545" y="0"/>
            <a:ext cx="9894956" cy="1219200"/>
          </a:xfrm>
        </p:spPr>
        <p:txBody>
          <a:bodyPr>
            <a:normAutofit/>
          </a:bodyPr>
          <a:lstStyle>
            <a:lvl1pPr>
              <a:lnSpc>
                <a:spcPts val="3200"/>
              </a:lnSpc>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5545" y="6356351"/>
            <a:ext cx="2987955" cy="365125"/>
          </a:xfrm>
        </p:spPr>
        <p:txBody>
          <a:bodyPr/>
          <a:lstStyle>
            <a:lvl1pPr>
              <a:defRPr>
                <a:solidFill>
                  <a:srgbClr val="006491"/>
                </a:solidFill>
              </a:defRPr>
            </a:lvl1pPr>
          </a:lstStyle>
          <a:p>
            <a:fld id="{74EC077F-1822-9B4D-B466-2AEAFFB9F37D}" type="datetime1">
              <a:rPr lang="en-US" smtClean="0"/>
              <a:pPr/>
              <a:t>4/20/2026</a:t>
            </a:fld>
            <a:endParaRPr lang="en-US" dirty="0"/>
          </a:p>
        </p:txBody>
      </p:sp>
      <p:sp>
        <p:nvSpPr>
          <p:cNvPr id="6" name="Slide Number Placeholder 5"/>
          <p:cNvSpPr>
            <a:spLocks noGrp="1"/>
          </p:cNvSpPr>
          <p:nvPr>
            <p:ph type="sldNum" sz="quarter" idx="12"/>
          </p:nvPr>
        </p:nvSpPr>
        <p:spPr>
          <a:xfrm>
            <a:off x="8735325" y="6356351"/>
            <a:ext cx="3208031" cy="365125"/>
          </a:xfrm>
        </p:spPr>
        <p:txBody>
          <a:bodyPr/>
          <a:lstStyle>
            <a:lvl1pPr>
              <a:defRPr>
                <a:solidFill>
                  <a:srgbClr val="006491"/>
                </a:solidFill>
              </a:defRPr>
            </a:lvl1pPr>
          </a:lstStyle>
          <a:p>
            <a:fld id="{32221A3B-3924-B04A-A496-7CB8DC41F6D4}" type="slidenum">
              <a:rPr lang="en-US" smtClean="0"/>
              <a:pPr/>
              <a:t>‹#›</a:t>
            </a:fld>
            <a:endParaRPr lang="en-US" dirty="0"/>
          </a:p>
        </p:txBody>
      </p:sp>
      <p:sp>
        <p:nvSpPr>
          <p:cNvPr id="7" name="Footer Placeholder 4">
            <a:extLst>
              <a:ext uri="{FF2B5EF4-FFF2-40B4-BE49-F238E27FC236}">
                <a16:creationId xmlns:a16="http://schemas.microsoft.com/office/drawing/2014/main" id="{80AD3DE8-1951-F847-91D5-A293A573BD58}"/>
              </a:ext>
            </a:extLst>
          </p:cNvPr>
          <p:cNvSpPr>
            <a:spLocks noGrp="1"/>
          </p:cNvSpPr>
          <p:nvPr>
            <p:ph type="ftr" sz="quarter" idx="3"/>
          </p:nvPr>
        </p:nvSpPr>
        <p:spPr>
          <a:xfrm>
            <a:off x="3572319" y="6356351"/>
            <a:ext cx="5163006"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92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C68DE-499D-EA43-9601-F2FC89419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Title 1"/>
          <p:cNvSpPr>
            <a:spLocks noGrp="1"/>
          </p:cNvSpPr>
          <p:nvPr>
            <p:ph type="title" hasCustomPrompt="1"/>
          </p:nvPr>
        </p:nvSpPr>
        <p:spPr>
          <a:xfrm>
            <a:off x="962833" y="3133726"/>
            <a:ext cx="10360501" cy="1571624"/>
          </a:xfrm>
        </p:spPr>
        <p:txBody>
          <a:bodyPr anchor="t"/>
          <a:lstStyle>
            <a:lvl1pPr algn="ctr">
              <a:defRPr sz="4000" b="1" cap="none">
                <a:solidFill>
                  <a:srgbClr val="EBECDF"/>
                </a:solidFill>
              </a:defRPr>
            </a:lvl1pPr>
          </a:lstStyle>
          <a:p>
            <a:r>
              <a:rPr lang="en-US" dirty="0"/>
              <a:t>Click To Edit Master Title Style</a:t>
            </a:r>
          </a:p>
        </p:txBody>
      </p:sp>
      <p:sp>
        <p:nvSpPr>
          <p:cNvPr id="3" name="Text Placeholder 2"/>
          <p:cNvSpPr>
            <a:spLocks noGrp="1"/>
          </p:cNvSpPr>
          <p:nvPr>
            <p:ph type="body" idx="1"/>
          </p:nvPr>
        </p:nvSpPr>
        <p:spPr>
          <a:xfrm>
            <a:off x="962833" y="2190751"/>
            <a:ext cx="10360501" cy="942975"/>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EBECDF"/>
                </a:solidFill>
              </a:defRPr>
            </a:lvl1pPr>
          </a:lstStyle>
          <a:p>
            <a:fld id="{0B5C6CAF-2E10-9443-B2EA-6B605012E3CF}" type="datetime1">
              <a:rPr lang="en-US" smtClean="0"/>
              <a:pPr/>
              <a:t>4/20/2026</a:t>
            </a:fld>
            <a:endParaRPr lang="en-US"/>
          </a:p>
        </p:txBody>
      </p:sp>
      <p:sp>
        <p:nvSpPr>
          <p:cNvPr id="6" name="Slide Number Placeholder 5"/>
          <p:cNvSpPr>
            <a:spLocks noGrp="1"/>
          </p:cNvSpPr>
          <p:nvPr>
            <p:ph type="sldNum" sz="quarter" idx="12"/>
          </p:nvPr>
        </p:nvSpPr>
        <p:spPr/>
        <p:txBody>
          <a:bodyPr/>
          <a:lstStyle>
            <a:lvl1pPr>
              <a:defRPr>
                <a:solidFill>
                  <a:srgbClr val="EBECDF"/>
                </a:solidFill>
              </a:defRPr>
            </a:lvl1pPr>
          </a:lstStyle>
          <a:p>
            <a:fld id="{32221A3B-3924-B04A-A496-7CB8DC41F6D4}" type="slidenum">
              <a:rPr lang="en-US" smtClean="0"/>
              <a:pPr/>
              <a:t>‹#›</a:t>
            </a:fld>
            <a:endParaRPr lang="en-US"/>
          </a:p>
        </p:txBody>
      </p:sp>
      <p:sp>
        <p:nvSpPr>
          <p:cNvPr id="10" name="Footer Placeholder 4">
            <a:extLst>
              <a:ext uri="{FF2B5EF4-FFF2-40B4-BE49-F238E27FC236}">
                <a16:creationId xmlns:a16="http://schemas.microsoft.com/office/drawing/2014/main" id="{4A0EDB8C-E2A5-AA45-A327-1A20BB4BCB96}"/>
              </a:ext>
            </a:extLst>
          </p:cNvPr>
          <p:cNvSpPr>
            <a:spLocks noGrp="1"/>
          </p:cNvSpPr>
          <p:nvPr>
            <p:ph type="ftr" sz="quarter" idx="3"/>
          </p:nvPr>
        </p:nvSpPr>
        <p:spPr>
          <a:xfrm>
            <a:off x="3572319" y="6356351"/>
            <a:ext cx="5163006" cy="365125"/>
          </a:xfrm>
          <a:prstGeom prst="rect">
            <a:avLst/>
          </a:prstGeom>
        </p:spPr>
        <p:txBody>
          <a:bodyPr anchor="ctr"/>
          <a:lstStyle>
            <a:lvl1pPr algn="ctr">
              <a:defRPr sz="900" b="1" spc="100" baseline="0">
                <a:solidFill>
                  <a:srgbClr val="EBECDF"/>
                </a:solidFill>
                <a:latin typeface="Calibri" panose="020F0502020204030204" pitchFamily="34" charset="0"/>
                <a:cs typeface="Calibri" panose="020F0502020204030204" pitchFamily="34" charset="0"/>
              </a:defRPr>
            </a:lvl1pPr>
          </a:lstStyle>
          <a:p>
            <a:r>
              <a:rPr lang="en-US"/>
              <a:t>FEDERAL BENEFITS EXPERTS</a:t>
            </a:r>
            <a:endParaRPr lang="en-US" dirty="0"/>
          </a:p>
        </p:txBody>
      </p:sp>
    </p:spTree>
    <p:extLst>
      <p:ext uri="{BB962C8B-B14F-4D97-AF65-F5344CB8AC3E}">
        <p14:creationId xmlns:p14="http://schemas.microsoft.com/office/powerpoint/2010/main" val="259200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545" y="1"/>
            <a:ext cx="9801847" cy="12128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65545" y="1574801"/>
            <a:ext cx="5527294"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5986" y="1574801"/>
            <a:ext cx="5383398"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46A54-87C1-3044-87B6-99540C6F5A49}" type="datetime1">
              <a:rPr lang="en-US" smtClean="0"/>
              <a:t>4/20/2026</a:t>
            </a:fld>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4869DE16-BF1C-AA46-A6EB-731D79615748}"/>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94756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5545" y="2"/>
            <a:ext cx="9878027" cy="121284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65546" y="1492174"/>
            <a:ext cx="55294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5546" y="2131936"/>
            <a:ext cx="5529410"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1754" y="1492174"/>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31936"/>
            <a:ext cx="5387630"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5E03A-F419-8746-AB7D-AF1A1AEE378A}" type="datetime1">
              <a:rPr lang="en-US" smtClean="0"/>
              <a:t>4/20/2026</a:t>
            </a:fld>
            <a:endParaRPr lang="en-US"/>
          </a:p>
        </p:txBody>
      </p:sp>
      <p:sp>
        <p:nvSpPr>
          <p:cNvPr id="9" name="Slide Number Placeholder 8"/>
          <p:cNvSpPr>
            <a:spLocks noGrp="1"/>
          </p:cNvSpPr>
          <p:nvPr>
            <p:ph type="sldNum" sz="quarter" idx="12"/>
          </p:nvPr>
        </p:nvSpPr>
        <p:spPr/>
        <p:txBody>
          <a:bodyPr/>
          <a:lstStyle/>
          <a:p>
            <a:fld id="{32221A3B-3924-B04A-A496-7CB8DC41F6D4}" type="slidenum">
              <a:rPr lang="en-US" smtClean="0"/>
              <a:t>‹#›</a:t>
            </a:fld>
            <a:endParaRPr lang="en-US"/>
          </a:p>
        </p:txBody>
      </p:sp>
      <p:sp>
        <p:nvSpPr>
          <p:cNvPr id="10" name="Footer Placeholder 4">
            <a:extLst>
              <a:ext uri="{FF2B5EF4-FFF2-40B4-BE49-F238E27FC236}">
                <a16:creationId xmlns:a16="http://schemas.microsoft.com/office/drawing/2014/main" id="{27778B78-2A02-7742-B1EB-D84991712D5A}"/>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1576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4B97-2EDC-A045-AE30-91F808D20E6D}" type="datetime1">
              <a:rPr lang="en-US" smtClean="0"/>
              <a:t>4/20/2026</a:t>
            </a:fld>
            <a:endParaRPr lang="en-US"/>
          </a:p>
        </p:txBody>
      </p:sp>
      <p:sp>
        <p:nvSpPr>
          <p:cNvPr id="5" name="Slide Number Placeholder 4"/>
          <p:cNvSpPr>
            <a:spLocks noGrp="1"/>
          </p:cNvSpPr>
          <p:nvPr>
            <p:ph type="sldNum" sz="quarter" idx="12"/>
          </p:nvPr>
        </p:nvSpPr>
        <p:spPr/>
        <p:txBody>
          <a:bodyPr/>
          <a:lstStyle/>
          <a:p>
            <a:fld id="{32221A3B-3924-B04A-A496-7CB8DC41F6D4}" type="slidenum">
              <a:rPr lang="en-US" smtClean="0"/>
              <a:t>‹#›</a:t>
            </a:fld>
            <a:endParaRPr lang="en-US"/>
          </a:p>
        </p:txBody>
      </p:sp>
      <p:sp>
        <p:nvSpPr>
          <p:cNvPr id="6" name="Footer Placeholder 4">
            <a:extLst>
              <a:ext uri="{FF2B5EF4-FFF2-40B4-BE49-F238E27FC236}">
                <a16:creationId xmlns:a16="http://schemas.microsoft.com/office/drawing/2014/main" id="{05D4C042-3A8D-874C-89FD-E9142B51CAED}"/>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40231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E3BB-3CD5-5F49-B315-16A4FC60C567}" type="datetime1">
              <a:rPr lang="en-US" smtClean="0"/>
              <a:t>4/20/2026</a:t>
            </a:fld>
            <a:endParaRPr lang="en-US"/>
          </a:p>
        </p:txBody>
      </p:sp>
      <p:sp>
        <p:nvSpPr>
          <p:cNvPr id="4" name="Slide Number Placeholder 3"/>
          <p:cNvSpPr>
            <a:spLocks noGrp="1"/>
          </p:cNvSpPr>
          <p:nvPr>
            <p:ph type="sldNum" sz="quarter" idx="12"/>
          </p:nvPr>
        </p:nvSpPr>
        <p:spPr/>
        <p:txBody>
          <a:bodyPr/>
          <a:lstStyle/>
          <a:p>
            <a:fld id="{32221A3B-3924-B04A-A496-7CB8DC41F6D4}" type="slidenum">
              <a:rPr lang="en-US" smtClean="0"/>
              <a:t>‹#›</a:t>
            </a:fld>
            <a:endParaRPr lang="en-US"/>
          </a:p>
        </p:txBody>
      </p:sp>
      <p:sp>
        <p:nvSpPr>
          <p:cNvPr id="5" name="Footer Placeholder 4">
            <a:extLst>
              <a:ext uri="{FF2B5EF4-FFF2-40B4-BE49-F238E27FC236}">
                <a16:creationId xmlns:a16="http://schemas.microsoft.com/office/drawing/2014/main" id="{18E4A08C-E07D-D943-B9DA-83428D9264C3}"/>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32559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545" y="0"/>
            <a:ext cx="9844169" cy="1219200"/>
          </a:xfrm>
        </p:spPr>
        <p:txBody>
          <a:bodyPr anchor="ctr">
            <a:normAutofit/>
          </a:bodyPr>
          <a:lstStyle>
            <a:lvl1pPr algn="l">
              <a:defRPr sz="3200" b="0"/>
            </a:lvl1pPr>
          </a:lstStyle>
          <a:p>
            <a:r>
              <a:rPr lang="en-US" dirty="0"/>
              <a:t>Click To Edit Master Title Style</a:t>
            </a:r>
          </a:p>
        </p:txBody>
      </p:sp>
      <p:sp>
        <p:nvSpPr>
          <p:cNvPr id="3" name="Content Placeholder 2"/>
          <p:cNvSpPr>
            <a:spLocks noGrp="1"/>
          </p:cNvSpPr>
          <p:nvPr>
            <p:ph idx="1"/>
          </p:nvPr>
        </p:nvSpPr>
        <p:spPr>
          <a:xfrm>
            <a:off x="4765492" y="1473201"/>
            <a:ext cx="6813892" cy="4773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5546" y="1473201"/>
            <a:ext cx="4153935" cy="477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3DE605-DDB5-FA4F-8254-9ADC92CA5E61}" type="datetime1">
              <a:rPr lang="en-US" smtClean="0"/>
              <a:t>4/20/2026</a:t>
            </a:fld>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5DF0C440-D4FC-054A-A499-B40DF0AE9BC9}"/>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8300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solidFill>
                  <a:srgbClr val="DC3E38"/>
                </a:solidFill>
              </a:defRPr>
            </a:lvl1pPr>
          </a:lstStyle>
          <a:p>
            <a:r>
              <a:rPr lang="en-US" dirty="0"/>
              <a:t>Click to edit Master title style</a:t>
            </a:r>
          </a:p>
        </p:txBody>
      </p:sp>
      <p:sp>
        <p:nvSpPr>
          <p:cNvPr id="3" name="Picture Placeholder 2"/>
          <p:cNvSpPr>
            <a:spLocks noGrp="1"/>
          </p:cNvSpPr>
          <p:nvPr>
            <p:ph type="pic" idx="1"/>
          </p:nvPr>
        </p:nvSpPr>
        <p:spPr>
          <a:xfrm>
            <a:off x="2389095" y="1295400"/>
            <a:ext cx="7313295"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solidFill>
                  <a:srgbClr val="0064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7CFD75-198B-BC42-BEDC-3470232CBD8E}" type="datetime1">
              <a:rPr lang="en-US" smtClean="0"/>
              <a:t>4/20/2026</a:t>
            </a:fld>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7421D97C-6E74-7D4B-8B17-A434C9A53A36}"/>
              </a:ext>
            </a:extLst>
          </p:cNvPr>
          <p:cNvSpPr>
            <a:spLocks noGrp="1"/>
          </p:cNvSpPr>
          <p:nvPr>
            <p:ph type="ftr" sz="quarter" idx="11"/>
          </p:nvPr>
        </p:nvSpPr>
        <p:spPr>
          <a:xfrm>
            <a:off x="3572319" y="6356351"/>
            <a:ext cx="5163006"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85177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9A11B2-4F67-1B4F-B6E1-1A31B401A78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59"/>
            <a:ext cx="12188825" cy="1218882"/>
          </a:xfrm>
          <a:prstGeom prst="rect">
            <a:avLst/>
          </a:prstGeom>
        </p:spPr>
      </p:pic>
      <p:sp>
        <p:nvSpPr>
          <p:cNvPr id="2" name="Title Placeholder 1"/>
          <p:cNvSpPr>
            <a:spLocks noGrp="1"/>
          </p:cNvSpPr>
          <p:nvPr>
            <p:ph type="title"/>
          </p:nvPr>
        </p:nvSpPr>
        <p:spPr>
          <a:xfrm>
            <a:off x="465546" y="0"/>
            <a:ext cx="10106567" cy="1219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5546" y="1511301"/>
            <a:ext cx="11113838" cy="46148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5545" y="6356351"/>
            <a:ext cx="2987955" cy="365125"/>
          </a:xfrm>
          <a:prstGeom prst="rect">
            <a:avLst/>
          </a:prstGeom>
        </p:spPr>
        <p:txBody>
          <a:bodyPr vert="horz" lIns="91440" tIns="45720" rIns="91440" bIns="45720" rtlCol="0" anchor="ctr"/>
          <a:lstStyle>
            <a:lvl1pPr algn="l">
              <a:defRPr sz="900">
                <a:solidFill>
                  <a:srgbClr val="006491"/>
                </a:solidFill>
              </a:defRPr>
            </a:lvl1pPr>
          </a:lstStyle>
          <a:p>
            <a:fld id="{63E6FB5B-CC64-314D-95FD-88B60606DB48}" type="datetime1">
              <a:rPr lang="en-US" smtClean="0"/>
              <a:pPr/>
              <a:t>4/20/2026</a:t>
            </a:fld>
            <a:endParaRPr lang="en-US" dirty="0"/>
          </a:p>
        </p:txBody>
      </p:sp>
      <p:sp>
        <p:nvSpPr>
          <p:cNvPr id="6" name="Slide Number Placeholder 5"/>
          <p:cNvSpPr>
            <a:spLocks noGrp="1"/>
          </p:cNvSpPr>
          <p:nvPr>
            <p:ph type="sldNum" sz="quarter" idx="4"/>
          </p:nvPr>
        </p:nvSpPr>
        <p:spPr>
          <a:xfrm>
            <a:off x="8735325" y="6356351"/>
            <a:ext cx="3191102" cy="365125"/>
          </a:xfrm>
          <a:prstGeom prst="rect">
            <a:avLst/>
          </a:prstGeom>
        </p:spPr>
        <p:txBody>
          <a:bodyPr vert="horz" lIns="91440" tIns="45720" rIns="91440" bIns="45720" rtlCol="0" anchor="ctr"/>
          <a:lstStyle>
            <a:lvl1pPr algn="r">
              <a:defRPr sz="900">
                <a:solidFill>
                  <a:srgbClr val="006491"/>
                </a:solidFill>
              </a:defRPr>
            </a:lvl1pPr>
          </a:lstStyle>
          <a:p>
            <a:fld id="{32221A3B-3924-B04A-A496-7CB8DC41F6D4}" type="slidenum">
              <a:rPr lang="en-US" smtClean="0"/>
              <a:pPr/>
              <a:t>‹#›</a:t>
            </a:fld>
            <a:endParaRPr lang="en-US" dirty="0"/>
          </a:p>
        </p:txBody>
      </p:sp>
      <p:sp>
        <p:nvSpPr>
          <p:cNvPr id="11" name="Footer Placeholder 4">
            <a:extLst>
              <a:ext uri="{FF2B5EF4-FFF2-40B4-BE49-F238E27FC236}">
                <a16:creationId xmlns:a16="http://schemas.microsoft.com/office/drawing/2014/main" id="{50D318DE-E513-5A41-8EC2-1A32AD5BE904}"/>
              </a:ext>
            </a:extLst>
          </p:cNvPr>
          <p:cNvSpPr>
            <a:spLocks noGrp="1"/>
          </p:cNvSpPr>
          <p:nvPr>
            <p:ph type="ftr" sz="quarter" idx="3"/>
          </p:nvPr>
        </p:nvSpPr>
        <p:spPr>
          <a:xfrm>
            <a:off x="3572319" y="6356351"/>
            <a:ext cx="5163006"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7992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3200" b="0"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457200" rtl="0" eaLnBrk="1" latinLnBrk="0" hangingPunct="1">
        <a:spcBef>
          <a:spcPct val="20000"/>
        </a:spcBef>
        <a:buFont typeface="Arial"/>
        <a:buNone/>
        <a:defRPr sz="3200" b="1" kern="1200">
          <a:solidFill>
            <a:srgbClr val="00649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jpg"/><Relationship Id="rId4" Type="http://schemas.openxmlformats.org/officeDocument/2006/relationships/diagramData" Target="../diagrams/data2.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E4556F-D479-FE43-BD03-91D649BA5436}"/>
              </a:ext>
            </a:extLst>
          </p:cNvPr>
          <p:cNvSpPr>
            <a:spLocks noGrp="1"/>
          </p:cNvSpPr>
          <p:nvPr>
            <p:ph type="ctrTitle"/>
          </p:nvPr>
        </p:nvSpPr>
        <p:spPr>
          <a:xfrm>
            <a:off x="3504655" y="2959100"/>
            <a:ext cx="6166912" cy="1917700"/>
          </a:xfrm>
        </p:spPr>
        <p:txBody>
          <a:bodyPr>
            <a:normAutofit fontScale="90000"/>
          </a:bodyPr>
          <a:lstStyle/>
          <a:p>
            <a:pPr algn="ctr"/>
            <a:r>
              <a:rPr lang="en-US" dirty="0">
                <a:latin typeface="Arial" panose="020B0604020202020204" pitchFamily="34" charset="0"/>
                <a:cs typeface="Arial" panose="020B0604020202020204" pitchFamily="34" charset="0"/>
              </a:rPr>
              <a:t>Tennessee Federation</a:t>
            </a:r>
            <a:br>
              <a:rPr lang="en-US"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2025 – 2026</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President’s Report</a:t>
            </a:r>
          </a:p>
        </p:txBody>
      </p:sp>
      <p:sp>
        <p:nvSpPr>
          <p:cNvPr id="4" name="Date Placeholder 3"/>
          <p:cNvSpPr>
            <a:spLocks noGrp="1"/>
          </p:cNvSpPr>
          <p:nvPr>
            <p:ph type="dt" sz="half" idx="10"/>
          </p:nvPr>
        </p:nvSpPr>
        <p:spPr>
          <a:xfrm>
            <a:off x="228541" y="6356351"/>
            <a:ext cx="1343781" cy="365125"/>
          </a:xfrm>
        </p:spPr>
        <p:txBody>
          <a:bodyPr/>
          <a:lstStyle/>
          <a:p>
            <a:r>
              <a:rPr lang="en-US" dirty="0"/>
              <a:t>04/14/2026</a:t>
            </a:r>
          </a:p>
        </p:txBody>
      </p:sp>
      <p:sp>
        <p:nvSpPr>
          <p:cNvPr id="6" name="Slide Number Placeholder 5"/>
          <p:cNvSpPr>
            <a:spLocks noGrp="1"/>
          </p:cNvSpPr>
          <p:nvPr>
            <p:ph type="sldNum" sz="quarter" idx="12"/>
          </p:nvPr>
        </p:nvSpPr>
        <p:spPr/>
        <p:txBody>
          <a:bodyPr/>
          <a:lstStyle/>
          <a:p>
            <a:fld id="{32221A3B-3924-B04A-A496-7CB8DC41F6D4}" type="slidenum">
              <a:rPr lang="en-US" smtClean="0"/>
              <a:t>1</a:t>
            </a:fld>
            <a:endParaRPr lang="en-US"/>
          </a:p>
        </p:txBody>
      </p:sp>
    </p:spTree>
    <p:extLst>
      <p:ext uri="{BB962C8B-B14F-4D97-AF65-F5344CB8AC3E}">
        <p14:creationId xmlns:p14="http://schemas.microsoft.com/office/powerpoint/2010/main" val="350105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B7FE-526E-A807-75A9-576FB5FC2700}"/>
              </a:ext>
            </a:extLst>
          </p:cNvPr>
          <p:cNvSpPr>
            <a:spLocks noGrp="1"/>
          </p:cNvSpPr>
          <p:nvPr>
            <p:ph type="title"/>
          </p:nvPr>
        </p:nvSpPr>
        <p:spPr>
          <a:xfrm>
            <a:off x="465545" y="0"/>
            <a:ext cx="9894956" cy="1219200"/>
          </a:xfrm>
        </p:spPr>
        <p:txBody>
          <a:bodyPr anchor="ctr">
            <a:normAutofit/>
          </a:bodyPr>
          <a:lstStyle/>
          <a:p>
            <a:r>
              <a:rPr lang="en-US" dirty="0"/>
              <a:t>Activities &amp; Accomplishments</a:t>
            </a:r>
          </a:p>
        </p:txBody>
      </p:sp>
      <p:sp>
        <p:nvSpPr>
          <p:cNvPr id="4" name="Date Placeholder 3">
            <a:extLst>
              <a:ext uri="{FF2B5EF4-FFF2-40B4-BE49-F238E27FC236}">
                <a16:creationId xmlns:a16="http://schemas.microsoft.com/office/drawing/2014/main" id="{0C1D3EF7-4A9D-982F-1067-838BB23394FC}"/>
              </a:ext>
            </a:extLst>
          </p:cNvPr>
          <p:cNvSpPr>
            <a:spLocks noGrp="1"/>
          </p:cNvSpPr>
          <p:nvPr>
            <p:ph type="dt" sz="half" idx="10"/>
          </p:nvPr>
        </p:nvSpPr>
        <p:spPr>
          <a:xfrm>
            <a:off x="465545" y="6356351"/>
            <a:ext cx="2987955" cy="365125"/>
          </a:xfrm>
        </p:spPr>
        <p:txBody>
          <a:bodyPr anchor="ctr">
            <a:normAutofit/>
          </a:bodyPr>
          <a:lstStyle/>
          <a:p>
            <a:pPr>
              <a:spcAft>
                <a:spcPts val="600"/>
              </a:spcAft>
            </a:pPr>
            <a:r>
              <a:rPr lang="en-US" dirty="0"/>
              <a:t>04/14/2026</a:t>
            </a:r>
          </a:p>
        </p:txBody>
      </p:sp>
      <p:sp>
        <p:nvSpPr>
          <p:cNvPr id="5" name="Slide Number Placeholder 4">
            <a:extLst>
              <a:ext uri="{FF2B5EF4-FFF2-40B4-BE49-F238E27FC236}">
                <a16:creationId xmlns:a16="http://schemas.microsoft.com/office/drawing/2014/main" id="{B4A35417-683C-4150-C300-0359B8E9E050}"/>
              </a:ext>
            </a:extLst>
          </p:cNvPr>
          <p:cNvSpPr>
            <a:spLocks noGrp="1"/>
          </p:cNvSpPr>
          <p:nvPr>
            <p:ph type="sldNum" sz="quarter" idx="12"/>
          </p:nvPr>
        </p:nvSpPr>
        <p:spPr>
          <a:xfrm>
            <a:off x="8735325" y="6356351"/>
            <a:ext cx="3208031" cy="365125"/>
          </a:xfrm>
        </p:spPr>
        <p:txBody>
          <a:bodyPr anchor="ctr">
            <a:normAutofit/>
          </a:bodyPr>
          <a:lstStyle/>
          <a:p>
            <a:pPr>
              <a:spcAft>
                <a:spcPts val="600"/>
              </a:spcAft>
            </a:pPr>
            <a:fld id="{32221A3B-3924-B04A-A496-7CB8DC41F6D4}" type="slidenum">
              <a:rPr lang="en-US" smtClean="0"/>
              <a:pPr>
                <a:spcAft>
                  <a:spcPts val="600"/>
                </a:spcAft>
              </a:pPr>
              <a:t>2</a:t>
            </a:fld>
            <a:endParaRPr lang="en-US"/>
          </a:p>
        </p:txBody>
      </p:sp>
      <p:sp>
        <p:nvSpPr>
          <p:cNvPr id="6" name="Footer Placeholder 5">
            <a:extLst>
              <a:ext uri="{FF2B5EF4-FFF2-40B4-BE49-F238E27FC236}">
                <a16:creationId xmlns:a16="http://schemas.microsoft.com/office/drawing/2014/main" id="{F24B1BBD-EE1B-49D4-55C5-53D56186AF7D}"/>
              </a:ext>
            </a:extLst>
          </p:cNvPr>
          <p:cNvSpPr>
            <a:spLocks noGrp="1"/>
          </p:cNvSpPr>
          <p:nvPr>
            <p:ph type="ftr" sz="quarter" idx="3"/>
          </p:nvPr>
        </p:nvSpPr>
        <p:spPr>
          <a:xfrm>
            <a:off x="3572319" y="6356351"/>
            <a:ext cx="5163006" cy="365125"/>
          </a:xfrm>
        </p:spPr>
        <p:txBody>
          <a:bodyPr anchor="ctr">
            <a:normAutofit/>
          </a:bodyPr>
          <a:lstStyle/>
          <a:p>
            <a:pPr>
              <a:spcAft>
                <a:spcPts val="600"/>
              </a:spcAft>
            </a:pPr>
            <a:r>
              <a:rPr lang="en-US"/>
              <a:t>FEDERAL BENEFITS EXPERTS</a:t>
            </a:r>
          </a:p>
        </p:txBody>
      </p:sp>
      <p:graphicFrame>
        <p:nvGraphicFramePr>
          <p:cNvPr id="8" name="Content Placeholder 2">
            <a:extLst>
              <a:ext uri="{FF2B5EF4-FFF2-40B4-BE49-F238E27FC236}">
                <a16:creationId xmlns:a16="http://schemas.microsoft.com/office/drawing/2014/main" id="{EBD606C3-5EA7-D11F-D5E5-9C8292EC4D5D}"/>
              </a:ext>
            </a:extLst>
          </p:cNvPr>
          <p:cNvGraphicFramePr>
            <a:graphicFrameLocks noGrp="1"/>
          </p:cNvGraphicFramePr>
          <p:nvPr>
            <p:ph idx="1"/>
            <p:extLst>
              <p:ext uri="{D42A27DB-BD31-4B8C-83A1-F6EECF244321}">
                <p14:modId xmlns:p14="http://schemas.microsoft.com/office/powerpoint/2010/main" val="2409271277"/>
              </p:ext>
            </p:extLst>
          </p:nvPr>
        </p:nvGraphicFramePr>
        <p:xfrm>
          <a:off x="465546" y="1511301"/>
          <a:ext cx="11113838" cy="461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14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CA79-99BF-6849-B46E-4ABB4F507F8D}"/>
              </a:ext>
            </a:extLst>
          </p:cNvPr>
          <p:cNvSpPr>
            <a:spLocks noGrp="1"/>
          </p:cNvSpPr>
          <p:nvPr>
            <p:ph type="title"/>
          </p:nvPr>
        </p:nvSpPr>
        <p:spPr>
          <a:xfrm>
            <a:off x="465545" y="122236"/>
            <a:ext cx="9894956" cy="1219200"/>
          </a:xfrm>
        </p:spPr>
        <p:txBody>
          <a:bodyPr/>
          <a:lstStyle/>
          <a:p>
            <a:r>
              <a:rPr lang="en-US" dirty="0">
                <a:latin typeface="Arial" panose="020B0604020202020204" pitchFamily="34" charset="0"/>
                <a:cs typeface="Arial" panose="020B0604020202020204" pitchFamily="34" charset="0"/>
              </a:rPr>
              <a:t>Activities &amp; Accomplishments</a:t>
            </a:r>
          </a:p>
        </p:txBody>
      </p:sp>
      <p:sp>
        <p:nvSpPr>
          <p:cNvPr id="3" name="Content Placeholder 2">
            <a:extLst>
              <a:ext uri="{FF2B5EF4-FFF2-40B4-BE49-F238E27FC236}">
                <a16:creationId xmlns:a16="http://schemas.microsoft.com/office/drawing/2014/main" id="{661B4220-6763-8D42-A7D1-1E33C3E6CE55}"/>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TN/KY Joint Venture  --  </a:t>
            </a:r>
            <a:r>
              <a:rPr lang="en-US" sz="2800" dirty="0">
                <a:latin typeface="Arial" panose="020B0604020202020204" pitchFamily="34" charset="0"/>
                <a:cs typeface="Arial" panose="020B0604020202020204" pitchFamily="34" charset="0"/>
              </a:rPr>
              <a:t>Street Level Studio</a:t>
            </a:r>
          </a:p>
          <a:p>
            <a:endParaRPr lang="en-US"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Duration:    Open Season    October 15 to December 15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Focus:   Primarily federal agencies; working individuals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Technique:   Geofencing / Geotargeting  (1-mile radius)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Ads:  (designed by SLS)  Meta and Google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Impressions:   M = 182,417   G = 2,008         </a:t>
            </a:r>
            <a:r>
              <a:rPr lang="en-US" sz="2400" dirty="0">
                <a:solidFill>
                  <a:srgbClr val="FF0000"/>
                </a:solidFill>
                <a:latin typeface="Comic Sans MS" panose="030F0702030302020204" pitchFamily="66" charset="0"/>
                <a:cs typeface="Arial" panose="020B0604020202020204" pitchFamily="34" charset="0"/>
              </a:rPr>
              <a:t>Considered successful</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24 joined (button clicks)   30 reported by Headquarters   </a:t>
            </a:r>
            <a:endParaRPr lang="en-US" sz="11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r>
              <a:rPr lang="en-US" sz="2800" dirty="0">
                <a:solidFill>
                  <a:srgbClr val="FF0000"/>
                </a:solidFill>
                <a:latin typeface="Comic Sans MS" panose="030F0702030302020204" pitchFamily="66" charset="0"/>
                <a:cs typeface="Arial" panose="020B0604020202020204" pitchFamily="34" charset="0"/>
              </a:rPr>
              <a:t>  Should TN repeat this venture during 2026 Open Season?</a:t>
            </a:r>
            <a:endParaRPr lang="en-US" sz="2800" dirty="0">
              <a:latin typeface="Arial" panose="020B0604020202020204" pitchFamily="34" charset="0"/>
              <a:cs typeface="Arial" panose="020B0604020202020204" pitchFamily="34" charset="0"/>
            </a:endParaRPr>
          </a:p>
          <a:p>
            <a:pPr lvl="2" indent="0">
              <a:buNone/>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A2DDC54-74DA-4842-82D1-BAA6CC66A9C7}"/>
              </a:ext>
            </a:extLst>
          </p:cNvPr>
          <p:cNvSpPr>
            <a:spLocks noGrp="1"/>
          </p:cNvSpPr>
          <p:nvPr>
            <p:ph type="dt" sz="half" idx="10"/>
          </p:nvPr>
        </p:nvSpPr>
        <p:spPr>
          <a:xfrm>
            <a:off x="465545" y="6356351"/>
            <a:ext cx="939509" cy="365125"/>
          </a:xfrm>
        </p:spPr>
        <p:txBody>
          <a:bodyPr/>
          <a:lstStyle/>
          <a:p>
            <a:r>
              <a:rPr lang="en-US" dirty="0"/>
              <a:t>04/14/2026</a:t>
            </a:r>
          </a:p>
        </p:txBody>
      </p:sp>
      <p:sp>
        <p:nvSpPr>
          <p:cNvPr id="5" name="Slide Number Placeholder 4">
            <a:extLst>
              <a:ext uri="{FF2B5EF4-FFF2-40B4-BE49-F238E27FC236}">
                <a16:creationId xmlns:a16="http://schemas.microsoft.com/office/drawing/2014/main" id="{86170137-FFF1-F64A-A33C-9492C4084C29}"/>
              </a:ext>
            </a:extLst>
          </p:cNvPr>
          <p:cNvSpPr>
            <a:spLocks noGrp="1"/>
          </p:cNvSpPr>
          <p:nvPr>
            <p:ph type="sldNum" sz="quarter" idx="12"/>
          </p:nvPr>
        </p:nvSpPr>
        <p:spPr/>
        <p:txBody>
          <a:bodyPr/>
          <a:lstStyle/>
          <a:p>
            <a:fld id="{32221A3B-3924-B04A-A496-7CB8DC41F6D4}" type="slidenum">
              <a:rPr lang="en-US" smtClean="0"/>
              <a:pPr/>
              <a:t>3</a:t>
            </a:fld>
            <a:endParaRPr lang="en-US" dirty="0"/>
          </a:p>
        </p:txBody>
      </p:sp>
      <p:sp>
        <p:nvSpPr>
          <p:cNvPr id="6" name="Footer Placeholder 5">
            <a:extLst>
              <a:ext uri="{FF2B5EF4-FFF2-40B4-BE49-F238E27FC236}">
                <a16:creationId xmlns:a16="http://schemas.microsoft.com/office/drawing/2014/main" id="{AA8C5BF1-304A-CC42-A4FA-FAAEA3F2AD04}"/>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102198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D2EA-CBE1-851B-3D05-15AB52D6E0FC}"/>
              </a:ext>
            </a:extLst>
          </p:cNvPr>
          <p:cNvSpPr>
            <a:spLocks noGrp="1"/>
          </p:cNvSpPr>
          <p:nvPr>
            <p:ph type="title"/>
          </p:nvPr>
        </p:nvSpPr>
        <p:spPr>
          <a:xfrm>
            <a:off x="465545" y="1"/>
            <a:ext cx="9801847" cy="1212850"/>
          </a:xfrm>
        </p:spPr>
        <p:txBody>
          <a:bodyPr anchor="ctr">
            <a:normAutofit/>
          </a:bodyPr>
          <a:lstStyle/>
          <a:p>
            <a:r>
              <a:rPr lang="en-US" dirty="0"/>
              <a:t>Activities &amp; Accomplishments</a:t>
            </a:r>
          </a:p>
        </p:txBody>
      </p:sp>
      <p:sp>
        <p:nvSpPr>
          <p:cNvPr id="3" name="Content Placeholder 2">
            <a:extLst>
              <a:ext uri="{FF2B5EF4-FFF2-40B4-BE49-F238E27FC236}">
                <a16:creationId xmlns:a16="http://schemas.microsoft.com/office/drawing/2014/main" id="{E6ABF267-E4E5-6D44-1429-BC7B15070522}"/>
              </a:ext>
            </a:extLst>
          </p:cNvPr>
          <p:cNvSpPr>
            <a:spLocks noGrp="1"/>
          </p:cNvSpPr>
          <p:nvPr>
            <p:ph sz="half" idx="1"/>
          </p:nvPr>
        </p:nvSpPr>
        <p:spPr>
          <a:xfrm>
            <a:off x="465544" y="1574801"/>
            <a:ext cx="5730441" cy="4551363"/>
          </a:xfrm>
        </p:spPr>
        <p:txBody>
          <a:bodyPr>
            <a:normAutofit/>
          </a:bodyPr>
          <a:lstStyle/>
          <a:p>
            <a:r>
              <a:rPr lang="en-US" dirty="0"/>
              <a:t> </a:t>
            </a:r>
            <a:r>
              <a:rPr lang="en-US" sz="3000" dirty="0"/>
              <a:t>Region X Conference </a:t>
            </a:r>
            <a:r>
              <a:rPr lang="en-US" dirty="0"/>
              <a:t>-  </a:t>
            </a:r>
            <a:r>
              <a:rPr lang="en-US" sz="2400" dirty="0"/>
              <a:t>Pigeon Forge</a:t>
            </a:r>
            <a:endParaRPr lang="en-US" sz="1600" dirty="0"/>
          </a:p>
          <a:p>
            <a:r>
              <a:rPr lang="en-US" sz="1600" dirty="0"/>
              <a:t>        </a:t>
            </a:r>
            <a:r>
              <a:rPr lang="en-US" sz="2000" dirty="0"/>
              <a:t>October 21 – 23, 2026     Staybridge Suites</a:t>
            </a:r>
            <a:endParaRPr lang="en-US" sz="2400" dirty="0"/>
          </a:p>
          <a:p>
            <a:endParaRPr lang="en-US" sz="1200" dirty="0"/>
          </a:p>
          <a:p>
            <a:pPr marL="457200" indent="-457200">
              <a:buFont typeface="Wingdings" panose="05000000000000000000" pitchFamily="2" charset="2"/>
              <a:buChar char="Ø"/>
            </a:pPr>
            <a:r>
              <a:rPr lang="en-US" sz="2400" dirty="0"/>
              <a:t>TN host; Region meets alternate years </a:t>
            </a:r>
          </a:p>
          <a:p>
            <a:endParaRPr lang="en-US" sz="1200" dirty="0"/>
          </a:p>
          <a:p>
            <a:pPr marL="457200" indent="-457200">
              <a:buFont typeface="Wingdings" panose="05000000000000000000" pitchFamily="2" charset="2"/>
              <a:buChar char="Ø"/>
            </a:pPr>
            <a:r>
              <a:rPr lang="en-US" sz="2400" dirty="0"/>
              <a:t>70 attendees from 5 states</a:t>
            </a:r>
          </a:p>
          <a:p>
            <a:pPr marL="457200" indent="-457200">
              <a:buFont typeface="Wingdings" panose="05000000000000000000" pitchFamily="2" charset="2"/>
              <a:buChar char="Ø"/>
            </a:pPr>
            <a:endParaRPr lang="en-US" sz="1200" dirty="0"/>
          </a:p>
          <a:p>
            <a:pPr marL="457200" indent="-457200">
              <a:buFont typeface="Wingdings" panose="05000000000000000000" pitchFamily="2" charset="2"/>
              <a:buChar char="Ø"/>
            </a:pPr>
            <a:r>
              <a:rPr lang="en-US" sz="2400" dirty="0"/>
              <a:t>Keynote Speaker – Cindy R. </a:t>
            </a:r>
            <a:r>
              <a:rPr lang="en-US" sz="2400"/>
              <a:t>Blythe</a:t>
            </a:r>
            <a:endParaRPr lang="en-US" sz="2400" dirty="0"/>
          </a:p>
          <a:p>
            <a:pPr marL="457200" indent="-457200">
              <a:buFont typeface="Wingdings" panose="05000000000000000000" pitchFamily="2" charset="2"/>
              <a:buChar char="Ø"/>
            </a:pPr>
            <a:endParaRPr lang="en-US" sz="1200" dirty="0"/>
          </a:p>
          <a:p>
            <a:pPr marL="457200" indent="-457200">
              <a:buFont typeface="Wingdings" panose="05000000000000000000" pitchFamily="2" charset="2"/>
              <a:buChar char="Ø"/>
            </a:pPr>
            <a:r>
              <a:rPr lang="en-US" sz="2400" dirty="0"/>
              <a:t>Education, Fellowship, Entertainment </a:t>
            </a:r>
            <a:endParaRPr lang="en-US" sz="1200" dirty="0"/>
          </a:p>
          <a:p>
            <a:pPr marL="457200" indent="-457200">
              <a:buFont typeface="Wingdings" panose="05000000000000000000" pitchFamily="2" charset="2"/>
              <a:buChar char="Ø"/>
            </a:pPr>
            <a:endParaRPr lang="en-US" sz="1200" dirty="0"/>
          </a:p>
          <a:p>
            <a:pPr marL="457200" indent="-457200">
              <a:buFont typeface="Wingdings" panose="05000000000000000000" pitchFamily="2" charset="2"/>
              <a:buChar char="Ø"/>
            </a:pPr>
            <a:r>
              <a:rPr lang="en-US" sz="2400" dirty="0"/>
              <a:t>Good representation from TN</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p:txBody>
      </p:sp>
      <p:pic>
        <p:nvPicPr>
          <p:cNvPr id="8" name="Picture 7">
            <a:extLst>
              <a:ext uri="{FF2B5EF4-FFF2-40B4-BE49-F238E27FC236}">
                <a16:creationId xmlns:a16="http://schemas.microsoft.com/office/drawing/2014/main" id="{D8381970-29DF-F09B-B848-0846AC2C389C}"/>
              </a:ext>
            </a:extLst>
          </p:cNvPr>
          <p:cNvPicPr>
            <a:picLocks noChangeAspect="1"/>
          </p:cNvPicPr>
          <p:nvPr/>
        </p:nvPicPr>
        <p:blipFill>
          <a:blip r:embed="rId3"/>
          <a:srcRect l="9833" r="5087" b="9511"/>
          <a:stretch>
            <a:fillRect/>
          </a:stretch>
        </p:blipFill>
        <p:spPr>
          <a:xfrm>
            <a:off x="6476999" y="1574802"/>
            <a:ext cx="5163005" cy="4118428"/>
          </a:xfrm>
          <a:prstGeom prst="rect">
            <a:avLst/>
          </a:prstGeom>
          <a:noFill/>
        </p:spPr>
      </p:pic>
      <p:sp>
        <p:nvSpPr>
          <p:cNvPr id="4" name="Date Placeholder 3">
            <a:extLst>
              <a:ext uri="{FF2B5EF4-FFF2-40B4-BE49-F238E27FC236}">
                <a16:creationId xmlns:a16="http://schemas.microsoft.com/office/drawing/2014/main" id="{11535F69-D0CF-627B-D6DD-8D7D7DB05231}"/>
              </a:ext>
            </a:extLst>
          </p:cNvPr>
          <p:cNvSpPr>
            <a:spLocks noGrp="1"/>
          </p:cNvSpPr>
          <p:nvPr>
            <p:ph type="dt" sz="half" idx="10"/>
          </p:nvPr>
        </p:nvSpPr>
        <p:spPr>
          <a:xfrm>
            <a:off x="465545" y="6356351"/>
            <a:ext cx="995265" cy="365125"/>
          </a:xfrm>
        </p:spPr>
        <p:txBody>
          <a:bodyPr anchor="ctr">
            <a:normAutofit/>
          </a:bodyPr>
          <a:lstStyle/>
          <a:p>
            <a:pPr>
              <a:spcAft>
                <a:spcPts val="600"/>
              </a:spcAft>
            </a:pPr>
            <a:r>
              <a:rPr lang="en-US" dirty="0"/>
              <a:t>04/14/2026</a:t>
            </a:r>
          </a:p>
        </p:txBody>
      </p:sp>
      <p:sp>
        <p:nvSpPr>
          <p:cNvPr id="6" name="Footer Placeholder 5">
            <a:extLst>
              <a:ext uri="{FF2B5EF4-FFF2-40B4-BE49-F238E27FC236}">
                <a16:creationId xmlns:a16="http://schemas.microsoft.com/office/drawing/2014/main" id="{CC55327D-47A6-C848-2A80-BFA9AE58D859}"/>
              </a:ext>
            </a:extLst>
          </p:cNvPr>
          <p:cNvSpPr>
            <a:spLocks noGrp="1"/>
          </p:cNvSpPr>
          <p:nvPr>
            <p:ph type="ftr" sz="quarter" idx="11"/>
          </p:nvPr>
        </p:nvSpPr>
        <p:spPr>
          <a:xfrm>
            <a:off x="3572319" y="6356351"/>
            <a:ext cx="5163006" cy="365125"/>
          </a:xfrm>
        </p:spPr>
        <p:txBody>
          <a:bodyPr anchor="ctr">
            <a:normAutofit/>
          </a:bodyPr>
          <a:lstStyle/>
          <a:p>
            <a:pPr>
              <a:spcAft>
                <a:spcPts val="600"/>
              </a:spcAft>
            </a:pPr>
            <a:r>
              <a:rPr lang="en-US"/>
              <a:t>FEDERAL BENEFITS EXPERTS</a:t>
            </a:r>
          </a:p>
        </p:txBody>
      </p:sp>
    </p:spTree>
    <p:extLst>
      <p:ext uri="{BB962C8B-B14F-4D97-AF65-F5344CB8AC3E}">
        <p14:creationId xmlns:p14="http://schemas.microsoft.com/office/powerpoint/2010/main" val="193450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0937-F9D2-B513-5D4E-53C02C33D193}"/>
              </a:ext>
            </a:extLst>
          </p:cNvPr>
          <p:cNvSpPr>
            <a:spLocks noGrp="1"/>
          </p:cNvSpPr>
          <p:nvPr>
            <p:ph type="title"/>
          </p:nvPr>
        </p:nvSpPr>
        <p:spPr>
          <a:xfrm>
            <a:off x="465545" y="1"/>
            <a:ext cx="9801847" cy="1212850"/>
          </a:xfrm>
        </p:spPr>
        <p:txBody>
          <a:bodyPr anchor="ctr">
            <a:normAutofit/>
          </a:bodyPr>
          <a:lstStyle/>
          <a:p>
            <a:r>
              <a:rPr lang="en-US" dirty="0"/>
              <a:t>Activities &amp; Accomplishments</a:t>
            </a:r>
          </a:p>
        </p:txBody>
      </p:sp>
      <p:pic>
        <p:nvPicPr>
          <p:cNvPr id="7" name="Content Placeholder 6">
            <a:extLst>
              <a:ext uri="{FF2B5EF4-FFF2-40B4-BE49-F238E27FC236}">
                <a16:creationId xmlns:a16="http://schemas.microsoft.com/office/drawing/2014/main" id="{234B2949-86A2-84AF-B95E-CE1D3738307C}"/>
              </a:ext>
            </a:extLst>
          </p:cNvPr>
          <p:cNvPicPr>
            <a:picLocks noGrp="1" noChangeAspect="1"/>
          </p:cNvPicPr>
          <p:nvPr>
            <p:ph sz="half" idx="1"/>
          </p:nvPr>
        </p:nvPicPr>
        <p:blipFill>
          <a:blip r:embed="rId3"/>
          <a:stretch>
            <a:fillRect/>
          </a:stretch>
        </p:blipFill>
        <p:spPr>
          <a:xfrm>
            <a:off x="512854" y="2178730"/>
            <a:ext cx="2234648" cy="1463040"/>
          </a:xfrm>
          <a:prstGeom prst="rect">
            <a:avLst/>
          </a:prstGeom>
        </p:spPr>
      </p:pic>
      <p:sp>
        <p:nvSpPr>
          <p:cNvPr id="4" name="Date Placeholder 3">
            <a:extLst>
              <a:ext uri="{FF2B5EF4-FFF2-40B4-BE49-F238E27FC236}">
                <a16:creationId xmlns:a16="http://schemas.microsoft.com/office/drawing/2014/main" id="{3C722428-7AD4-C456-76F8-86B8E0109852}"/>
              </a:ext>
            </a:extLst>
          </p:cNvPr>
          <p:cNvSpPr>
            <a:spLocks noGrp="1"/>
          </p:cNvSpPr>
          <p:nvPr>
            <p:ph type="dt" sz="half" idx="10"/>
          </p:nvPr>
        </p:nvSpPr>
        <p:spPr>
          <a:xfrm>
            <a:off x="465545" y="6356351"/>
            <a:ext cx="1142589" cy="365125"/>
          </a:xfrm>
        </p:spPr>
        <p:txBody>
          <a:bodyPr anchor="ctr">
            <a:normAutofit/>
          </a:bodyPr>
          <a:lstStyle/>
          <a:p>
            <a:pPr>
              <a:spcAft>
                <a:spcPts val="600"/>
              </a:spcAft>
            </a:pPr>
            <a:r>
              <a:rPr lang="en-US" dirty="0"/>
              <a:t>04/14/2026</a:t>
            </a:r>
          </a:p>
        </p:txBody>
      </p:sp>
      <p:sp>
        <p:nvSpPr>
          <p:cNvPr id="5" name="Slide Number Placeholder 4">
            <a:extLst>
              <a:ext uri="{FF2B5EF4-FFF2-40B4-BE49-F238E27FC236}">
                <a16:creationId xmlns:a16="http://schemas.microsoft.com/office/drawing/2014/main" id="{650EE7B0-3D58-152D-7416-6D4FD31DAF95}"/>
              </a:ext>
            </a:extLst>
          </p:cNvPr>
          <p:cNvSpPr>
            <a:spLocks noGrp="1"/>
          </p:cNvSpPr>
          <p:nvPr>
            <p:ph type="sldNum" sz="quarter" idx="12"/>
          </p:nvPr>
        </p:nvSpPr>
        <p:spPr>
          <a:xfrm>
            <a:off x="8735325" y="6356351"/>
            <a:ext cx="3191102" cy="365125"/>
          </a:xfrm>
        </p:spPr>
        <p:txBody>
          <a:bodyPr anchor="ctr">
            <a:normAutofit/>
          </a:bodyPr>
          <a:lstStyle/>
          <a:p>
            <a:pPr>
              <a:spcAft>
                <a:spcPts val="600"/>
              </a:spcAft>
            </a:pPr>
            <a:fld id="{32221A3B-3924-B04A-A496-7CB8DC41F6D4}" type="slidenum">
              <a:rPr lang="en-US" smtClean="0"/>
              <a:pPr>
                <a:spcAft>
                  <a:spcPts val="600"/>
                </a:spcAft>
              </a:pPr>
              <a:t>5</a:t>
            </a:fld>
            <a:endParaRPr lang="en-US"/>
          </a:p>
        </p:txBody>
      </p:sp>
      <p:sp>
        <p:nvSpPr>
          <p:cNvPr id="6" name="Footer Placeholder 5">
            <a:extLst>
              <a:ext uri="{FF2B5EF4-FFF2-40B4-BE49-F238E27FC236}">
                <a16:creationId xmlns:a16="http://schemas.microsoft.com/office/drawing/2014/main" id="{6694CF34-CE01-7B80-1159-0C325A49BB47}"/>
              </a:ext>
            </a:extLst>
          </p:cNvPr>
          <p:cNvSpPr>
            <a:spLocks noGrp="1"/>
          </p:cNvSpPr>
          <p:nvPr>
            <p:ph type="ftr" sz="quarter" idx="11"/>
          </p:nvPr>
        </p:nvSpPr>
        <p:spPr>
          <a:xfrm>
            <a:off x="3614483" y="6356351"/>
            <a:ext cx="5163006" cy="365125"/>
          </a:xfrm>
        </p:spPr>
        <p:txBody>
          <a:bodyPr anchor="ctr">
            <a:normAutofit/>
          </a:bodyPr>
          <a:lstStyle/>
          <a:p>
            <a:pPr>
              <a:spcAft>
                <a:spcPts val="600"/>
              </a:spcAft>
            </a:pPr>
            <a:r>
              <a:rPr lang="en-US"/>
              <a:t>FEDERAL BENEFITS EXPERTS</a:t>
            </a:r>
          </a:p>
        </p:txBody>
      </p:sp>
      <p:graphicFrame>
        <p:nvGraphicFramePr>
          <p:cNvPr id="13" name="Content Placeholder 2">
            <a:extLst>
              <a:ext uri="{FF2B5EF4-FFF2-40B4-BE49-F238E27FC236}">
                <a16:creationId xmlns:a16="http://schemas.microsoft.com/office/drawing/2014/main" id="{6C56E544-C03E-0257-D257-8FA7BCE9751F}"/>
              </a:ext>
            </a:extLst>
          </p:cNvPr>
          <p:cNvGraphicFramePr>
            <a:graphicFrameLocks noGrp="1"/>
          </p:cNvGraphicFramePr>
          <p:nvPr>
            <p:ph sz="half" idx="2"/>
            <p:extLst>
              <p:ext uri="{D42A27DB-BD31-4B8C-83A1-F6EECF244321}">
                <p14:modId xmlns:p14="http://schemas.microsoft.com/office/powerpoint/2010/main" val="572127744"/>
              </p:ext>
            </p:extLst>
          </p:nvPr>
        </p:nvGraphicFramePr>
        <p:xfrm>
          <a:off x="6195986" y="1574801"/>
          <a:ext cx="5383398" cy="4551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A344E88F-7D25-EBE0-AA84-850FBCCB8FA5}"/>
              </a:ext>
            </a:extLst>
          </p:cNvPr>
          <p:cNvPicPr>
            <a:picLocks noChangeAspect="1"/>
          </p:cNvPicPr>
          <p:nvPr/>
        </p:nvPicPr>
        <p:blipFill>
          <a:blip r:embed="rId9"/>
          <a:stretch>
            <a:fillRect/>
          </a:stretch>
        </p:blipFill>
        <p:spPr>
          <a:xfrm rot="5400000">
            <a:off x="2521024" y="2827498"/>
            <a:ext cx="3901440" cy="2926080"/>
          </a:xfrm>
          <a:prstGeom prst="rect">
            <a:avLst/>
          </a:prstGeom>
        </p:spPr>
      </p:pic>
      <p:pic>
        <p:nvPicPr>
          <p:cNvPr id="8" name="Picture 7">
            <a:extLst>
              <a:ext uri="{FF2B5EF4-FFF2-40B4-BE49-F238E27FC236}">
                <a16:creationId xmlns:a16="http://schemas.microsoft.com/office/drawing/2014/main" id="{C2F56908-B70B-265A-CEF0-BEE73CD4A6B3}"/>
              </a:ext>
            </a:extLst>
          </p:cNvPr>
          <p:cNvPicPr>
            <a:picLocks noChangeAspect="1"/>
          </p:cNvPicPr>
          <p:nvPr/>
        </p:nvPicPr>
        <p:blipFill>
          <a:blip r:embed="rId10"/>
          <a:srcRect l="39618" t="15518" r="34761" b="52507"/>
          <a:stretch>
            <a:fillRect/>
          </a:stretch>
        </p:blipFill>
        <p:spPr>
          <a:xfrm>
            <a:off x="1029096" y="3927432"/>
            <a:ext cx="1142589" cy="2103120"/>
          </a:xfrm>
          <a:prstGeom prst="rect">
            <a:avLst/>
          </a:prstGeom>
        </p:spPr>
      </p:pic>
      <p:sp>
        <p:nvSpPr>
          <p:cNvPr id="12" name="Text Box 1">
            <a:extLst>
              <a:ext uri="{FF2B5EF4-FFF2-40B4-BE49-F238E27FC236}">
                <a16:creationId xmlns:a16="http://schemas.microsoft.com/office/drawing/2014/main" id="{F0DF278C-AE8A-DA87-0CDF-C433299270A1}"/>
              </a:ext>
            </a:extLst>
          </p:cNvPr>
          <p:cNvSpPr txBox="1"/>
          <p:nvPr/>
        </p:nvSpPr>
        <p:spPr>
          <a:xfrm>
            <a:off x="289960" y="1443038"/>
            <a:ext cx="5076508" cy="5055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Aft>
                <a:spcPts val="80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Participated in 2 Health Fairs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2891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9F66-6B93-A8C9-FB70-843CA27BA22C}"/>
              </a:ext>
            </a:extLst>
          </p:cNvPr>
          <p:cNvSpPr>
            <a:spLocks noGrp="1"/>
          </p:cNvSpPr>
          <p:nvPr>
            <p:ph type="title"/>
          </p:nvPr>
        </p:nvSpPr>
        <p:spPr>
          <a:xfrm>
            <a:off x="465545" y="1"/>
            <a:ext cx="9801847" cy="881742"/>
          </a:xfrm>
        </p:spPr>
        <p:txBody>
          <a:bodyPr/>
          <a:lstStyle/>
          <a:p>
            <a:r>
              <a:rPr lang="en-US" dirty="0"/>
              <a:t>Activities &amp; Accomplishments</a:t>
            </a:r>
          </a:p>
        </p:txBody>
      </p:sp>
      <p:sp>
        <p:nvSpPr>
          <p:cNvPr id="3" name="Content Placeholder 2">
            <a:extLst>
              <a:ext uri="{FF2B5EF4-FFF2-40B4-BE49-F238E27FC236}">
                <a16:creationId xmlns:a16="http://schemas.microsoft.com/office/drawing/2014/main" id="{C970DF01-27E0-8C92-D775-9CB8E28D7644}"/>
              </a:ext>
            </a:extLst>
          </p:cNvPr>
          <p:cNvSpPr>
            <a:spLocks noGrp="1"/>
          </p:cNvSpPr>
          <p:nvPr>
            <p:ph sz="half" idx="1"/>
          </p:nvPr>
        </p:nvSpPr>
        <p:spPr>
          <a:xfrm>
            <a:off x="465545" y="1471961"/>
            <a:ext cx="11160398" cy="4654203"/>
          </a:xfrm>
        </p:spPr>
        <p:txBody>
          <a:bodyPr>
            <a:normAutofit fontScale="92500" lnSpcReduction="10000"/>
          </a:bodyPr>
          <a:lstStyle/>
          <a:p>
            <a:pPr marL="457200" indent="-457200">
              <a:buFont typeface="Wingdings" panose="05000000000000000000" pitchFamily="2" charset="2"/>
              <a:buChar char="Ø"/>
            </a:pPr>
            <a:r>
              <a:rPr lang="en-US" dirty="0">
                <a:solidFill>
                  <a:srgbClr val="DC3E38"/>
                </a:solidFill>
              </a:rPr>
              <a:t> Chapter Visits  -- Officer installations </a:t>
            </a:r>
          </a:p>
          <a:p>
            <a:pPr marL="457200" indent="-457200">
              <a:buFont typeface="Wingdings" panose="05000000000000000000" pitchFamily="2" charset="2"/>
              <a:buChar char="Ø"/>
            </a:pPr>
            <a:endParaRPr lang="en-US" sz="800" dirty="0">
              <a:solidFill>
                <a:srgbClr val="DC3E38"/>
              </a:solidFill>
            </a:endParaRPr>
          </a:p>
          <a:p>
            <a:pPr marL="457200" indent="-457200">
              <a:lnSpc>
                <a:spcPct val="110000"/>
              </a:lnSpc>
              <a:buFont typeface="Wingdings" panose="05000000000000000000" pitchFamily="2" charset="2"/>
              <a:buChar char="Ø"/>
            </a:pPr>
            <a:r>
              <a:rPr lang="en-US" dirty="0">
                <a:solidFill>
                  <a:srgbClr val="DC3E38"/>
                </a:solidFill>
              </a:rPr>
              <a:t> Monthly Region X Federation Presidents Zoom calls</a:t>
            </a:r>
          </a:p>
          <a:p>
            <a:pPr marL="457200" indent="-457200">
              <a:lnSpc>
                <a:spcPct val="160000"/>
              </a:lnSpc>
              <a:buFont typeface="Wingdings" panose="05000000000000000000" pitchFamily="2" charset="2"/>
              <a:buChar char="Ø"/>
            </a:pPr>
            <a:r>
              <a:rPr lang="en-US" dirty="0">
                <a:solidFill>
                  <a:srgbClr val="DC3E38"/>
                </a:solidFill>
              </a:rPr>
              <a:t> TN Federation Chapter Presidents Chats via </a:t>
            </a:r>
            <a:r>
              <a:rPr lang="en-US">
                <a:solidFill>
                  <a:srgbClr val="DC3E38"/>
                </a:solidFill>
              </a:rPr>
              <a:t>Zoom </a:t>
            </a:r>
            <a:endParaRPr lang="en-US" dirty="0">
              <a:solidFill>
                <a:srgbClr val="DC3E38"/>
              </a:solidFill>
            </a:endParaRPr>
          </a:p>
          <a:p>
            <a:pPr marL="457200" indent="-457200">
              <a:lnSpc>
                <a:spcPct val="160000"/>
              </a:lnSpc>
              <a:buFont typeface="Wingdings" panose="05000000000000000000" pitchFamily="2" charset="2"/>
              <a:buChar char="Ø"/>
            </a:pPr>
            <a:r>
              <a:rPr lang="en-US" dirty="0">
                <a:solidFill>
                  <a:srgbClr val="DC3E38"/>
                </a:solidFill>
              </a:rPr>
              <a:t> Communications via “</a:t>
            </a:r>
            <a:r>
              <a:rPr lang="en-US" i="1" dirty="0">
                <a:solidFill>
                  <a:srgbClr val="DC3E38"/>
                </a:solidFill>
              </a:rPr>
              <a:t>Keeping You in the Loop” with</a:t>
            </a:r>
            <a:r>
              <a:rPr lang="en-US" dirty="0">
                <a:solidFill>
                  <a:srgbClr val="DC3E38"/>
                </a:solidFill>
              </a:rPr>
              <a:t> National Only</a:t>
            </a:r>
          </a:p>
          <a:p>
            <a:pPr marL="457200" indent="-457200">
              <a:lnSpc>
                <a:spcPct val="160000"/>
              </a:lnSpc>
              <a:buFont typeface="Wingdings" panose="05000000000000000000" pitchFamily="2" charset="2"/>
              <a:buChar char="Ø"/>
            </a:pPr>
            <a:r>
              <a:rPr lang="en-US" dirty="0">
                <a:solidFill>
                  <a:srgbClr val="DC3E38"/>
                </a:solidFill>
              </a:rPr>
              <a:t> Quarterly Zoom Meetings Federation Presidents </a:t>
            </a:r>
          </a:p>
          <a:p>
            <a:pPr marL="457200" indent="-457200">
              <a:buFont typeface="Wingdings" panose="05000000000000000000" pitchFamily="2" charset="2"/>
              <a:buChar char="Ø"/>
            </a:pPr>
            <a:endParaRPr lang="en-US" sz="800" dirty="0">
              <a:solidFill>
                <a:srgbClr val="DC3E38"/>
              </a:solidFill>
            </a:endParaRPr>
          </a:p>
          <a:p>
            <a:pPr marL="457200" indent="-457200">
              <a:buFont typeface="Wingdings" panose="05000000000000000000" pitchFamily="2" charset="2"/>
              <a:buChar char="Ø"/>
            </a:pPr>
            <a:r>
              <a:rPr lang="en-US" dirty="0">
                <a:solidFill>
                  <a:srgbClr val="DC3E38"/>
                </a:solidFill>
              </a:rPr>
              <a:t> Federation Annual Meeting planning</a:t>
            </a:r>
          </a:p>
          <a:p>
            <a:pPr marL="457200" indent="-457200">
              <a:buFont typeface="Wingdings" panose="05000000000000000000" pitchFamily="2" charset="2"/>
              <a:buChar char="Ø"/>
            </a:pPr>
            <a:endParaRPr lang="en-US" dirty="0">
              <a:solidFill>
                <a:srgbClr val="DC3E38"/>
              </a:solidFill>
            </a:endParaRPr>
          </a:p>
          <a:p>
            <a:pPr marL="457200" indent="-457200">
              <a:buFont typeface="Wingdings" panose="05000000000000000000" pitchFamily="2" charset="2"/>
              <a:buChar char="Ø"/>
            </a:pPr>
            <a:r>
              <a:rPr lang="en-US" dirty="0">
                <a:solidFill>
                  <a:srgbClr val="0070C0"/>
                </a:solidFill>
              </a:rPr>
              <a:t> Failure to fill Legislative Officer position</a:t>
            </a:r>
          </a:p>
          <a:p>
            <a:pPr marL="457200" indent="-457200">
              <a:buFont typeface="Wingdings" panose="05000000000000000000" pitchFamily="2" charset="2"/>
              <a:buChar char="Ø"/>
            </a:pPr>
            <a:endParaRPr lang="en-US" dirty="0">
              <a:solidFill>
                <a:srgbClr val="DC3E38"/>
              </a:solidFill>
            </a:endParaRPr>
          </a:p>
          <a:p>
            <a:pPr marL="457200" indent="-457200">
              <a:buFont typeface="Wingdings" panose="05000000000000000000" pitchFamily="2" charset="2"/>
              <a:buChar char="Ø"/>
            </a:pPr>
            <a:endParaRPr lang="en-US" dirty="0">
              <a:solidFill>
                <a:srgbClr val="DC3E38"/>
              </a:solidFill>
            </a:endParaRPr>
          </a:p>
          <a:p>
            <a:pPr marL="457200" indent="-457200">
              <a:buFont typeface="Wingdings" panose="05000000000000000000" pitchFamily="2" charset="2"/>
              <a:buChar char="Ø"/>
            </a:pPr>
            <a:endParaRPr lang="en-US" dirty="0">
              <a:solidFill>
                <a:srgbClr val="DC3E38"/>
              </a:solidFill>
            </a:endParaRPr>
          </a:p>
        </p:txBody>
      </p:sp>
      <p:sp>
        <p:nvSpPr>
          <p:cNvPr id="5" name="Date Placeholder 4">
            <a:extLst>
              <a:ext uri="{FF2B5EF4-FFF2-40B4-BE49-F238E27FC236}">
                <a16:creationId xmlns:a16="http://schemas.microsoft.com/office/drawing/2014/main" id="{99779D30-A930-40E9-94B9-4BEB4E8AC4AF}"/>
              </a:ext>
            </a:extLst>
          </p:cNvPr>
          <p:cNvSpPr>
            <a:spLocks noGrp="1"/>
          </p:cNvSpPr>
          <p:nvPr>
            <p:ph type="dt" sz="half" idx="10"/>
          </p:nvPr>
        </p:nvSpPr>
        <p:spPr>
          <a:xfrm>
            <a:off x="465545" y="6356351"/>
            <a:ext cx="1106777" cy="365125"/>
          </a:xfrm>
        </p:spPr>
        <p:txBody>
          <a:bodyPr/>
          <a:lstStyle/>
          <a:p>
            <a:r>
              <a:rPr lang="en-US" dirty="0"/>
              <a:t>04/14/2026</a:t>
            </a:r>
          </a:p>
        </p:txBody>
      </p:sp>
      <p:sp>
        <p:nvSpPr>
          <p:cNvPr id="6" name="Slide Number Placeholder 5">
            <a:extLst>
              <a:ext uri="{FF2B5EF4-FFF2-40B4-BE49-F238E27FC236}">
                <a16:creationId xmlns:a16="http://schemas.microsoft.com/office/drawing/2014/main" id="{A948DC84-3CCC-71E5-CFCF-0E2C53182964}"/>
              </a:ext>
            </a:extLst>
          </p:cNvPr>
          <p:cNvSpPr>
            <a:spLocks noGrp="1"/>
          </p:cNvSpPr>
          <p:nvPr>
            <p:ph type="sldNum" sz="quarter" idx="12"/>
          </p:nvPr>
        </p:nvSpPr>
        <p:spPr/>
        <p:txBody>
          <a:bodyPr/>
          <a:lstStyle/>
          <a:p>
            <a:fld id="{32221A3B-3924-B04A-A496-7CB8DC41F6D4}" type="slidenum">
              <a:rPr lang="en-US" smtClean="0"/>
              <a:t>6</a:t>
            </a:fld>
            <a:endParaRPr lang="en-US"/>
          </a:p>
        </p:txBody>
      </p:sp>
      <p:sp>
        <p:nvSpPr>
          <p:cNvPr id="7" name="Footer Placeholder 6">
            <a:extLst>
              <a:ext uri="{FF2B5EF4-FFF2-40B4-BE49-F238E27FC236}">
                <a16:creationId xmlns:a16="http://schemas.microsoft.com/office/drawing/2014/main" id="{6583D334-2C6E-29F7-616C-9D45BEE07F14}"/>
              </a:ext>
            </a:extLst>
          </p:cNvPr>
          <p:cNvSpPr>
            <a:spLocks noGrp="1"/>
          </p:cNvSpPr>
          <p:nvPr>
            <p:ph type="ftr" sz="quarter" idx="11"/>
          </p:nvPr>
        </p:nvSpPr>
        <p:spPr/>
        <p:txBody>
          <a:bodyPr/>
          <a:lstStyle/>
          <a:p>
            <a:r>
              <a:rPr lang="en-US"/>
              <a:t>FEDERAL BENEFITS EXPERTS</a:t>
            </a:r>
            <a:endParaRPr lang="en-US" dirty="0"/>
          </a:p>
        </p:txBody>
      </p:sp>
    </p:spTree>
    <p:extLst>
      <p:ext uri="{BB962C8B-B14F-4D97-AF65-F5344CB8AC3E}">
        <p14:creationId xmlns:p14="http://schemas.microsoft.com/office/powerpoint/2010/main" val="179990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85A-453A-6547-8F08-8F99676B68EE}"/>
              </a:ext>
            </a:extLst>
          </p:cNvPr>
          <p:cNvSpPr>
            <a:spLocks noGrp="1"/>
          </p:cNvSpPr>
          <p:nvPr>
            <p:ph type="title"/>
          </p:nvPr>
        </p:nvSpPr>
        <p:spPr>
          <a:xfrm>
            <a:off x="914161" y="1458686"/>
            <a:ext cx="10360501" cy="2982685"/>
          </a:xfrm>
        </p:spPr>
        <p:txBody>
          <a:bodyPr>
            <a:normAutofit fontScale="90000"/>
          </a:bodyPr>
          <a:lstStyle/>
          <a:p>
            <a:r>
              <a:rPr lang="en-US" dirty="0">
                <a:latin typeface="Arial" panose="020B0604020202020204" pitchFamily="34" charset="0"/>
                <a:cs typeface="Arial" panose="020B0604020202020204" pitchFamily="34" charset="0"/>
              </a:rPr>
              <a:t>Thank you!</a:t>
            </a:r>
            <a:br>
              <a:rPr lang="en-US"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2800" dirty="0">
                <a:latin typeface="Comic Sans MS" panose="030F0702030302020204" pitchFamily="66" charset="0"/>
                <a:cs typeface="Arial" panose="020B0604020202020204" pitchFamily="34" charset="0"/>
              </a:rPr>
            </a:br>
            <a:r>
              <a:rPr lang="en-US" sz="2800" i="1" dirty="0">
                <a:latin typeface="Comic Sans MS" panose="030F0702030302020204" pitchFamily="66" charset="0"/>
                <a:cs typeface="Arial" panose="020B0604020202020204" pitchFamily="34" charset="0"/>
              </a:rPr>
              <a:t>For you for your ongoing support and encouragement </a:t>
            </a:r>
            <a:br>
              <a:rPr lang="en-US" sz="2800" i="1" dirty="0">
                <a:latin typeface="Comic Sans MS" panose="030F0702030302020204" pitchFamily="66" charset="0"/>
                <a:cs typeface="Arial" panose="020B0604020202020204" pitchFamily="34" charset="0"/>
              </a:rPr>
            </a:br>
            <a:r>
              <a:rPr lang="en-US" sz="2800" i="1" dirty="0">
                <a:latin typeface="Comic Sans MS" panose="030F0702030302020204" pitchFamily="66" charset="0"/>
                <a:cs typeface="Arial" panose="020B0604020202020204" pitchFamily="34" charset="0"/>
              </a:rPr>
              <a:t>this past year.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CB6BA39-642B-534E-84A9-224E4C7A958E}"/>
              </a:ext>
            </a:extLst>
          </p:cNvPr>
          <p:cNvSpPr>
            <a:spLocks noGrp="1"/>
          </p:cNvSpPr>
          <p:nvPr>
            <p:ph type="body" idx="1"/>
          </p:nvPr>
        </p:nvSpPr>
        <p:spPr>
          <a:xfrm>
            <a:off x="990815" y="4116388"/>
            <a:ext cx="10360501" cy="942975"/>
          </a:xfrm>
        </p:spPr>
        <p:txBody>
          <a:bodyPr>
            <a:normAutofit/>
          </a:bodyPr>
          <a:lstStyle/>
          <a:p>
            <a:r>
              <a:rPr lang="en-US" sz="3200" i="1" dirty="0">
                <a:latin typeface="Arial" panose="020B0604020202020204" pitchFamily="34" charset="0"/>
                <a:cs typeface="Arial" panose="020B0604020202020204" pitchFamily="34" charset="0"/>
              </a:rPr>
              <a:t>Linda M. Heaton, </a:t>
            </a:r>
            <a:r>
              <a:rPr lang="en-US" sz="2800" i="1" dirty="0">
                <a:latin typeface="Arial" panose="020B0604020202020204" pitchFamily="34" charset="0"/>
                <a:cs typeface="Arial" panose="020B0604020202020204" pitchFamily="34" charset="0"/>
              </a:rPr>
              <a:t>TN Federation President</a:t>
            </a:r>
          </a:p>
        </p:txBody>
      </p:sp>
      <p:sp>
        <p:nvSpPr>
          <p:cNvPr id="4" name="Date Placeholder 3">
            <a:extLst>
              <a:ext uri="{FF2B5EF4-FFF2-40B4-BE49-F238E27FC236}">
                <a16:creationId xmlns:a16="http://schemas.microsoft.com/office/drawing/2014/main" id="{6D0CDCC5-7FB0-F547-BDBF-C758C634312D}"/>
              </a:ext>
            </a:extLst>
          </p:cNvPr>
          <p:cNvSpPr>
            <a:spLocks noGrp="1"/>
          </p:cNvSpPr>
          <p:nvPr>
            <p:ph type="dt" sz="half" idx="10"/>
          </p:nvPr>
        </p:nvSpPr>
        <p:spPr>
          <a:xfrm>
            <a:off x="465546" y="6356351"/>
            <a:ext cx="1262894" cy="365125"/>
          </a:xfrm>
        </p:spPr>
        <p:txBody>
          <a:bodyPr/>
          <a:lstStyle/>
          <a:p>
            <a:r>
              <a:rPr lang="en-US" dirty="0"/>
              <a:t>04/14/2026</a:t>
            </a:r>
          </a:p>
        </p:txBody>
      </p:sp>
      <p:sp>
        <p:nvSpPr>
          <p:cNvPr id="5" name="Slide Number Placeholder 4">
            <a:extLst>
              <a:ext uri="{FF2B5EF4-FFF2-40B4-BE49-F238E27FC236}">
                <a16:creationId xmlns:a16="http://schemas.microsoft.com/office/drawing/2014/main" id="{75AB4EE3-EB94-644D-8682-66AECD4113A0}"/>
              </a:ext>
            </a:extLst>
          </p:cNvPr>
          <p:cNvSpPr>
            <a:spLocks noGrp="1"/>
          </p:cNvSpPr>
          <p:nvPr>
            <p:ph type="sldNum" sz="quarter" idx="12"/>
          </p:nvPr>
        </p:nvSpPr>
        <p:spPr/>
        <p:txBody>
          <a:bodyPr/>
          <a:lstStyle/>
          <a:p>
            <a:fld id="{32221A3B-3924-B04A-A496-7CB8DC41F6D4}" type="slidenum">
              <a:rPr lang="en-US" smtClean="0"/>
              <a:pPr/>
              <a:t>7</a:t>
            </a:fld>
            <a:endParaRPr lang="en-US"/>
          </a:p>
        </p:txBody>
      </p:sp>
      <p:sp>
        <p:nvSpPr>
          <p:cNvPr id="6" name="Footer Placeholder 5">
            <a:extLst>
              <a:ext uri="{FF2B5EF4-FFF2-40B4-BE49-F238E27FC236}">
                <a16:creationId xmlns:a16="http://schemas.microsoft.com/office/drawing/2014/main" id="{2D1D2641-2A1F-B942-AEDB-34E0A28A3F9C}"/>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3957932737"/>
      </p:ext>
    </p:extLst>
  </p:cSld>
  <p:clrMapOvr>
    <a:masterClrMapping/>
  </p:clrMapOvr>
</p:sld>
</file>

<file path=ppt/theme/theme1.xml><?xml version="1.0" encoding="utf-8"?>
<a:theme xmlns:a="http://schemas.openxmlformats.org/drawingml/2006/main" name="NARFE HQ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24396</TotalTime>
  <Words>1377</Words>
  <Application>Microsoft Office PowerPoint</Application>
  <PresentationFormat>Custom</PresentationFormat>
  <Paragraphs>134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Comic Sans MS</vt:lpstr>
      <vt:lpstr>Wingdings</vt:lpstr>
      <vt:lpstr>NARFE HQ Template 2</vt:lpstr>
      <vt:lpstr>Tennessee Federation 2025 – 2026   President’s Report</vt:lpstr>
      <vt:lpstr>Activities &amp; Accomplishments</vt:lpstr>
      <vt:lpstr>Activities &amp; Accomplishments</vt:lpstr>
      <vt:lpstr>Activities &amp; Accomplishments</vt:lpstr>
      <vt:lpstr>Activities &amp; Accomplishments</vt:lpstr>
      <vt:lpstr>Activities &amp; Accomplishments</vt:lpstr>
      <vt:lpstr>Thank you!    For you for your ongoing support and encouragement  this past year.  </vt:lpstr>
    </vt:vector>
  </TitlesOfParts>
  <Company>narfe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narfe4</dc:creator>
  <cp:lastModifiedBy>Linda Heaton</cp:lastModifiedBy>
  <cp:revision>144</cp:revision>
  <cp:lastPrinted>2026-04-07T17:52:54Z</cp:lastPrinted>
  <dcterms:created xsi:type="dcterms:W3CDTF">2017-06-12T19:00:51Z</dcterms:created>
  <dcterms:modified xsi:type="dcterms:W3CDTF">2026-04-20T18:07:32Z</dcterms:modified>
</cp:coreProperties>
</file>