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5"/>
  </p:notesMasterIdLst>
  <p:sldIdLst>
    <p:sldId id="407" r:id="rId5"/>
    <p:sldId id="386" r:id="rId6"/>
    <p:sldId id="385" r:id="rId7"/>
    <p:sldId id="388" r:id="rId8"/>
    <p:sldId id="389" r:id="rId9"/>
    <p:sldId id="390" r:id="rId10"/>
    <p:sldId id="391" r:id="rId11"/>
    <p:sldId id="392" r:id="rId12"/>
    <p:sldId id="393" r:id="rId13"/>
    <p:sldId id="394" r:id="rId14"/>
    <p:sldId id="395" r:id="rId15"/>
    <p:sldId id="396" r:id="rId16"/>
    <p:sldId id="397" r:id="rId17"/>
    <p:sldId id="398" r:id="rId18"/>
    <p:sldId id="399" r:id="rId19"/>
    <p:sldId id="400" r:id="rId20"/>
    <p:sldId id="401" r:id="rId21"/>
    <p:sldId id="402" r:id="rId22"/>
    <p:sldId id="404" r:id="rId23"/>
    <p:sldId id="35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32C5CC-4455-4B6E-AA89-3F49D6CABDB2}" v="1" dt="2026-04-14T18:53:54.5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61" d="100"/>
          <a:sy n="161" d="100"/>
        </p:scale>
        <p:origin x="156" y="1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diagrams/_rels/data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svg"/><Relationship Id="rId1" Type="http://schemas.openxmlformats.org/officeDocument/2006/relationships/image" Target="../media/image4.svg"/><Relationship Id="rId4" Type="http://schemas.openxmlformats.org/officeDocument/2006/relationships/image" Target="../media/image7.svg"/></Relationships>
</file>

<file path=ppt/diagrams/_rels/data3.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svg"/><Relationship Id="rId1" Type="http://schemas.openxmlformats.org/officeDocument/2006/relationships/image" Target="../media/image8.svg"/><Relationship Id="rId4" Type="http://schemas.openxmlformats.org/officeDocument/2006/relationships/image" Target="../media/image11.svg"/></Relationships>
</file>

<file path=ppt/diagrams/_rels/data4.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svg"/><Relationship Id="rId1" Type="http://schemas.openxmlformats.org/officeDocument/2006/relationships/image" Target="../media/image12.svg"/><Relationship Id="rId5" Type="http://schemas.openxmlformats.org/officeDocument/2006/relationships/image" Target="../media/image16.svg"/><Relationship Id="rId4" Type="http://schemas.openxmlformats.org/officeDocument/2006/relationships/image" Target="../media/image15.svg"/></Relationships>
</file>

<file path=ppt/diagrams/_rels/data5.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svg"/><Relationship Id="rId1" Type="http://schemas.openxmlformats.org/officeDocument/2006/relationships/image" Target="../media/image13.svg"/><Relationship Id="rId5" Type="http://schemas.openxmlformats.org/officeDocument/2006/relationships/image" Target="../media/image20.svg"/><Relationship Id="rId4" Type="http://schemas.openxmlformats.org/officeDocument/2006/relationships/image" Target="../media/image19.svg"/></Relationships>
</file>

<file path=ppt/diagrams/_rels/data6.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21.svg"/><Relationship Id="rId1" Type="http://schemas.openxmlformats.org/officeDocument/2006/relationships/image" Target="../media/image13.svg"/><Relationship Id="rId4" Type="http://schemas.openxmlformats.org/officeDocument/2006/relationships/image" Target="../media/image22.svg"/></Relationships>
</file>

<file path=ppt/diagrams/_rels/data7.xml.rels><?xml version="1.0" encoding="UTF-8" standalone="yes"?>
<Relationships xmlns="http://schemas.openxmlformats.org/package/2006/relationships"><Relationship Id="rId1" Type="http://schemas.openxmlformats.org/officeDocument/2006/relationships/hyperlink" Target="http://www.narfe.org/narfe-pac" TargetMode="External"/></Relationships>
</file>

<file path=ppt/diagrams/_rels/drawing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svg"/><Relationship Id="rId1" Type="http://schemas.openxmlformats.org/officeDocument/2006/relationships/image" Target="../media/image4.svg"/><Relationship Id="rId4" Type="http://schemas.openxmlformats.org/officeDocument/2006/relationships/image" Target="../media/image7.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svg"/><Relationship Id="rId1" Type="http://schemas.openxmlformats.org/officeDocument/2006/relationships/image" Target="../media/image8.svg"/><Relationship Id="rId4" Type="http://schemas.openxmlformats.org/officeDocument/2006/relationships/image" Target="../media/image11.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svg"/><Relationship Id="rId1" Type="http://schemas.openxmlformats.org/officeDocument/2006/relationships/image" Target="../media/image12.svg"/><Relationship Id="rId5" Type="http://schemas.openxmlformats.org/officeDocument/2006/relationships/image" Target="../media/image16.svg"/><Relationship Id="rId4" Type="http://schemas.openxmlformats.org/officeDocument/2006/relationships/image" Target="../media/image15.svg"/></Relationships>
</file>

<file path=ppt/diagrams/_rels/drawing5.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svg"/><Relationship Id="rId1" Type="http://schemas.openxmlformats.org/officeDocument/2006/relationships/image" Target="../media/image13.svg"/><Relationship Id="rId5" Type="http://schemas.openxmlformats.org/officeDocument/2006/relationships/image" Target="../media/image20.svg"/><Relationship Id="rId4" Type="http://schemas.openxmlformats.org/officeDocument/2006/relationships/image" Target="../media/image19.svg"/></Relationships>
</file>

<file path=ppt/diagrams/_rels/drawing6.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21.svg"/><Relationship Id="rId1" Type="http://schemas.openxmlformats.org/officeDocument/2006/relationships/image" Target="../media/image13.svg"/><Relationship Id="rId4" Type="http://schemas.openxmlformats.org/officeDocument/2006/relationships/image" Target="../media/image22.svg"/></Relationships>
</file>

<file path=ppt/diagrams/_rels/drawing7.xml.rels><?xml version="1.0" encoding="UTF-8" standalone="yes"?>
<Relationships xmlns="http://schemas.openxmlformats.org/package/2006/relationships"><Relationship Id="rId1" Type="http://schemas.openxmlformats.org/officeDocument/2006/relationships/hyperlink" Target="http://www.narfe.org/narfe-pac" TargetMode="Externa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5584B6-2209-4FD3-8FE2-3640963BCA47}" type="doc">
      <dgm:prSet loTypeId="urn:microsoft.com/office/officeart/2005/8/layout/vProcess5" loCatId="process" qsTypeId="urn:microsoft.com/office/officeart/2005/8/quickstyle/simple2" qsCatId="simple" csTypeId="urn:microsoft.com/office/officeart/2005/8/colors/accent2_2" csCatId="accent2" phldr="1"/>
      <dgm:spPr/>
      <dgm:t>
        <a:bodyPr/>
        <a:lstStyle/>
        <a:p>
          <a:endParaRPr lang="en-US"/>
        </a:p>
      </dgm:t>
    </dgm:pt>
    <dgm:pt modelId="{C2495F4B-2A85-4E83-9E17-F8CB5BBBD055}">
      <dgm:prSet/>
      <dgm:spPr>
        <a:solidFill>
          <a:schemeClr val="accent1">
            <a:lumMod val="75000"/>
          </a:schemeClr>
        </a:solidFill>
      </dgm:spPr>
      <dgm:t>
        <a:bodyPr/>
        <a:lstStyle/>
        <a:p>
          <a:r>
            <a:rPr lang="en-US" dirty="0"/>
            <a:t>These proposals would upend decades of policies that support an impartial, expert federal workforce. What is at risk:</a:t>
          </a:r>
        </a:p>
      </dgm:t>
    </dgm:pt>
    <dgm:pt modelId="{BDF44F62-F484-4579-8C3A-5B015700A347}" type="parTrans" cxnId="{AAF431A4-DBF4-4581-8B10-C1752CCF3D93}">
      <dgm:prSet/>
      <dgm:spPr/>
      <dgm:t>
        <a:bodyPr/>
        <a:lstStyle/>
        <a:p>
          <a:endParaRPr lang="en-US"/>
        </a:p>
      </dgm:t>
    </dgm:pt>
    <dgm:pt modelId="{5D68D920-9070-4E41-893E-E250CF2819EF}" type="sibTrans" cxnId="{AAF431A4-DBF4-4581-8B10-C1752CCF3D93}">
      <dgm:prSet/>
      <dgm:spPr/>
      <dgm:t>
        <a:bodyPr/>
        <a:lstStyle/>
        <a:p>
          <a:endParaRPr lang="en-US"/>
        </a:p>
      </dgm:t>
    </dgm:pt>
    <dgm:pt modelId="{6323CD7E-A236-46A4-B93E-74571F37FE24}">
      <dgm:prSet/>
      <dgm:spPr>
        <a:solidFill>
          <a:schemeClr val="accent1">
            <a:lumMod val="75000"/>
          </a:schemeClr>
        </a:solidFill>
      </dgm:spPr>
      <dgm:t>
        <a:bodyPr/>
        <a:lstStyle/>
        <a:p>
          <a:r>
            <a:rPr lang="en-US"/>
            <a:t>Retirement Security — Earned benefits you worked for could be diminished</a:t>
          </a:r>
        </a:p>
      </dgm:t>
    </dgm:pt>
    <dgm:pt modelId="{35052283-7784-487E-B538-BEE768BAC246}" type="parTrans" cxnId="{D6CB5A4A-2109-4ABF-8133-C3D313954223}">
      <dgm:prSet/>
      <dgm:spPr/>
      <dgm:t>
        <a:bodyPr/>
        <a:lstStyle/>
        <a:p>
          <a:endParaRPr lang="en-US"/>
        </a:p>
      </dgm:t>
    </dgm:pt>
    <dgm:pt modelId="{40BFBA9A-4A2E-4310-85E9-DB3D7F14FEFA}" type="sibTrans" cxnId="{D6CB5A4A-2109-4ABF-8133-C3D313954223}">
      <dgm:prSet/>
      <dgm:spPr/>
      <dgm:t>
        <a:bodyPr/>
        <a:lstStyle/>
        <a:p>
          <a:endParaRPr lang="en-US"/>
        </a:p>
      </dgm:t>
    </dgm:pt>
    <dgm:pt modelId="{B1CFA34B-5393-4924-8ECC-0F380B667722}">
      <dgm:prSet/>
      <dgm:spPr>
        <a:solidFill>
          <a:schemeClr val="accent1">
            <a:lumMod val="75000"/>
          </a:schemeClr>
        </a:solidFill>
      </dgm:spPr>
      <dgm:t>
        <a:bodyPr/>
        <a:lstStyle/>
        <a:p>
          <a:r>
            <a:rPr lang="en-US" dirty="0"/>
            <a:t>Agency Staffing — Critical missions left understaffed and under-resourced</a:t>
          </a:r>
        </a:p>
      </dgm:t>
    </dgm:pt>
    <dgm:pt modelId="{2D85D207-048A-4F69-B0A7-015682D03AF1}" type="parTrans" cxnId="{13FE74E4-8FB5-4C36-9973-3BE05C1DD5EF}">
      <dgm:prSet/>
      <dgm:spPr/>
      <dgm:t>
        <a:bodyPr/>
        <a:lstStyle/>
        <a:p>
          <a:endParaRPr lang="en-US"/>
        </a:p>
      </dgm:t>
    </dgm:pt>
    <dgm:pt modelId="{E28C4496-2FB0-4DDF-ADC2-9C10F73F0EE4}" type="sibTrans" cxnId="{13FE74E4-8FB5-4C36-9973-3BE05C1DD5EF}">
      <dgm:prSet/>
      <dgm:spPr/>
      <dgm:t>
        <a:bodyPr/>
        <a:lstStyle/>
        <a:p>
          <a:endParaRPr lang="en-US"/>
        </a:p>
      </dgm:t>
    </dgm:pt>
    <dgm:pt modelId="{BF31A995-9C27-46B7-B076-A7A6211F5131}">
      <dgm:prSet/>
      <dgm:spPr>
        <a:solidFill>
          <a:schemeClr val="accent1">
            <a:lumMod val="75000"/>
          </a:schemeClr>
        </a:solidFill>
      </dgm:spPr>
      <dgm:t>
        <a:bodyPr/>
        <a:lstStyle/>
        <a:p>
          <a:r>
            <a:rPr lang="en-US" dirty="0"/>
            <a:t>Workplace Protections — Merit-based hiring replaced by political loyalty tests</a:t>
          </a:r>
        </a:p>
      </dgm:t>
    </dgm:pt>
    <dgm:pt modelId="{575ADFF8-3D78-4254-8B86-3ECEF9021C89}" type="parTrans" cxnId="{EE3FB88E-122C-418D-A066-49AB5A3030BB}">
      <dgm:prSet/>
      <dgm:spPr/>
      <dgm:t>
        <a:bodyPr/>
        <a:lstStyle/>
        <a:p>
          <a:endParaRPr lang="en-US"/>
        </a:p>
      </dgm:t>
    </dgm:pt>
    <dgm:pt modelId="{EECA9546-0C14-49AE-8F2F-870EAC444827}" type="sibTrans" cxnId="{EE3FB88E-122C-418D-A066-49AB5A3030BB}">
      <dgm:prSet/>
      <dgm:spPr/>
      <dgm:t>
        <a:bodyPr/>
        <a:lstStyle/>
        <a:p>
          <a:endParaRPr lang="en-US"/>
        </a:p>
      </dgm:t>
    </dgm:pt>
    <dgm:pt modelId="{669F6E0D-80DD-4EB8-BFF1-F5B525B5D322}">
      <dgm:prSet/>
      <dgm:spPr>
        <a:solidFill>
          <a:schemeClr val="accent1">
            <a:lumMod val="75000"/>
          </a:schemeClr>
        </a:solidFill>
      </dgm:spPr>
      <dgm:t>
        <a:bodyPr/>
        <a:lstStyle/>
        <a:p>
          <a:r>
            <a:rPr lang="en-US" dirty="0"/>
            <a:t>Structure of Public Service — The foundation of impartial government eroded</a:t>
          </a:r>
        </a:p>
      </dgm:t>
    </dgm:pt>
    <dgm:pt modelId="{2650E99C-6F40-4A3E-941D-E7B57D26C91E}" type="parTrans" cxnId="{D42E0F85-075E-485F-9C6C-5F805A2C01F6}">
      <dgm:prSet/>
      <dgm:spPr/>
      <dgm:t>
        <a:bodyPr/>
        <a:lstStyle/>
        <a:p>
          <a:endParaRPr lang="en-US"/>
        </a:p>
      </dgm:t>
    </dgm:pt>
    <dgm:pt modelId="{E0C2B615-6036-44C6-9861-3C87CEE8F53F}" type="sibTrans" cxnId="{D42E0F85-075E-485F-9C6C-5F805A2C01F6}">
      <dgm:prSet/>
      <dgm:spPr/>
      <dgm:t>
        <a:bodyPr/>
        <a:lstStyle/>
        <a:p>
          <a:endParaRPr lang="en-US"/>
        </a:p>
      </dgm:t>
    </dgm:pt>
    <dgm:pt modelId="{67D0C9A8-2EF3-4485-BF6E-67A37E3353B5}" type="pres">
      <dgm:prSet presAssocID="{3D5584B6-2209-4FD3-8FE2-3640963BCA47}" presName="outerComposite" presStyleCnt="0">
        <dgm:presLayoutVars>
          <dgm:chMax val="5"/>
          <dgm:dir/>
          <dgm:resizeHandles val="exact"/>
        </dgm:presLayoutVars>
      </dgm:prSet>
      <dgm:spPr/>
    </dgm:pt>
    <dgm:pt modelId="{61D281F3-4C7E-4C4B-9C62-AF6BB5886040}" type="pres">
      <dgm:prSet presAssocID="{3D5584B6-2209-4FD3-8FE2-3640963BCA47}" presName="dummyMaxCanvas" presStyleCnt="0">
        <dgm:presLayoutVars/>
      </dgm:prSet>
      <dgm:spPr/>
    </dgm:pt>
    <dgm:pt modelId="{F8353ED8-425F-41AB-819E-C9D29F73170E}" type="pres">
      <dgm:prSet presAssocID="{3D5584B6-2209-4FD3-8FE2-3640963BCA47}" presName="FiveNodes_1" presStyleLbl="node1" presStyleIdx="0" presStyleCnt="5">
        <dgm:presLayoutVars>
          <dgm:bulletEnabled val="1"/>
        </dgm:presLayoutVars>
      </dgm:prSet>
      <dgm:spPr/>
    </dgm:pt>
    <dgm:pt modelId="{F8FB917C-7DB5-4812-9726-CE4C80FD29AA}" type="pres">
      <dgm:prSet presAssocID="{3D5584B6-2209-4FD3-8FE2-3640963BCA47}" presName="FiveNodes_2" presStyleLbl="node1" presStyleIdx="1" presStyleCnt="5">
        <dgm:presLayoutVars>
          <dgm:bulletEnabled val="1"/>
        </dgm:presLayoutVars>
      </dgm:prSet>
      <dgm:spPr/>
    </dgm:pt>
    <dgm:pt modelId="{C4F31E4C-6BB8-40ED-859A-D475EB2E2BC5}" type="pres">
      <dgm:prSet presAssocID="{3D5584B6-2209-4FD3-8FE2-3640963BCA47}" presName="FiveNodes_3" presStyleLbl="node1" presStyleIdx="2" presStyleCnt="5">
        <dgm:presLayoutVars>
          <dgm:bulletEnabled val="1"/>
        </dgm:presLayoutVars>
      </dgm:prSet>
      <dgm:spPr/>
    </dgm:pt>
    <dgm:pt modelId="{C543D022-4426-43FC-9313-C465CD6DEEB3}" type="pres">
      <dgm:prSet presAssocID="{3D5584B6-2209-4FD3-8FE2-3640963BCA47}" presName="FiveNodes_4" presStyleLbl="node1" presStyleIdx="3" presStyleCnt="5">
        <dgm:presLayoutVars>
          <dgm:bulletEnabled val="1"/>
        </dgm:presLayoutVars>
      </dgm:prSet>
      <dgm:spPr/>
    </dgm:pt>
    <dgm:pt modelId="{7391CDFB-B7C6-4FDD-8E8B-C98FDC2595E6}" type="pres">
      <dgm:prSet presAssocID="{3D5584B6-2209-4FD3-8FE2-3640963BCA47}" presName="FiveNodes_5" presStyleLbl="node1" presStyleIdx="4" presStyleCnt="5">
        <dgm:presLayoutVars>
          <dgm:bulletEnabled val="1"/>
        </dgm:presLayoutVars>
      </dgm:prSet>
      <dgm:spPr/>
    </dgm:pt>
    <dgm:pt modelId="{0301A344-6702-4DF7-A583-53F0E12C491B}" type="pres">
      <dgm:prSet presAssocID="{3D5584B6-2209-4FD3-8FE2-3640963BCA47}" presName="FiveConn_1-2" presStyleLbl="fgAccFollowNode1" presStyleIdx="0" presStyleCnt="4">
        <dgm:presLayoutVars>
          <dgm:bulletEnabled val="1"/>
        </dgm:presLayoutVars>
      </dgm:prSet>
      <dgm:spPr/>
    </dgm:pt>
    <dgm:pt modelId="{91363C38-E167-452D-B818-8AE2A3787B17}" type="pres">
      <dgm:prSet presAssocID="{3D5584B6-2209-4FD3-8FE2-3640963BCA47}" presName="FiveConn_2-3" presStyleLbl="fgAccFollowNode1" presStyleIdx="1" presStyleCnt="4">
        <dgm:presLayoutVars>
          <dgm:bulletEnabled val="1"/>
        </dgm:presLayoutVars>
      </dgm:prSet>
      <dgm:spPr/>
    </dgm:pt>
    <dgm:pt modelId="{9CDD062A-2F08-49E1-ADE3-4A8BFF8D4381}" type="pres">
      <dgm:prSet presAssocID="{3D5584B6-2209-4FD3-8FE2-3640963BCA47}" presName="FiveConn_3-4" presStyleLbl="fgAccFollowNode1" presStyleIdx="2" presStyleCnt="4">
        <dgm:presLayoutVars>
          <dgm:bulletEnabled val="1"/>
        </dgm:presLayoutVars>
      </dgm:prSet>
      <dgm:spPr/>
    </dgm:pt>
    <dgm:pt modelId="{28380378-50F2-41B0-895D-700BF7E5525E}" type="pres">
      <dgm:prSet presAssocID="{3D5584B6-2209-4FD3-8FE2-3640963BCA47}" presName="FiveConn_4-5" presStyleLbl="fgAccFollowNode1" presStyleIdx="3" presStyleCnt="4">
        <dgm:presLayoutVars>
          <dgm:bulletEnabled val="1"/>
        </dgm:presLayoutVars>
      </dgm:prSet>
      <dgm:spPr/>
    </dgm:pt>
    <dgm:pt modelId="{7CEA052F-66A8-469F-8E7F-7520AE0130B7}" type="pres">
      <dgm:prSet presAssocID="{3D5584B6-2209-4FD3-8FE2-3640963BCA47}" presName="FiveNodes_1_text" presStyleLbl="node1" presStyleIdx="4" presStyleCnt="5">
        <dgm:presLayoutVars>
          <dgm:bulletEnabled val="1"/>
        </dgm:presLayoutVars>
      </dgm:prSet>
      <dgm:spPr/>
    </dgm:pt>
    <dgm:pt modelId="{9A4A82E1-BE1D-4ACF-9D6F-789CD65961BA}" type="pres">
      <dgm:prSet presAssocID="{3D5584B6-2209-4FD3-8FE2-3640963BCA47}" presName="FiveNodes_2_text" presStyleLbl="node1" presStyleIdx="4" presStyleCnt="5">
        <dgm:presLayoutVars>
          <dgm:bulletEnabled val="1"/>
        </dgm:presLayoutVars>
      </dgm:prSet>
      <dgm:spPr/>
    </dgm:pt>
    <dgm:pt modelId="{ADF949ED-203D-4690-AAB4-26E7B40C63E8}" type="pres">
      <dgm:prSet presAssocID="{3D5584B6-2209-4FD3-8FE2-3640963BCA47}" presName="FiveNodes_3_text" presStyleLbl="node1" presStyleIdx="4" presStyleCnt="5">
        <dgm:presLayoutVars>
          <dgm:bulletEnabled val="1"/>
        </dgm:presLayoutVars>
      </dgm:prSet>
      <dgm:spPr/>
    </dgm:pt>
    <dgm:pt modelId="{45A32F4F-C882-4649-BB89-B7CB9B6AD8BA}" type="pres">
      <dgm:prSet presAssocID="{3D5584B6-2209-4FD3-8FE2-3640963BCA47}" presName="FiveNodes_4_text" presStyleLbl="node1" presStyleIdx="4" presStyleCnt="5">
        <dgm:presLayoutVars>
          <dgm:bulletEnabled val="1"/>
        </dgm:presLayoutVars>
      </dgm:prSet>
      <dgm:spPr/>
    </dgm:pt>
    <dgm:pt modelId="{9426BE65-CA93-4610-B275-DE87F1CB4B0F}" type="pres">
      <dgm:prSet presAssocID="{3D5584B6-2209-4FD3-8FE2-3640963BCA47}" presName="FiveNodes_5_text" presStyleLbl="node1" presStyleIdx="4" presStyleCnt="5">
        <dgm:presLayoutVars>
          <dgm:bulletEnabled val="1"/>
        </dgm:presLayoutVars>
      </dgm:prSet>
      <dgm:spPr/>
    </dgm:pt>
  </dgm:ptLst>
  <dgm:cxnLst>
    <dgm:cxn modelId="{155F2A1A-BBF0-4DC8-B5EE-67E296A3CB51}" type="presOf" srcId="{3D5584B6-2209-4FD3-8FE2-3640963BCA47}" destId="{67D0C9A8-2EF3-4485-BF6E-67A37E3353B5}" srcOrd="0" destOrd="0" presId="urn:microsoft.com/office/officeart/2005/8/layout/vProcess5"/>
    <dgm:cxn modelId="{0928541E-998B-4FF6-A62A-32714EECBC69}" type="presOf" srcId="{6323CD7E-A236-46A4-B93E-74571F37FE24}" destId="{9A4A82E1-BE1D-4ACF-9D6F-789CD65961BA}" srcOrd="1" destOrd="0" presId="urn:microsoft.com/office/officeart/2005/8/layout/vProcess5"/>
    <dgm:cxn modelId="{08D03C29-E43F-415B-9BD2-FAC2FE33EF67}" type="presOf" srcId="{BF31A995-9C27-46B7-B076-A7A6211F5131}" destId="{45A32F4F-C882-4649-BB89-B7CB9B6AD8BA}" srcOrd="1" destOrd="0" presId="urn:microsoft.com/office/officeart/2005/8/layout/vProcess5"/>
    <dgm:cxn modelId="{F883F13A-4B3B-479C-9734-A06FA1A253B1}" type="presOf" srcId="{C2495F4B-2A85-4E83-9E17-F8CB5BBBD055}" destId="{F8353ED8-425F-41AB-819E-C9D29F73170E}" srcOrd="0" destOrd="0" presId="urn:microsoft.com/office/officeart/2005/8/layout/vProcess5"/>
    <dgm:cxn modelId="{2F8A5161-5F2C-4CFD-8886-35DF41EA2486}" type="presOf" srcId="{B1CFA34B-5393-4924-8ECC-0F380B667722}" destId="{ADF949ED-203D-4690-AAB4-26E7B40C63E8}" srcOrd="1" destOrd="0" presId="urn:microsoft.com/office/officeart/2005/8/layout/vProcess5"/>
    <dgm:cxn modelId="{1BDF5C65-53A8-4D41-8484-123F33DE857B}" type="presOf" srcId="{EECA9546-0C14-49AE-8F2F-870EAC444827}" destId="{28380378-50F2-41B0-895D-700BF7E5525E}" srcOrd="0" destOrd="0" presId="urn:microsoft.com/office/officeart/2005/8/layout/vProcess5"/>
    <dgm:cxn modelId="{A85D4369-D77A-415D-846F-5122AB5373CA}" type="presOf" srcId="{669F6E0D-80DD-4EB8-BFF1-F5B525B5D322}" destId="{7391CDFB-B7C6-4FDD-8E8B-C98FDC2595E6}" srcOrd="0" destOrd="0" presId="urn:microsoft.com/office/officeart/2005/8/layout/vProcess5"/>
    <dgm:cxn modelId="{D6CB5A4A-2109-4ABF-8133-C3D313954223}" srcId="{3D5584B6-2209-4FD3-8FE2-3640963BCA47}" destId="{6323CD7E-A236-46A4-B93E-74571F37FE24}" srcOrd="1" destOrd="0" parTransId="{35052283-7784-487E-B538-BEE768BAC246}" sibTransId="{40BFBA9A-4A2E-4310-85E9-DB3D7F14FEFA}"/>
    <dgm:cxn modelId="{F71F8E6D-DF7B-4EFD-ADF0-E4DC27041CF9}" type="presOf" srcId="{669F6E0D-80DD-4EB8-BFF1-F5B525B5D322}" destId="{9426BE65-CA93-4610-B275-DE87F1CB4B0F}" srcOrd="1" destOrd="0" presId="urn:microsoft.com/office/officeart/2005/8/layout/vProcess5"/>
    <dgm:cxn modelId="{CB8B7277-CAB1-4448-B5C6-DC7AB6AC578D}" type="presOf" srcId="{C2495F4B-2A85-4E83-9E17-F8CB5BBBD055}" destId="{7CEA052F-66A8-469F-8E7F-7520AE0130B7}" srcOrd="1" destOrd="0" presId="urn:microsoft.com/office/officeart/2005/8/layout/vProcess5"/>
    <dgm:cxn modelId="{D42E0F85-075E-485F-9C6C-5F805A2C01F6}" srcId="{3D5584B6-2209-4FD3-8FE2-3640963BCA47}" destId="{669F6E0D-80DD-4EB8-BFF1-F5B525B5D322}" srcOrd="4" destOrd="0" parTransId="{2650E99C-6F40-4A3E-941D-E7B57D26C91E}" sibTransId="{E0C2B615-6036-44C6-9861-3C87CEE8F53F}"/>
    <dgm:cxn modelId="{5A9B2686-5942-4EE0-B740-51BD018587BF}" type="presOf" srcId="{6323CD7E-A236-46A4-B93E-74571F37FE24}" destId="{F8FB917C-7DB5-4812-9726-CE4C80FD29AA}" srcOrd="0" destOrd="0" presId="urn:microsoft.com/office/officeart/2005/8/layout/vProcess5"/>
    <dgm:cxn modelId="{EE3FB88E-122C-418D-A066-49AB5A3030BB}" srcId="{3D5584B6-2209-4FD3-8FE2-3640963BCA47}" destId="{BF31A995-9C27-46B7-B076-A7A6211F5131}" srcOrd="3" destOrd="0" parTransId="{575ADFF8-3D78-4254-8B86-3ECEF9021C89}" sibTransId="{EECA9546-0C14-49AE-8F2F-870EAC444827}"/>
    <dgm:cxn modelId="{F40F6C92-7C79-4649-BA63-0265A809B7DE}" type="presOf" srcId="{40BFBA9A-4A2E-4310-85E9-DB3D7F14FEFA}" destId="{91363C38-E167-452D-B818-8AE2A3787B17}" srcOrd="0" destOrd="0" presId="urn:microsoft.com/office/officeart/2005/8/layout/vProcess5"/>
    <dgm:cxn modelId="{5699AA9D-537F-48D4-B0F5-85DA4977E2D7}" type="presOf" srcId="{B1CFA34B-5393-4924-8ECC-0F380B667722}" destId="{C4F31E4C-6BB8-40ED-859A-D475EB2E2BC5}" srcOrd="0" destOrd="0" presId="urn:microsoft.com/office/officeart/2005/8/layout/vProcess5"/>
    <dgm:cxn modelId="{AAF431A4-DBF4-4581-8B10-C1752CCF3D93}" srcId="{3D5584B6-2209-4FD3-8FE2-3640963BCA47}" destId="{C2495F4B-2A85-4E83-9E17-F8CB5BBBD055}" srcOrd="0" destOrd="0" parTransId="{BDF44F62-F484-4579-8C3A-5B015700A347}" sibTransId="{5D68D920-9070-4E41-893E-E250CF2819EF}"/>
    <dgm:cxn modelId="{455B59B6-9216-43FB-88FC-D62AB82CC530}" type="presOf" srcId="{5D68D920-9070-4E41-893E-E250CF2819EF}" destId="{0301A344-6702-4DF7-A583-53F0E12C491B}" srcOrd="0" destOrd="0" presId="urn:microsoft.com/office/officeart/2005/8/layout/vProcess5"/>
    <dgm:cxn modelId="{3306B2CC-8E23-4A0A-9F4F-521423572E41}" type="presOf" srcId="{E28C4496-2FB0-4DDF-ADC2-9C10F73F0EE4}" destId="{9CDD062A-2F08-49E1-ADE3-4A8BFF8D4381}" srcOrd="0" destOrd="0" presId="urn:microsoft.com/office/officeart/2005/8/layout/vProcess5"/>
    <dgm:cxn modelId="{FF55B5D5-5DCF-46A4-9457-85F390A97759}" type="presOf" srcId="{BF31A995-9C27-46B7-B076-A7A6211F5131}" destId="{C543D022-4426-43FC-9313-C465CD6DEEB3}" srcOrd="0" destOrd="0" presId="urn:microsoft.com/office/officeart/2005/8/layout/vProcess5"/>
    <dgm:cxn modelId="{13FE74E4-8FB5-4C36-9973-3BE05C1DD5EF}" srcId="{3D5584B6-2209-4FD3-8FE2-3640963BCA47}" destId="{B1CFA34B-5393-4924-8ECC-0F380B667722}" srcOrd="2" destOrd="0" parTransId="{2D85D207-048A-4F69-B0A7-015682D03AF1}" sibTransId="{E28C4496-2FB0-4DDF-ADC2-9C10F73F0EE4}"/>
    <dgm:cxn modelId="{EF3F6DFA-A5CE-4EA8-960B-7E6D0DAB3A48}" type="presParOf" srcId="{67D0C9A8-2EF3-4485-BF6E-67A37E3353B5}" destId="{61D281F3-4C7E-4C4B-9C62-AF6BB5886040}" srcOrd="0" destOrd="0" presId="urn:microsoft.com/office/officeart/2005/8/layout/vProcess5"/>
    <dgm:cxn modelId="{706E027F-DC51-4149-9373-08CB14EB0DEF}" type="presParOf" srcId="{67D0C9A8-2EF3-4485-BF6E-67A37E3353B5}" destId="{F8353ED8-425F-41AB-819E-C9D29F73170E}" srcOrd="1" destOrd="0" presId="urn:microsoft.com/office/officeart/2005/8/layout/vProcess5"/>
    <dgm:cxn modelId="{DC4E17FF-FCFA-4417-8EA6-03EF4643614E}" type="presParOf" srcId="{67D0C9A8-2EF3-4485-BF6E-67A37E3353B5}" destId="{F8FB917C-7DB5-4812-9726-CE4C80FD29AA}" srcOrd="2" destOrd="0" presId="urn:microsoft.com/office/officeart/2005/8/layout/vProcess5"/>
    <dgm:cxn modelId="{BF66F009-D606-433F-9070-51CB341E5353}" type="presParOf" srcId="{67D0C9A8-2EF3-4485-BF6E-67A37E3353B5}" destId="{C4F31E4C-6BB8-40ED-859A-D475EB2E2BC5}" srcOrd="3" destOrd="0" presId="urn:microsoft.com/office/officeart/2005/8/layout/vProcess5"/>
    <dgm:cxn modelId="{6E8A5422-EAA7-486E-B121-5CF3DF24A23C}" type="presParOf" srcId="{67D0C9A8-2EF3-4485-BF6E-67A37E3353B5}" destId="{C543D022-4426-43FC-9313-C465CD6DEEB3}" srcOrd="4" destOrd="0" presId="urn:microsoft.com/office/officeart/2005/8/layout/vProcess5"/>
    <dgm:cxn modelId="{CF2F5CBC-2FEE-455D-9994-D2FBDD90FC4E}" type="presParOf" srcId="{67D0C9A8-2EF3-4485-BF6E-67A37E3353B5}" destId="{7391CDFB-B7C6-4FDD-8E8B-C98FDC2595E6}" srcOrd="5" destOrd="0" presId="urn:microsoft.com/office/officeart/2005/8/layout/vProcess5"/>
    <dgm:cxn modelId="{BB278751-000A-419C-8D19-8891FD769871}" type="presParOf" srcId="{67D0C9A8-2EF3-4485-BF6E-67A37E3353B5}" destId="{0301A344-6702-4DF7-A583-53F0E12C491B}" srcOrd="6" destOrd="0" presId="urn:microsoft.com/office/officeart/2005/8/layout/vProcess5"/>
    <dgm:cxn modelId="{9A17FFF3-C9D4-4F3C-B248-8EA0708272FA}" type="presParOf" srcId="{67D0C9A8-2EF3-4485-BF6E-67A37E3353B5}" destId="{91363C38-E167-452D-B818-8AE2A3787B17}" srcOrd="7" destOrd="0" presId="urn:microsoft.com/office/officeart/2005/8/layout/vProcess5"/>
    <dgm:cxn modelId="{0DA0F717-93F2-4D57-A88B-4842A6EB00B2}" type="presParOf" srcId="{67D0C9A8-2EF3-4485-BF6E-67A37E3353B5}" destId="{9CDD062A-2F08-49E1-ADE3-4A8BFF8D4381}" srcOrd="8" destOrd="0" presId="urn:microsoft.com/office/officeart/2005/8/layout/vProcess5"/>
    <dgm:cxn modelId="{6EC2BC6A-1392-4937-9BE4-E0EB4CA5CFC7}" type="presParOf" srcId="{67D0C9A8-2EF3-4485-BF6E-67A37E3353B5}" destId="{28380378-50F2-41B0-895D-700BF7E5525E}" srcOrd="9" destOrd="0" presId="urn:microsoft.com/office/officeart/2005/8/layout/vProcess5"/>
    <dgm:cxn modelId="{B47FED05-744B-449A-B1DB-6B99F5E93566}" type="presParOf" srcId="{67D0C9A8-2EF3-4485-BF6E-67A37E3353B5}" destId="{7CEA052F-66A8-469F-8E7F-7520AE0130B7}" srcOrd="10" destOrd="0" presId="urn:microsoft.com/office/officeart/2005/8/layout/vProcess5"/>
    <dgm:cxn modelId="{22C160CE-223C-4D95-A495-BC59B1ED2504}" type="presParOf" srcId="{67D0C9A8-2EF3-4485-BF6E-67A37E3353B5}" destId="{9A4A82E1-BE1D-4ACF-9D6F-789CD65961BA}" srcOrd="11" destOrd="0" presId="urn:microsoft.com/office/officeart/2005/8/layout/vProcess5"/>
    <dgm:cxn modelId="{3AF1D682-6FA1-44BF-B4C3-809A56B4F158}" type="presParOf" srcId="{67D0C9A8-2EF3-4485-BF6E-67A37E3353B5}" destId="{ADF949ED-203D-4690-AAB4-26E7B40C63E8}" srcOrd="12" destOrd="0" presId="urn:microsoft.com/office/officeart/2005/8/layout/vProcess5"/>
    <dgm:cxn modelId="{9022F1AB-F37E-4FB3-B500-65E6A2D16B01}" type="presParOf" srcId="{67D0C9A8-2EF3-4485-BF6E-67A37E3353B5}" destId="{45A32F4F-C882-4649-BB89-B7CB9B6AD8BA}" srcOrd="13" destOrd="0" presId="urn:microsoft.com/office/officeart/2005/8/layout/vProcess5"/>
    <dgm:cxn modelId="{2AD02C4F-61DC-4894-85A6-99F4F8777D9A}" type="presParOf" srcId="{67D0C9A8-2EF3-4485-BF6E-67A37E3353B5}" destId="{9426BE65-CA93-4610-B275-DE87F1CB4B0F}"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B0CCD08-1C8C-4440-977E-A484C61D3964}"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9805D9DB-1D0E-4C60-8ED9-6AB9539CDEC6}">
      <dgm:prSet/>
      <dgm:spPr/>
      <dgm:t>
        <a:bodyPr/>
        <a:lstStyle/>
        <a:p>
          <a:r>
            <a:rPr lang="en-US"/>
            <a:t>Major elections this cycle will determine who writes the laws that govern:</a:t>
          </a:r>
        </a:p>
      </dgm:t>
    </dgm:pt>
    <dgm:pt modelId="{417FF6AC-F0FA-4A39-8C6F-E74DA4F20FEC}" type="parTrans" cxnId="{64CC697C-0515-45B5-8F44-332B37FDCCFD}">
      <dgm:prSet/>
      <dgm:spPr/>
      <dgm:t>
        <a:bodyPr/>
        <a:lstStyle/>
        <a:p>
          <a:endParaRPr lang="en-US"/>
        </a:p>
      </dgm:t>
    </dgm:pt>
    <dgm:pt modelId="{98B5B378-EDA9-4AC3-A5B6-043F111BFC30}" type="sibTrans" cxnId="{64CC697C-0515-45B5-8F44-332B37FDCCFD}">
      <dgm:prSet/>
      <dgm:spPr/>
      <dgm:t>
        <a:bodyPr/>
        <a:lstStyle/>
        <a:p>
          <a:endParaRPr lang="en-US"/>
        </a:p>
      </dgm:t>
    </dgm:pt>
    <dgm:pt modelId="{C7ECE57E-21C4-4DDE-A430-9851E7E6234D}">
      <dgm:prSet/>
      <dgm:spPr/>
      <dgm:t>
        <a:bodyPr/>
        <a:lstStyle/>
        <a:p>
          <a:r>
            <a:rPr lang="en-US"/>
            <a:t>Federal Employee Pay — Will compensation keep pace with the private sector?</a:t>
          </a:r>
        </a:p>
      </dgm:t>
    </dgm:pt>
    <dgm:pt modelId="{95A5B4DF-EDCF-4C37-8E21-2B3D564FDF09}" type="parTrans" cxnId="{23D95CEA-93BF-432B-9827-3E6D979CF32E}">
      <dgm:prSet/>
      <dgm:spPr/>
      <dgm:t>
        <a:bodyPr/>
        <a:lstStyle/>
        <a:p>
          <a:endParaRPr lang="en-US"/>
        </a:p>
      </dgm:t>
    </dgm:pt>
    <dgm:pt modelId="{C5631620-F055-4546-92A2-E1AB4F6CBEB0}" type="sibTrans" cxnId="{23D95CEA-93BF-432B-9827-3E6D979CF32E}">
      <dgm:prSet/>
      <dgm:spPr/>
      <dgm:t>
        <a:bodyPr/>
        <a:lstStyle/>
        <a:p>
          <a:endParaRPr lang="en-US"/>
        </a:p>
      </dgm:t>
    </dgm:pt>
    <dgm:pt modelId="{9DDB1700-21DE-4499-A913-6619B2CF8178}">
      <dgm:prSet/>
      <dgm:spPr/>
      <dgm:t>
        <a:bodyPr/>
        <a:lstStyle/>
        <a:p>
          <a:r>
            <a:rPr lang="en-US"/>
            <a:t>Benefits &amp; Health Care — Will earned retirement and FEHB options be protected?</a:t>
          </a:r>
        </a:p>
      </dgm:t>
    </dgm:pt>
    <dgm:pt modelId="{FB9B59FC-F0A0-4314-96D8-0B163881ADAA}" type="parTrans" cxnId="{0DE282FE-E5D1-4F5C-8230-078D1AC414A3}">
      <dgm:prSet/>
      <dgm:spPr/>
      <dgm:t>
        <a:bodyPr/>
        <a:lstStyle/>
        <a:p>
          <a:endParaRPr lang="en-US"/>
        </a:p>
      </dgm:t>
    </dgm:pt>
    <dgm:pt modelId="{F5716A59-8D38-4414-820A-0B050C6B86A3}" type="sibTrans" cxnId="{0DE282FE-E5D1-4F5C-8230-078D1AC414A3}">
      <dgm:prSet/>
      <dgm:spPr/>
      <dgm:t>
        <a:bodyPr/>
        <a:lstStyle/>
        <a:p>
          <a:endParaRPr lang="en-US"/>
        </a:p>
      </dgm:t>
    </dgm:pt>
    <dgm:pt modelId="{BD7387A6-6170-4068-8FE6-B6B23F7C3FF8}">
      <dgm:prSet/>
      <dgm:spPr/>
      <dgm:t>
        <a:bodyPr/>
        <a:lstStyle/>
        <a:p>
          <a:r>
            <a:rPr lang="en-US"/>
            <a:t>Workplace Protections — Will merit-based civil service endure or be dismantled?</a:t>
          </a:r>
        </a:p>
      </dgm:t>
    </dgm:pt>
    <dgm:pt modelId="{4DA0819C-3ED8-4171-A72E-A31279756863}" type="parTrans" cxnId="{B8063826-2615-4DD1-9007-DF83A53539D7}">
      <dgm:prSet/>
      <dgm:spPr/>
      <dgm:t>
        <a:bodyPr/>
        <a:lstStyle/>
        <a:p>
          <a:endParaRPr lang="en-US"/>
        </a:p>
      </dgm:t>
    </dgm:pt>
    <dgm:pt modelId="{AFDFC375-6A96-482D-8205-45B681670E47}" type="sibTrans" cxnId="{B8063826-2615-4DD1-9007-DF83A53539D7}">
      <dgm:prSet/>
      <dgm:spPr/>
      <dgm:t>
        <a:bodyPr/>
        <a:lstStyle/>
        <a:p>
          <a:endParaRPr lang="en-US"/>
        </a:p>
      </dgm:t>
    </dgm:pt>
    <dgm:pt modelId="{EC451DD1-AC7D-4FA9-A4B5-4458CBC7A35C}" type="pres">
      <dgm:prSet presAssocID="{1B0CCD08-1C8C-4440-977E-A484C61D3964}" presName="root" presStyleCnt="0">
        <dgm:presLayoutVars>
          <dgm:dir/>
          <dgm:resizeHandles val="exact"/>
        </dgm:presLayoutVars>
      </dgm:prSet>
      <dgm:spPr/>
    </dgm:pt>
    <dgm:pt modelId="{6FB7E5A4-A820-43E9-AF41-49F8233C3C93}" type="pres">
      <dgm:prSet presAssocID="{9805D9DB-1D0E-4C60-8ED9-6AB9539CDEC6}" presName="compNode" presStyleCnt="0"/>
      <dgm:spPr/>
    </dgm:pt>
    <dgm:pt modelId="{67DC3CAE-14B5-4AD6-9306-80B2CB8C5427}" type="pres">
      <dgm:prSet presAssocID="{9805D9DB-1D0E-4C60-8ED9-6AB9539CDEC6}" presName="bgRect" presStyleLbl="bgShp" presStyleIdx="0" presStyleCnt="4"/>
      <dgm:spPr>
        <a:solidFill>
          <a:schemeClr val="tx2">
            <a:lumMod val="20000"/>
            <a:lumOff val="80000"/>
          </a:schemeClr>
        </a:solidFill>
      </dgm:spPr>
    </dgm:pt>
    <dgm:pt modelId="{7E35CC9B-B232-470F-BE55-2D8080B434C3}" type="pres">
      <dgm:prSet presAssocID="{9805D9DB-1D0E-4C60-8ED9-6AB9539CDEC6}" presName="iconRect" presStyleLbl="node1" presStyleIdx="0"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Bank"/>
        </a:ext>
      </dgm:extLst>
    </dgm:pt>
    <dgm:pt modelId="{FA9675F4-6F0F-4450-B76C-B12BD7C9E00D}" type="pres">
      <dgm:prSet presAssocID="{9805D9DB-1D0E-4C60-8ED9-6AB9539CDEC6}" presName="spaceRect" presStyleCnt="0"/>
      <dgm:spPr/>
    </dgm:pt>
    <dgm:pt modelId="{FF0E6B1B-2D13-4B78-8878-A8442CF0FB0A}" type="pres">
      <dgm:prSet presAssocID="{9805D9DB-1D0E-4C60-8ED9-6AB9539CDEC6}" presName="parTx" presStyleLbl="revTx" presStyleIdx="0" presStyleCnt="4">
        <dgm:presLayoutVars>
          <dgm:chMax val="0"/>
          <dgm:chPref val="0"/>
        </dgm:presLayoutVars>
      </dgm:prSet>
      <dgm:spPr/>
    </dgm:pt>
    <dgm:pt modelId="{BB50BF9D-698E-4D69-9CA4-B02C4B60F300}" type="pres">
      <dgm:prSet presAssocID="{98B5B378-EDA9-4AC3-A5B6-043F111BFC30}" presName="sibTrans" presStyleCnt="0"/>
      <dgm:spPr/>
    </dgm:pt>
    <dgm:pt modelId="{57F91CBC-76F5-41AF-A775-018A7544C065}" type="pres">
      <dgm:prSet presAssocID="{C7ECE57E-21C4-4DDE-A430-9851E7E6234D}" presName="compNode" presStyleCnt="0"/>
      <dgm:spPr/>
    </dgm:pt>
    <dgm:pt modelId="{8DAD2777-88E4-41CD-B07A-1DF0A8DE9546}" type="pres">
      <dgm:prSet presAssocID="{C7ECE57E-21C4-4DDE-A430-9851E7E6234D}" presName="bgRect" presStyleLbl="bgShp" presStyleIdx="1" presStyleCnt="4"/>
      <dgm:spPr>
        <a:solidFill>
          <a:schemeClr val="tx2">
            <a:lumMod val="20000"/>
            <a:lumOff val="80000"/>
          </a:schemeClr>
        </a:solidFill>
      </dgm:spPr>
    </dgm:pt>
    <dgm:pt modelId="{9E58A807-A565-40AF-9168-5DB77937E2BA}" type="pres">
      <dgm:prSet presAssocID="{C7ECE57E-21C4-4DDE-A430-9851E7E6234D}" presName="iconRect" presStyleLbl="node1" presStyleIdx="1"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oney"/>
        </a:ext>
      </dgm:extLst>
    </dgm:pt>
    <dgm:pt modelId="{181B0C5D-52D8-4079-A9C6-74C9B3AA665E}" type="pres">
      <dgm:prSet presAssocID="{C7ECE57E-21C4-4DDE-A430-9851E7E6234D}" presName="spaceRect" presStyleCnt="0"/>
      <dgm:spPr/>
    </dgm:pt>
    <dgm:pt modelId="{54A03BDF-965B-4FFB-8647-326FA858365B}" type="pres">
      <dgm:prSet presAssocID="{C7ECE57E-21C4-4DDE-A430-9851E7E6234D}" presName="parTx" presStyleLbl="revTx" presStyleIdx="1" presStyleCnt="4">
        <dgm:presLayoutVars>
          <dgm:chMax val="0"/>
          <dgm:chPref val="0"/>
        </dgm:presLayoutVars>
      </dgm:prSet>
      <dgm:spPr/>
    </dgm:pt>
    <dgm:pt modelId="{D2EF3150-9156-44F4-B947-0FA8C9D929F8}" type="pres">
      <dgm:prSet presAssocID="{C5631620-F055-4546-92A2-E1AB4F6CBEB0}" presName="sibTrans" presStyleCnt="0"/>
      <dgm:spPr/>
    </dgm:pt>
    <dgm:pt modelId="{49BBC7EA-076A-48E7-AD09-36F51A4040D3}" type="pres">
      <dgm:prSet presAssocID="{9DDB1700-21DE-4499-A913-6619B2CF8178}" presName="compNode" presStyleCnt="0"/>
      <dgm:spPr/>
    </dgm:pt>
    <dgm:pt modelId="{C4D48BF9-AAE3-4EB7-9D01-D0750D0499A9}" type="pres">
      <dgm:prSet presAssocID="{9DDB1700-21DE-4499-A913-6619B2CF8178}" presName="bgRect" presStyleLbl="bgShp" presStyleIdx="2" presStyleCnt="4"/>
      <dgm:spPr>
        <a:solidFill>
          <a:schemeClr val="tx2">
            <a:lumMod val="20000"/>
            <a:lumOff val="80000"/>
          </a:schemeClr>
        </a:solidFill>
      </dgm:spPr>
    </dgm:pt>
    <dgm:pt modelId="{47545D54-3CBE-400C-B91C-B8348427CD9E}" type="pres">
      <dgm:prSet presAssocID="{9DDB1700-21DE-4499-A913-6619B2CF8178}" presName="iconRect" presStyleLbl="node1" presStyleIdx="2"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Hospital"/>
        </a:ext>
      </dgm:extLst>
    </dgm:pt>
    <dgm:pt modelId="{C3C2544B-505D-48FF-87CB-068F995C244A}" type="pres">
      <dgm:prSet presAssocID="{9DDB1700-21DE-4499-A913-6619B2CF8178}" presName="spaceRect" presStyleCnt="0"/>
      <dgm:spPr/>
    </dgm:pt>
    <dgm:pt modelId="{880D8111-5F8E-4FD3-B42D-976CF3647054}" type="pres">
      <dgm:prSet presAssocID="{9DDB1700-21DE-4499-A913-6619B2CF8178}" presName="parTx" presStyleLbl="revTx" presStyleIdx="2" presStyleCnt="4">
        <dgm:presLayoutVars>
          <dgm:chMax val="0"/>
          <dgm:chPref val="0"/>
        </dgm:presLayoutVars>
      </dgm:prSet>
      <dgm:spPr/>
    </dgm:pt>
    <dgm:pt modelId="{3F5C0D5E-5BA2-4248-BC5D-F8959F5E9D1E}" type="pres">
      <dgm:prSet presAssocID="{F5716A59-8D38-4414-820A-0B050C6B86A3}" presName="sibTrans" presStyleCnt="0"/>
      <dgm:spPr/>
    </dgm:pt>
    <dgm:pt modelId="{49B32FC8-9116-404F-97C8-B727908620CC}" type="pres">
      <dgm:prSet presAssocID="{BD7387A6-6170-4068-8FE6-B6B23F7C3FF8}" presName="compNode" presStyleCnt="0"/>
      <dgm:spPr/>
    </dgm:pt>
    <dgm:pt modelId="{3A332D6D-088C-4825-941D-9D5298D92645}" type="pres">
      <dgm:prSet presAssocID="{BD7387A6-6170-4068-8FE6-B6B23F7C3FF8}" presName="bgRect" presStyleLbl="bgShp" presStyleIdx="3" presStyleCnt="4"/>
      <dgm:spPr>
        <a:solidFill>
          <a:schemeClr val="tx2">
            <a:lumMod val="20000"/>
            <a:lumOff val="80000"/>
          </a:schemeClr>
        </a:solidFill>
      </dgm:spPr>
    </dgm:pt>
    <dgm:pt modelId="{3EAC5714-731B-483D-A6B8-E585ADBE4F83}" type="pres">
      <dgm:prSet presAssocID="{BD7387A6-6170-4068-8FE6-B6B23F7C3FF8}" presName="iconRect" presStyleLbl="node1" presStyleIdx="3"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nstruction Worker"/>
        </a:ext>
      </dgm:extLst>
    </dgm:pt>
    <dgm:pt modelId="{E2696E4D-D38B-4760-AFF6-6A25E1F98319}" type="pres">
      <dgm:prSet presAssocID="{BD7387A6-6170-4068-8FE6-B6B23F7C3FF8}" presName="spaceRect" presStyleCnt="0"/>
      <dgm:spPr/>
    </dgm:pt>
    <dgm:pt modelId="{A22C1E87-EAC9-4AD5-9454-5B429DF63658}" type="pres">
      <dgm:prSet presAssocID="{BD7387A6-6170-4068-8FE6-B6B23F7C3FF8}" presName="parTx" presStyleLbl="revTx" presStyleIdx="3" presStyleCnt="4">
        <dgm:presLayoutVars>
          <dgm:chMax val="0"/>
          <dgm:chPref val="0"/>
        </dgm:presLayoutVars>
      </dgm:prSet>
      <dgm:spPr/>
    </dgm:pt>
  </dgm:ptLst>
  <dgm:cxnLst>
    <dgm:cxn modelId="{B8063826-2615-4DD1-9007-DF83A53539D7}" srcId="{1B0CCD08-1C8C-4440-977E-A484C61D3964}" destId="{BD7387A6-6170-4068-8FE6-B6B23F7C3FF8}" srcOrd="3" destOrd="0" parTransId="{4DA0819C-3ED8-4171-A72E-A31279756863}" sibTransId="{AFDFC375-6A96-482D-8205-45B681670E47}"/>
    <dgm:cxn modelId="{57741D2E-73AD-4BBE-9AEE-58E0EE601FC7}" type="presOf" srcId="{1B0CCD08-1C8C-4440-977E-A484C61D3964}" destId="{EC451DD1-AC7D-4FA9-A4B5-4458CBC7A35C}" srcOrd="0" destOrd="0" presId="urn:microsoft.com/office/officeart/2018/2/layout/IconVerticalSolidList"/>
    <dgm:cxn modelId="{64CC697C-0515-45B5-8F44-332B37FDCCFD}" srcId="{1B0CCD08-1C8C-4440-977E-A484C61D3964}" destId="{9805D9DB-1D0E-4C60-8ED9-6AB9539CDEC6}" srcOrd="0" destOrd="0" parTransId="{417FF6AC-F0FA-4A39-8C6F-E74DA4F20FEC}" sibTransId="{98B5B378-EDA9-4AC3-A5B6-043F111BFC30}"/>
    <dgm:cxn modelId="{E9D9099C-1521-48EA-9131-76D78A812099}" type="presOf" srcId="{9805D9DB-1D0E-4C60-8ED9-6AB9539CDEC6}" destId="{FF0E6B1B-2D13-4B78-8878-A8442CF0FB0A}" srcOrd="0" destOrd="0" presId="urn:microsoft.com/office/officeart/2018/2/layout/IconVerticalSolidList"/>
    <dgm:cxn modelId="{86D0EFD5-0108-45B5-9466-BE52467010DF}" type="presOf" srcId="{C7ECE57E-21C4-4DDE-A430-9851E7E6234D}" destId="{54A03BDF-965B-4FFB-8647-326FA858365B}" srcOrd="0" destOrd="0" presId="urn:microsoft.com/office/officeart/2018/2/layout/IconVerticalSolidList"/>
    <dgm:cxn modelId="{43B3D9D6-B6DF-49B1-8124-FF35DB6D5EB6}" type="presOf" srcId="{9DDB1700-21DE-4499-A913-6619B2CF8178}" destId="{880D8111-5F8E-4FD3-B42D-976CF3647054}" srcOrd="0" destOrd="0" presId="urn:microsoft.com/office/officeart/2018/2/layout/IconVerticalSolidList"/>
    <dgm:cxn modelId="{A47246E2-0708-4BA6-8088-AA72462D66BD}" type="presOf" srcId="{BD7387A6-6170-4068-8FE6-B6B23F7C3FF8}" destId="{A22C1E87-EAC9-4AD5-9454-5B429DF63658}" srcOrd="0" destOrd="0" presId="urn:microsoft.com/office/officeart/2018/2/layout/IconVerticalSolidList"/>
    <dgm:cxn modelId="{23D95CEA-93BF-432B-9827-3E6D979CF32E}" srcId="{1B0CCD08-1C8C-4440-977E-A484C61D3964}" destId="{C7ECE57E-21C4-4DDE-A430-9851E7E6234D}" srcOrd="1" destOrd="0" parTransId="{95A5B4DF-EDCF-4C37-8E21-2B3D564FDF09}" sibTransId="{C5631620-F055-4546-92A2-E1AB4F6CBEB0}"/>
    <dgm:cxn modelId="{0DE282FE-E5D1-4F5C-8230-078D1AC414A3}" srcId="{1B0CCD08-1C8C-4440-977E-A484C61D3964}" destId="{9DDB1700-21DE-4499-A913-6619B2CF8178}" srcOrd="2" destOrd="0" parTransId="{FB9B59FC-F0A0-4314-96D8-0B163881ADAA}" sibTransId="{F5716A59-8D38-4414-820A-0B050C6B86A3}"/>
    <dgm:cxn modelId="{5E54935A-DAAA-4DAE-A6EA-BF06605C6865}" type="presParOf" srcId="{EC451DD1-AC7D-4FA9-A4B5-4458CBC7A35C}" destId="{6FB7E5A4-A820-43E9-AF41-49F8233C3C93}" srcOrd="0" destOrd="0" presId="urn:microsoft.com/office/officeart/2018/2/layout/IconVerticalSolidList"/>
    <dgm:cxn modelId="{67959E93-5DDC-451B-BC0B-403303D90BC6}" type="presParOf" srcId="{6FB7E5A4-A820-43E9-AF41-49F8233C3C93}" destId="{67DC3CAE-14B5-4AD6-9306-80B2CB8C5427}" srcOrd="0" destOrd="0" presId="urn:microsoft.com/office/officeart/2018/2/layout/IconVerticalSolidList"/>
    <dgm:cxn modelId="{78170A87-2C0C-4015-934A-78AEEAF36FA0}" type="presParOf" srcId="{6FB7E5A4-A820-43E9-AF41-49F8233C3C93}" destId="{7E35CC9B-B232-470F-BE55-2D8080B434C3}" srcOrd="1" destOrd="0" presId="urn:microsoft.com/office/officeart/2018/2/layout/IconVerticalSolidList"/>
    <dgm:cxn modelId="{67252AD6-B3B3-4100-9BD6-6522221CF73C}" type="presParOf" srcId="{6FB7E5A4-A820-43E9-AF41-49F8233C3C93}" destId="{FA9675F4-6F0F-4450-B76C-B12BD7C9E00D}" srcOrd="2" destOrd="0" presId="urn:microsoft.com/office/officeart/2018/2/layout/IconVerticalSolidList"/>
    <dgm:cxn modelId="{D2AAAACD-DF9D-4397-B0E2-BCFA6CEFD7C6}" type="presParOf" srcId="{6FB7E5A4-A820-43E9-AF41-49F8233C3C93}" destId="{FF0E6B1B-2D13-4B78-8878-A8442CF0FB0A}" srcOrd="3" destOrd="0" presId="urn:microsoft.com/office/officeart/2018/2/layout/IconVerticalSolidList"/>
    <dgm:cxn modelId="{CA2BDC11-19EE-47B5-B9BC-501ED0EE08EF}" type="presParOf" srcId="{EC451DD1-AC7D-4FA9-A4B5-4458CBC7A35C}" destId="{BB50BF9D-698E-4D69-9CA4-B02C4B60F300}" srcOrd="1" destOrd="0" presId="urn:microsoft.com/office/officeart/2018/2/layout/IconVerticalSolidList"/>
    <dgm:cxn modelId="{E38E65CE-A687-4B2F-ACA9-3E2154E0A8B2}" type="presParOf" srcId="{EC451DD1-AC7D-4FA9-A4B5-4458CBC7A35C}" destId="{57F91CBC-76F5-41AF-A775-018A7544C065}" srcOrd="2" destOrd="0" presId="urn:microsoft.com/office/officeart/2018/2/layout/IconVerticalSolidList"/>
    <dgm:cxn modelId="{CDAA19AB-BDDE-4E56-9D5A-A091186C31A7}" type="presParOf" srcId="{57F91CBC-76F5-41AF-A775-018A7544C065}" destId="{8DAD2777-88E4-41CD-B07A-1DF0A8DE9546}" srcOrd="0" destOrd="0" presId="urn:microsoft.com/office/officeart/2018/2/layout/IconVerticalSolidList"/>
    <dgm:cxn modelId="{1322726C-CD0B-4F32-930A-27307D586A48}" type="presParOf" srcId="{57F91CBC-76F5-41AF-A775-018A7544C065}" destId="{9E58A807-A565-40AF-9168-5DB77937E2BA}" srcOrd="1" destOrd="0" presId="urn:microsoft.com/office/officeart/2018/2/layout/IconVerticalSolidList"/>
    <dgm:cxn modelId="{E9834013-2498-4132-BD03-EC62D06FA7A0}" type="presParOf" srcId="{57F91CBC-76F5-41AF-A775-018A7544C065}" destId="{181B0C5D-52D8-4079-A9C6-74C9B3AA665E}" srcOrd="2" destOrd="0" presId="urn:microsoft.com/office/officeart/2018/2/layout/IconVerticalSolidList"/>
    <dgm:cxn modelId="{235E179F-BE18-49BC-AA64-C23925D6A7B6}" type="presParOf" srcId="{57F91CBC-76F5-41AF-A775-018A7544C065}" destId="{54A03BDF-965B-4FFB-8647-326FA858365B}" srcOrd="3" destOrd="0" presId="urn:microsoft.com/office/officeart/2018/2/layout/IconVerticalSolidList"/>
    <dgm:cxn modelId="{30FD7307-E20B-412E-9030-0BD51D8D9776}" type="presParOf" srcId="{EC451DD1-AC7D-4FA9-A4B5-4458CBC7A35C}" destId="{D2EF3150-9156-44F4-B947-0FA8C9D929F8}" srcOrd="3" destOrd="0" presId="urn:microsoft.com/office/officeart/2018/2/layout/IconVerticalSolidList"/>
    <dgm:cxn modelId="{036382FC-0E59-4465-AB38-EF7D2959EF28}" type="presParOf" srcId="{EC451DD1-AC7D-4FA9-A4B5-4458CBC7A35C}" destId="{49BBC7EA-076A-48E7-AD09-36F51A4040D3}" srcOrd="4" destOrd="0" presId="urn:microsoft.com/office/officeart/2018/2/layout/IconVerticalSolidList"/>
    <dgm:cxn modelId="{52F71B32-BA27-407C-8F66-27E0EAF8CF11}" type="presParOf" srcId="{49BBC7EA-076A-48E7-AD09-36F51A4040D3}" destId="{C4D48BF9-AAE3-4EB7-9D01-D0750D0499A9}" srcOrd="0" destOrd="0" presId="urn:microsoft.com/office/officeart/2018/2/layout/IconVerticalSolidList"/>
    <dgm:cxn modelId="{D24073A2-A8E7-40BB-9410-CD900967B000}" type="presParOf" srcId="{49BBC7EA-076A-48E7-AD09-36F51A4040D3}" destId="{47545D54-3CBE-400C-B91C-B8348427CD9E}" srcOrd="1" destOrd="0" presId="urn:microsoft.com/office/officeart/2018/2/layout/IconVerticalSolidList"/>
    <dgm:cxn modelId="{31C14517-BEDC-45C1-8F52-423E8886821B}" type="presParOf" srcId="{49BBC7EA-076A-48E7-AD09-36F51A4040D3}" destId="{C3C2544B-505D-48FF-87CB-068F995C244A}" srcOrd="2" destOrd="0" presId="urn:microsoft.com/office/officeart/2018/2/layout/IconVerticalSolidList"/>
    <dgm:cxn modelId="{81BAB277-6814-46C5-861B-620B05F61280}" type="presParOf" srcId="{49BBC7EA-076A-48E7-AD09-36F51A4040D3}" destId="{880D8111-5F8E-4FD3-B42D-976CF3647054}" srcOrd="3" destOrd="0" presId="urn:microsoft.com/office/officeart/2018/2/layout/IconVerticalSolidList"/>
    <dgm:cxn modelId="{8DA98AF3-6E5F-43A3-B172-66F2DB9744EA}" type="presParOf" srcId="{EC451DD1-AC7D-4FA9-A4B5-4458CBC7A35C}" destId="{3F5C0D5E-5BA2-4248-BC5D-F8959F5E9D1E}" srcOrd="5" destOrd="0" presId="urn:microsoft.com/office/officeart/2018/2/layout/IconVerticalSolidList"/>
    <dgm:cxn modelId="{E36744C2-4D85-47A5-AF30-71C17584D716}" type="presParOf" srcId="{EC451DD1-AC7D-4FA9-A4B5-4458CBC7A35C}" destId="{49B32FC8-9116-404F-97C8-B727908620CC}" srcOrd="6" destOrd="0" presId="urn:microsoft.com/office/officeart/2018/2/layout/IconVerticalSolidList"/>
    <dgm:cxn modelId="{F85B7F8B-0ADB-4C26-8EDF-94BC109584EC}" type="presParOf" srcId="{49B32FC8-9116-404F-97C8-B727908620CC}" destId="{3A332D6D-088C-4825-941D-9D5298D92645}" srcOrd="0" destOrd="0" presId="urn:microsoft.com/office/officeart/2018/2/layout/IconVerticalSolidList"/>
    <dgm:cxn modelId="{A3D2565E-88F8-4AF0-ACB1-490EF65CFB37}" type="presParOf" srcId="{49B32FC8-9116-404F-97C8-B727908620CC}" destId="{3EAC5714-731B-483D-A6B8-E585ADBE4F83}" srcOrd="1" destOrd="0" presId="urn:microsoft.com/office/officeart/2018/2/layout/IconVerticalSolidList"/>
    <dgm:cxn modelId="{7E397680-9172-4A7A-BF94-314B99149B9B}" type="presParOf" srcId="{49B32FC8-9116-404F-97C8-B727908620CC}" destId="{E2696E4D-D38B-4760-AFF6-6A25E1F98319}" srcOrd="2" destOrd="0" presId="urn:microsoft.com/office/officeart/2018/2/layout/IconVerticalSolidList"/>
    <dgm:cxn modelId="{0D7C38D7-A406-4883-87FA-71B2F6029355}" type="presParOf" srcId="{49B32FC8-9116-404F-97C8-B727908620CC}" destId="{A22C1E87-EAC9-4AD5-9454-5B429DF63658}"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4BBA2F1-D922-4527-8D6E-571B975FC4A5}"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0ED559D8-1949-495B-B923-9C71832EDE1D}">
      <dgm:prSet/>
      <dgm:spPr/>
      <dgm:t>
        <a:bodyPr/>
        <a:lstStyle/>
        <a:p>
          <a:r>
            <a:rPr lang="en-US" dirty="0"/>
            <a:t>NARFE achieved the historic repeal of two unjust provisions that reduced Social Security benefits for decades:</a:t>
          </a:r>
        </a:p>
      </dgm:t>
    </dgm:pt>
    <dgm:pt modelId="{4B4CC2B2-95DA-41C3-8D68-8A79838639EF}" type="parTrans" cxnId="{FF8DDAF7-343F-4BC1-8B3D-EBA782A31FA6}">
      <dgm:prSet/>
      <dgm:spPr/>
      <dgm:t>
        <a:bodyPr/>
        <a:lstStyle/>
        <a:p>
          <a:endParaRPr lang="en-US"/>
        </a:p>
      </dgm:t>
    </dgm:pt>
    <dgm:pt modelId="{758F3D44-8026-41CC-B5DD-BFBFCF97AEC7}" type="sibTrans" cxnId="{FF8DDAF7-343F-4BC1-8B3D-EBA782A31FA6}">
      <dgm:prSet/>
      <dgm:spPr/>
      <dgm:t>
        <a:bodyPr/>
        <a:lstStyle/>
        <a:p>
          <a:endParaRPr lang="en-US"/>
        </a:p>
      </dgm:t>
    </dgm:pt>
    <dgm:pt modelId="{F3D6C0E0-88E8-47AD-9D7D-D1187E23DD94}">
      <dgm:prSet/>
      <dgm:spPr/>
      <dgm:t>
        <a:bodyPr/>
        <a:lstStyle/>
        <a:p>
          <a:r>
            <a:rPr lang="en-US"/>
            <a:t>Windfall Elimination Provision (WEP) — Unfairly reduced Social Security for those with public-sector pensions</a:t>
          </a:r>
        </a:p>
      </dgm:t>
    </dgm:pt>
    <dgm:pt modelId="{DFF83246-BB2E-4576-A7BC-6EAD7E2827AC}" type="parTrans" cxnId="{5EF7C3E7-105A-4EE7-B377-BB7F05B0A744}">
      <dgm:prSet/>
      <dgm:spPr/>
      <dgm:t>
        <a:bodyPr/>
        <a:lstStyle/>
        <a:p>
          <a:endParaRPr lang="en-US"/>
        </a:p>
      </dgm:t>
    </dgm:pt>
    <dgm:pt modelId="{5EE7A1DC-4B3E-42ED-AFB6-9F638681D752}" type="sibTrans" cxnId="{5EF7C3E7-105A-4EE7-B377-BB7F05B0A744}">
      <dgm:prSet/>
      <dgm:spPr/>
      <dgm:t>
        <a:bodyPr/>
        <a:lstStyle/>
        <a:p>
          <a:endParaRPr lang="en-US"/>
        </a:p>
      </dgm:t>
    </dgm:pt>
    <dgm:pt modelId="{BB1A1407-033E-4DB5-9380-DFEFE59AC57F}">
      <dgm:prSet/>
      <dgm:spPr/>
      <dgm:t>
        <a:bodyPr/>
        <a:lstStyle/>
        <a:p>
          <a:r>
            <a:rPr lang="en-US" dirty="0"/>
            <a:t>Government Pension Offset (GPO) — Eliminated or reduced spousal Social Security benefits for public servants</a:t>
          </a:r>
        </a:p>
      </dgm:t>
    </dgm:pt>
    <dgm:pt modelId="{0C8242F9-D877-4406-B348-7E95EE71E6CD}" type="parTrans" cxnId="{1A53C2AA-F0B9-42FC-A228-BA15A0C055D7}">
      <dgm:prSet/>
      <dgm:spPr/>
      <dgm:t>
        <a:bodyPr/>
        <a:lstStyle/>
        <a:p>
          <a:endParaRPr lang="en-US"/>
        </a:p>
      </dgm:t>
    </dgm:pt>
    <dgm:pt modelId="{1C9894A6-E96D-4F08-B374-1ACCFFF80AFD}" type="sibTrans" cxnId="{1A53C2AA-F0B9-42FC-A228-BA15A0C055D7}">
      <dgm:prSet/>
      <dgm:spPr/>
      <dgm:t>
        <a:bodyPr/>
        <a:lstStyle/>
        <a:p>
          <a:endParaRPr lang="en-US"/>
        </a:p>
      </dgm:t>
    </dgm:pt>
    <dgm:pt modelId="{57F4C747-30AF-4E20-9FCE-147AEC7D0C5B}">
      <dgm:prSet/>
      <dgm:spPr/>
      <dgm:t>
        <a:bodyPr/>
        <a:lstStyle/>
        <a:p>
          <a:r>
            <a:rPr lang="en-US" dirty="0"/>
            <a:t>The repeal corrected an injustice that affected countless retired public servants </a:t>
          </a:r>
        </a:p>
      </dgm:t>
    </dgm:pt>
    <dgm:pt modelId="{1ED07C1B-7C6B-4859-AD3D-09A454CD319E}" type="parTrans" cxnId="{625F19A7-F5EC-4B41-A522-D77482CD66CA}">
      <dgm:prSet/>
      <dgm:spPr/>
      <dgm:t>
        <a:bodyPr/>
        <a:lstStyle/>
        <a:p>
          <a:endParaRPr lang="en-US"/>
        </a:p>
      </dgm:t>
    </dgm:pt>
    <dgm:pt modelId="{F725A2A6-6D06-4145-A001-0C25C0C6C00F}" type="sibTrans" cxnId="{625F19A7-F5EC-4B41-A522-D77482CD66CA}">
      <dgm:prSet/>
      <dgm:spPr/>
      <dgm:t>
        <a:bodyPr/>
        <a:lstStyle/>
        <a:p>
          <a:endParaRPr lang="en-US"/>
        </a:p>
      </dgm:t>
    </dgm:pt>
    <dgm:pt modelId="{4A9EC31D-5CF7-40FB-BF8B-062BC49B97E8}" type="pres">
      <dgm:prSet presAssocID="{A4BBA2F1-D922-4527-8D6E-571B975FC4A5}" presName="root" presStyleCnt="0">
        <dgm:presLayoutVars>
          <dgm:dir/>
          <dgm:resizeHandles val="exact"/>
        </dgm:presLayoutVars>
      </dgm:prSet>
      <dgm:spPr/>
    </dgm:pt>
    <dgm:pt modelId="{D77B5BE3-8549-4C04-B842-56BCB9FEFB5E}" type="pres">
      <dgm:prSet presAssocID="{0ED559D8-1949-495B-B923-9C71832EDE1D}" presName="compNode" presStyleCnt="0"/>
      <dgm:spPr/>
    </dgm:pt>
    <dgm:pt modelId="{997A8077-EF1B-49FD-B0E3-5B2682239279}" type="pres">
      <dgm:prSet presAssocID="{0ED559D8-1949-495B-B923-9C71832EDE1D}" presName="bgRect" presStyleLbl="bgShp" presStyleIdx="0" presStyleCnt="4"/>
      <dgm:spPr/>
    </dgm:pt>
    <dgm:pt modelId="{D9C8E737-3D9D-4D0F-8ECF-40F67A93D95F}" type="pres">
      <dgm:prSet presAssocID="{0ED559D8-1949-495B-B923-9C71832EDE1D}" presName="iconRect" presStyleLbl="node1" presStyleIdx="0"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Gavel"/>
        </a:ext>
      </dgm:extLst>
    </dgm:pt>
    <dgm:pt modelId="{24D5D931-AF0E-4FEA-9E9F-BDCB714642F8}" type="pres">
      <dgm:prSet presAssocID="{0ED559D8-1949-495B-B923-9C71832EDE1D}" presName="spaceRect" presStyleCnt="0"/>
      <dgm:spPr/>
    </dgm:pt>
    <dgm:pt modelId="{0F2ABB5A-F43F-4D2E-B74B-9AB5B839C907}" type="pres">
      <dgm:prSet presAssocID="{0ED559D8-1949-495B-B923-9C71832EDE1D}" presName="parTx" presStyleLbl="revTx" presStyleIdx="0" presStyleCnt="4">
        <dgm:presLayoutVars>
          <dgm:chMax val="0"/>
          <dgm:chPref val="0"/>
        </dgm:presLayoutVars>
      </dgm:prSet>
      <dgm:spPr/>
    </dgm:pt>
    <dgm:pt modelId="{16EF8C26-1574-4297-91A2-5E18F484C663}" type="pres">
      <dgm:prSet presAssocID="{758F3D44-8026-41CC-B5DD-BFBFCF97AEC7}" presName="sibTrans" presStyleCnt="0"/>
      <dgm:spPr/>
    </dgm:pt>
    <dgm:pt modelId="{38545E26-4511-4FFE-BBBA-1D1ECF11B171}" type="pres">
      <dgm:prSet presAssocID="{F3D6C0E0-88E8-47AD-9D7D-D1187E23DD94}" presName="compNode" presStyleCnt="0"/>
      <dgm:spPr/>
    </dgm:pt>
    <dgm:pt modelId="{82076238-1CFB-47CF-91C7-16F605227855}" type="pres">
      <dgm:prSet presAssocID="{F3D6C0E0-88E8-47AD-9D7D-D1187E23DD94}" presName="bgRect" presStyleLbl="bgShp" presStyleIdx="1" presStyleCnt="4"/>
      <dgm:spPr/>
    </dgm:pt>
    <dgm:pt modelId="{13E29106-B987-4728-8FF0-7B434EF81C6A}" type="pres">
      <dgm:prSet presAssocID="{F3D6C0E0-88E8-47AD-9D7D-D1187E23DD94}" presName="iconRect" presStyleLbl="node1" presStyleIdx="1"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indmill"/>
        </a:ext>
      </dgm:extLst>
    </dgm:pt>
    <dgm:pt modelId="{9AC309DD-0A50-4495-B3A1-E895FDB02641}" type="pres">
      <dgm:prSet presAssocID="{F3D6C0E0-88E8-47AD-9D7D-D1187E23DD94}" presName="spaceRect" presStyleCnt="0"/>
      <dgm:spPr/>
    </dgm:pt>
    <dgm:pt modelId="{F0F91593-F94E-4BAA-BD38-9A0BDB58DE31}" type="pres">
      <dgm:prSet presAssocID="{F3D6C0E0-88E8-47AD-9D7D-D1187E23DD94}" presName="parTx" presStyleLbl="revTx" presStyleIdx="1" presStyleCnt="4">
        <dgm:presLayoutVars>
          <dgm:chMax val="0"/>
          <dgm:chPref val="0"/>
        </dgm:presLayoutVars>
      </dgm:prSet>
      <dgm:spPr/>
    </dgm:pt>
    <dgm:pt modelId="{C2154F8F-B87F-4311-B65B-1A0B65604D6F}" type="pres">
      <dgm:prSet presAssocID="{5EE7A1DC-4B3E-42ED-AFB6-9F638681D752}" presName="sibTrans" presStyleCnt="0"/>
      <dgm:spPr/>
    </dgm:pt>
    <dgm:pt modelId="{5E45DE74-BA41-4A24-95D3-39705734E308}" type="pres">
      <dgm:prSet presAssocID="{BB1A1407-033E-4DB5-9380-DFEFE59AC57F}" presName="compNode" presStyleCnt="0"/>
      <dgm:spPr/>
    </dgm:pt>
    <dgm:pt modelId="{ED96A57E-0675-4DC1-951A-69C96795039B}" type="pres">
      <dgm:prSet presAssocID="{BB1A1407-033E-4DB5-9380-DFEFE59AC57F}" presName="bgRect" presStyleLbl="bgShp" presStyleIdx="2" presStyleCnt="4"/>
      <dgm:spPr/>
    </dgm:pt>
    <dgm:pt modelId="{5836B23D-7813-4500-961E-165E8DFD81BA}" type="pres">
      <dgm:prSet presAssocID="{BB1A1407-033E-4DB5-9380-DFEFE59AC57F}" presName="iconRect" presStyleLbl="node1" presStyleIdx="2"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Dollar"/>
        </a:ext>
      </dgm:extLst>
    </dgm:pt>
    <dgm:pt modelId="{81F1CF3D-CF2A-4080-8C02-0BF97D33409C}" type="pres">
      <dgm:prSet presAssocID="{BB1A1407-033E-4DB5-9380-DFEFE59AC57F}" presName="spaceRect" presStyleCnt="0"/>
      <dgm:spPr/>
    </dgm:pt>
    <dgm:pt modelId="{DCDDCFE7-0F7F-4AA8-B6E6-7439D0F1F38D}" type="pres">
      <dgm:prSet presAssocID="{BB1A1407-033E-4DB5-9380-DFEFE59AC57F}" presName="parTx" presStyleLbl="revTx" presStyleIdx="2" presStyleCnt="4">
        <dgm:presLayoutVars>
          <dgm:chMax val="0"/>
          <dgm:chPref val="0"/>
        </dgm:presLayoutVars>
      </dgm:prSet>
      <dgm:spPr/>
    </dgm:pt>
    <dgm:pt modelId="{EA1A5FE2-1895-4CD7-85F5-C2D5CB49EF1D}" type="pres">
      <dgm:prSet presAssocID="{1C9894A6-E96D-4F08-B374-1ACCFFF80AFD}" presName="sibTrans" presStyleCnt="0"/>
      <dgm:spPr/>
    </dgm:pt>
    <dgm:pt modelId="{5D4A19F3-47C1-4E03-9F00-FAB49274876F}" type="pres">
      <dgm:prSet presAssocID="{57F4C747-30AF-4E20-9FCE-147AEC7D0C5B}" presName="compNode" presStyleCnt="0"/>
      <dgm:spPr/>
    </dgm:pt>
    <dgm:pt modelId="{E58C995A-7653-4EBF-843C-0BB1D09FB45C}" type="pres">
      <dgm:prSet presAssocID="{57F4C747-30AF-4E20-9FCE-147AEC7D0C5B}" presName="bgRect" presStyleLbl="bgShp" presStyleIdx="3" presStyleCnt="4"/>
      <dgm:spPr/>
    </dgm:pt>
    <dgm:pt modelId="{4AB234C8-69D8-4C2C-99D8-BCD3BFD0FBE7}" type="pres">
      <dgm:prSet presAssocID="{57F4C747-30AF-4E20-9FCE-147AEC7D0C5B}" presName="iconRect" presStyleLbl="node1" presStyleIdx="3"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Irritant"/>
        </a:ext>
      </dgm:extLst>
    </dgm:pt>
    <dgm:pt modelId="{35A35250-A643-415F-BB70-C2CE04567A42}" type="pres">
      <dgm:prSet presAssocID="{57F4C747-30AF-4E20-9FCE-147AEC7D0C5B}" presName="spaceRect" presStyleCnt="0"/>
      <dgm:spPr/>
    </dgm:pt>
    <dgm:pt modelId="{041F5E2F-66A9-4BC0-BC40-4155034ACD54}" type="pres">
      <dgm:prSet presAssocID="{57F4C747-30AF-4E20-9FCE-147AEC7D0C5B}" presName="parTx" presStyleLbl="revTx" presStyleIdx="3" presStyleCnt="4">
        <dgm:presLayoutVars>
          <dgm:chMax val="0"/>
          <dgm:chPref val="0"/>
        </dgm:presLayoutVars>
      </dgm:prSet>
      <dgm:spPr/>
    </dgm:pt>
  </dgm:ptLst>
  <dgm:cxnLst>
    <dgm:cxn modelId="{AE0AFB26-99CE-4EED-B4C6-0BA0105F17A1}" type="presOf" srcId="{57F4C747-30AF-4E20-9FCE-147AEC7D0C5B}" destId="{041F5E2F-66A9-4BC0-BC40-4155034ACD54}" srcOrd="0" destOrd="0" presId="urn:microsoft.com/office/officeart/2018/2/layout/IconVerticalSolidList"/>
    <dgm:cxn modelId="{264C0B3F-6D28-4BC9-8842-C08E3C2801EF}" type="presOf" srcId="{BB1A1407-033E-4DB5-9380-DFEFE59AC57F}" destId="{DCDDCFE7-0F7F-4AA8-B6E6-7439D0F1F38D}" srcOrd="0" destOrd="0" presId="urn:microsoft.com/office/officeart/2018/2/layout/IconVerticalSolidList"/>
    <dgm:cxn modelId="{9FB5C04C-A73B-4B59-B01D-9D86D16D2DCE}" type="presOf" srcId="{F3D6C0E0-88E8-47AD-9D7D-D1187E23DD94}" destId="{F0F91593-F94E-4BAA-BD38-9A0BDB58DE31}" srcOrd="0" destOrd="0" presId="urn:microsoft.com/office/officeart/2018/2/layout/IconVerticalSolidList"/>
    <dgm:cxn modelId="{59DFE657-BF0C-4E24-A874-CE0F88B9DCF5}" type="presOf" srcId="{A4BBA2F1-D922-4527-8D6E-571B975FC4A5}" destId="{4A9EC31D-5CF7-40FB-BF8B-062BC49B97E8}" srcOrd="0" destOrd="0" presId="urn:microsoft.com/office/officeart/2018/2/layout/IconVerticalSolidList"/>
    <dgm:cxn modelId="{05A84A7F-ACE5-4F57-86E5-5CE7EF276DDA}" type="presOf" srcId="{0ED559D8-1949-495B-B923-9C71832EDE1D}" destId="{0F2ABB5A-F43F-4D2E-B74B-9AB5B839C907}" srcOrd="0" destOrd="0" presId="urn:microsoft.com/office/officeart/2018/2/layout/IconVerticalSolidList"/>
    <dgm:cxn modelId="{625F19A7-F5EC-4B41-A522-D77482CD66CA}" srcId="{A4BBA2F1-D922-4527-8D6E-571B975FC4A5}" destId="{57F4C747-30AF-4E20-9FCE-147AEC7D0C5B}" srcOrd="3" destOrd="0" parTransId="{1ED07C1B-7C6B-4859-AD3D-09A454CD319E}" sibTransId="{F725A2A6-6D06-4145-A001-0C25C0C6C00F}"/>
    <dgm:cxn modelId="{1A53C2AA-F0B9-42FC-A228-BA15A0C055D7}" srcId="{A4BBA2F1-D922-4527-8D6E-571B975FC4A5}" destId="{BB1A1407-033E-4DB5-9380-DFEFE59AC57F}" srcOrd="2" destOrd="0" parTransId="{0C8242F9-D877-4406-B348-7E95EE71E6CD}" sibTransId="{1C9894A6-E96D-4F08-B374-1ACCFFF80AFD}"/>
    <dgm:cxn modelId="{5EF7C3E7-105A-4EE7-B377-BB7F05B0A744}" srcId="{A4BBA2F1-D922-4527-8D6E-571B975FC4A5}" destId="{F3D6C0E0-88E8-47AD-9D7D-D1187E23DD94}" srcOrd="1" destOrd="0" parTransId="{DFF83246-BB2E-4576-A7BC-6EAD7E2827AC}" sibTransId="{5EE7A1DC-4B3E-42ED-AFB6-9F638681D752}"/>
    <dgm:cxn modelId="{FF8DDAF7-343F-4BC1-8B3D-EBA782A31FA6}" srcId="{A4BBA2F1-D922-4527-8D6E-571B975FC4A5}" destId="{0ED559D8-1949-495B-B923-9C71832EDE1D}" srcOrd="0" destOrd="0" parTransId="{4B4CC2B2-95DA-41C3-8D68-8A79838639EF}" sibTransId="{758F3D44-8026-41CC-B5DD-BFBFCF97AEC7}"/>
    <dgm:cxn modelId="{EC46A6F2-D3E6-4722-B438-9C90535AFF07}" type="presParOf" srcId="{4A9EC31D-5CF7-40FB-BF8B-062BC49B97E8}" destId="{D77B5BE3-8549-4C04-B842-56BCB9FEFB5E}" srcOrd="0" destOrd="0" presId="urn:microsoft.com/office/officeart/2018/2/layout/IconVerticalSolidList"/>
    <dgm:cxn modelId="{543C232B-D169-413E-B1E8-8A2496085E7E}" type="presParOf" srcId="{D77B5BE3-8549-4C04-B842-56BCB9FEFB5E}" destId="{997A8077-EF1B-49FD-B0E3-5B2682239279}" srcOrd="0" destOrd="0" presId="urn:microsoft.com/office/officeart/2018/2/layout/IconVerticalSolidList"/>
    <dgm:cxn modelId="{FCE19785-91AD-444E-A2DA-D5A9AAB8B14F}" type="presParOf" srcId="{D77B5BE3-8549-4C04-B842-56BCB9FEFB5E}" destId="{D9C8E737-3D9D-4D0F-8ECF-40F67A93D95F}" srcOrd="1" destOrd="0" presId="urn:microsoft.com/office/officeart/2018/2/layout/IconVerticalSolidList"/>
    <dgm:cxn modelId="{A85AD59B-7176-41A1-8EB2-36F6F91BB0DF}" type="presParOf" srcId="{D77B5BE3-8549-4C04-B842-56BCB9FEFB5E}" destId="{24D5D931-AF0E-4FEA-9E9F-BDCB714642F8}" srcOrd="2" destOrd="0" presId="urn:microsoft.com/office/officeart/2018/2/layout/IconVerticalSolidList"/>
    <dgm:cxn modelId="{EF146230-8249-4772-9DF8-85D3636DCFD6}" type="presParOf" srcId="{D77B5BE3-8549-4C04-B842-56BCB9FEFB5E}" destId="{0F2ABB5A-F43F-4D2E-B74B-9AB5B839C907}" srcOrd="3" destOrd="0" presId="urn:microsoft.com/office/officeart/2018/2/layout/IconVerticalSolidList"/>
    <dgm:cxn modelId="{517B1832-6526-4615-8838-DD53B5D3D3C4}" type="presParOf" srcId="{4A9EC31D-5CF7-40FB-BF8B-062BC49B97E8}" destId="{16EF8C26-1574-4297-91A2-5E18F484C663}" srcOrd="1" destOrd="0" presId="urn:microsoft.com/office/officeart/2018/2/layout/IconVerticalSolidList"/>
    <dgm:cxn modelId="{06106352-153E-47CD-B6E3-BACF4DD6EDEB}" type="presParOf" srcId="{4A9EC31D-5CF7-40FB-BF8B-062BC49B97E8}" destId="{38545E26-4511-4FFE-BBBA-1D1ECF11B171}" srcOrd="2" destOrd="0" presId="urn:microsoft.com/office/officeart/2018/2/layout/IconVerticalSolidList"/>
    <dgm:cxn modelId="{7DC13B68-925B-4F83-9660-0D9AE0F7F073}" type="presParOf" srcId="{38545E26-4511-4FFE-BBBA-1D1ECF11B171}" destId="{82076238-1CFB-47CF-91C7-16F605227855}" srcOrd="0" destOrd="0" presId="urn:microsoft.com/office/officeart/2018/2/layout/IconVerticalSolidList"/>
    <dgm:cxn modelId="{092A9D36-1428-48B8-9F5D-F204DD080BCB}" type="presParOf" srcId="{38545E26-4511-4FFE-BBBA-1D1ECF11B171}" destId="{13E29106-B987-4728-8FF0-7B434EF81C6A}" srcOrd="1" destOrd="0" presId="urn:microsoft.com/office/officeart/2018/2/layout/IconVerticalSolidList"/>
    <dgm:cxn modelId="{01FD20A5-38F6-4F7F-9ABB-D80E9EE0BDFE}" type="presParOf" srcId="{38545E26-4511-4FFE-BBBA-1D1ECF11B171}" destId="{9AC309DD-0A50-4495-B3A1-E895FDB02641}" srcOrd="2" destOrd="0" presId="urn:microsoft.com/office/officeart/2018/2/layout/IconVerticalSolidList"/>
    <dgm:cxn modelId="{A473771B-CA3A-4CAE-9012-E9829FA11BA3}" type="presParOf" srcId="{38545E26-4511-4FFE-BBBA-1D1ECF11B171}" destId="{F0F91593-F94E-4BAA-BD38-9A0BDB58DE31}" srcOrd="3" destOrd="0" presId="urn:microsoft.com/office/officeart/2018/2/layout/IconVerticalSolidList"/>
    <dgm:cxn modelId="{260DD23D-D400-4CBD-8FC0-0304769BA364}" type="presParOf" srcId="{4A9EC31D-5CF7-40FB-BF8B-062BC49B97E8}" destId="{C2154F8F-B87F-4311-B65B-1A0B65604D6F}" srcOrd="3" destOrd="0" presId="urn:microsoft.com/office/officeart/2018/2/layout/IconVerticalSolidList"/>
    <dgm:cxn modelId="{48368014-AC04-4B82-A7BD-FC7BF5A31E42}" type="presParOf" srcId="{4A9EC31D-5CF7-40FB-BF8B-062BC49B97E8}" destId="{5E45DE74-BA41-4A24-95D3-39705734E308}" srcOrd="4" destOrd="0" presId="urn:microsoft.com/office/officeart/2018/2/layout/IconVerticalSolidList"/>
    <dgm:cxn modelId="{16E4E7E8-56CD-4969-BA70-CC4E8B2F7C77}" type="presParOf" srcId="{5E45DE74-BA41-4A24-95D3-39705734E308}" destId="{ED96A57E-0675-4DC1-951A-69C96795039B}" srcOrd="0" destOrd="0" presId="urn:microsoft.com/office/officeart/2018/2/layout/IconVerticalSolidList"/>
    <dgm:cxn modelId="{0E17864F-7F44-415F-956C-B69797653066}" type="presParOf" srcId="{5E45DE74-BA41-4A24-95D3-39705734E308}" destId="{5836B23D-7813-4500-961E-165E8DFD81BA}" srcOrd="1" destOrd="0" presId="urn:microsoft.com/office/officeart/2018/2/layout/IconVerticalSolidList"/>
    <dgm:cxn modelId="{B0110BDB-7804-4E4A-A338-246E3DFCCB0D}" type="presParOf" srcId="{5E45DE74-BA41-4A24-95D3-39705734E308}" destId="{81F1CF3D-CF2A-4080-8C02-0BF97D33409C}" srcOrd="2" destOrd="0" presId="urn:microsoft.com/office/officeart/2018/2/layout/IconVerticalSolidList"/>
    <dgm:cxn modelId="{C112ADF6-17EA-4C56-83F0-B5EE7A7E6569}" type="presParOf" srcId="{5E45DE74-BA41-4A24-95D3-39705734E308}" destId="{DCDDCFE7-0F7F-4AA8-B6E6-7439D0F1F38D}" srcOrd="3" destOrd="0" presId="urn:microsoft.com/office/officeart/2018/2/layout/IconVerticalSolidList"/>
    <dgm:cxn modelId="{5D316572-7D30-4B0D-8A78-12F610A41C06}" type="presParOf" srcId="{4A9EC31D-5CF7-40FB-BF8B-062BC49B97E8}" destId="{EA1A5FE2-1895-4CD7-85F5-C2D5CB49EF1D}" srcOrd="5" destOrd="0" presId="urn:microsoft.com/office/officeart/2018/2/layout/IconVerticalSolidList"/>
    <dgm:cxn modelId="{8BEAE32C-5B7F-4F1D-9F59-FF866F4D18D5}" type="presParOf" srcId="{4A9EC31D-5CF7-40FB-BF8B-062BC49B97E8}" destId="{5D4A19F3-47C1-4E03-9F00-FAB49274876F}" srcOrd="6" destOrd="0" presId="urn:microsoft.com/office/officeart/2018/2/layout/IconVerticalSolidList"/>
    <dgm:cxn modelId="{B216018A-5FA2-4E79-923A-D04BE8E012B9}" type="presParOf" srcId="{5D4A19F3-47C1-4E03-9F00-FAB49274876F}" destId="{E58C995A-7653-4EBF-843C-0BB1D09FB45C}" srcOrd="0" destOrd="0" presId="urn:microsoft.com/office/officeart/2018/2/layout/IconVerticalSolidList"/>
    <dgm:cxn modelId="{C12CEBED-7BFF-4100-AC2A-200E05F76D16}" type="presParOf" srcId="{5D4A19F3-47C1-4E03-9F00-FAB49274876F}" destId="{4AB234C8-69D8-4C2C-99D8-BCD3BFD0FBE7}" srcOrd="1" destOrd="0" presId="urn:microsoft.com/office/officeart/2018/2/layout/IconVerticalSolidList"/>
    <dgm:cxn modelId="{3BF7EA82-4979-43BA-9255-DF752861B3E2}" type="presParOf" srcId="{5D4A19F3-47C1-4E03-9F00-FAB49274876F}" destId="{35A35250-A643-415F-BB70-C2CE04567A42}" srcOrd="2" destOrd="0" presId="urn:microsoft.com/office/officeart/2018/2/layout/IconVerticalSolidList"/>
    <dgm:cxn modelId="{B2296C2A-850E-4C95-ABB1-C897B95081DE}" type="presParOf" srcId="{5D4A19F3-47C1-4E03-9F00-FAB49274876F}" destId="{041F5E2F-66A9-4BC0-BC40-4155034ACD54}"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2D9F98B-C623-4D01-AA30-154FB31D932A}"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3B571428-CA40-46CF-97B6-2FC91CF93795}">
      <dgm:prSet/>
      <dgm:spPr/>
      <dgm:t>
        <a:bodyPr/>
        <a:lstStyle/>
        <a:p>
          <a:pPr>
            <a:lnSpc>
              <a:spcPct val="100000"/>
            </a:lnSpc>
          </a:pPr>
          <a:r>
            <a:rPr lang="en-US"/>
            <a:t>The WEP/GPO victory teaches us powerful lessons about what we can achieve together:</a:t>
          </a:r>
        </a:p>
      </dgm:t>
    </dgm:pt>
    <dgm:pt modelId="{628A94DD-FDF8-48BF-9CAB-B15B9DE0B377}" type="parTrans" cxnId="{A4C57FB6-A099-4ADF-B929-A55A3CBE760A}">
      <dgm:prSet/>
      <dgm:spPr/>
      <dgm:t>
        <a:bodyPr/>
        <a:lstStyle/>
        <a:p>
          <a:endParaRPr lang="en-US"/>
        </a:p>
      </dgm:t>
    </dgm:pt>
    <dgm:pt modelId="{992C4F80-6442-4003-80EF-E8332642ED38}" type="sibTrans" cxnId="{A4C57FB6-A099-4ADF-B929-A55A3CBE760A}">
      <dgm:prSet/>
      <dgm:spPr/>
      <dgm:t>
        <a:bodyPr/>
        <a:lstStyle/>
        <a:p>
          <a:endParaRPr lang="en-US"/>
        </a:p>
      </dgm:t>
    </dgm:pt>
    <dgm:pt modelId="{F04B0734-D86B-4CA9-B45D-B4D723F2278E}">
      <dgm:prSet/>
      <dgm:spPr/>
      <dgm:t>
        <a:bodyPr/>
        <a:lstStyle/>
        <a:p>
          <a:pPr>
            <a:lnSpc>
              <a:spcPct val="100000"/>
            </a:lnSpc>
          </a:pPr>
          <a:r>
            <a:rPr lang="en-US"/>
            <a:t>Engagement works — Committed advocacy can overcome obstacles, even in a divided political environment</a:t>
          </a:r>
        </a:p>
      </dgm:t>
    </dgm:pt>
    <dgm:pt modelId="{4B718C8D-12E5-429F-81F2-CA86AF759E62}" type="parTrans" cxnId="{598D22B9-62AC-47F3-9A5D-1AFDB0FE6B73}">
      <dgm:prSet/>
      <dgm:spPr/>
      <dgm:t>
        <a:bodyPr/>
        <a:lstStyle/>
        <a:p>
          <a:endParaRPr lang="en-US"/>
        </a:p>
      </dgm:t>
    </dgm:pt>
    <dgm:pt modelId="{3BFB251C-7359-46D6-99AE-B43C9AA7B45C}" type="sibTrans" cxnId="{598D22B9-62AC-47F3-9A5D-1AFDB0FE6B73}">
      <dgm:prSet/>
      <dgm:spPr/>
      <dgm:t>
        <a:bodyPr/>
        <a:lstStyle/>
        <a:p>
          <a:endParaRPr lang="en-US"/>
        </a:p>
      </dgm:t>
    </dgm:pt>
    <dgm:pt modelId="{655173E9-5BB2-4CB4-B60F-D3272D661E43}">
      <dgm:prSet/>
      <dgm:spPr/>
      <dgm:t>
        <a:bodyPr/>
        <a:lstStyle/>
        <a:p>
          <a:pPr>
            <a:lnSpc>
              <a:spcPct val="100000"/>
            </a:lnSpc>
          </a:pPr>
          <a:r>
            <a:rPr lang="en-US"/>
            <a:t>Persistence pays off — Decades of sustained effort were needed to achieve these landmark victories</a:t>
          </a:r>
        </a:p>
      </dgm:t>
    </dgm:pt>
    <dgm:pt modelId="{3115E838-7258-46A5-B05A-25221F256B06}" type="parTrans" cxnId="{D7AF6144-6BA0-4944-82E4-DA50A9DB5A56}">
      <dgm:prSet/>
      <dgm:spPr/>
      <dgm:t>
        <a:bodyPr/>
        <a:lstStyle/>
        <a:p>
          <a:endParaRPr lang="en-US"/>
        </a:p>
      </dgm:t>
    </dgm:pt>
    <dgm:pt modelId="{B156EA54-BCD3-4C01-AC7C-E41F281A0022}" type="sibTrans" cxnId="{D7AF6144-6BA0-4944-82E4-DA50A9DB5A56}">
      <dgm:prSet/>
      <dgm:spPr/>
      <dgm:t>
        <a:bodyPr/>
        <a:lstStyle/>
        <a:p>
          <a:endParaRPr lang="en-US"/>
        </a:p>
      </dgm:t>
    </dgm:pt>
    <dgm:pt modelId="{D5CA9E66-5127-4F8D-8795-0C9EADA0CD68}">
      <dgm:prSet/>
      <dgm:spPr/>
      <dgm:t>
        <a:bodyPr/>
        <a:lstStyle/>
        <a:p>
          <a:pPr>
            <a:lnSpc>
              <a:spcPct val="100000"/>
            </a:lnSpc>
          </a:pPr>
          <a:r>
            <a:rPr lang="en-US"/>
            <a:t>Champions matter — Progress depends on lawmakers who understand and are willing to defend public service</a:t>
          </a:r>
        </a:p>
      </dgm:t>
    </dgm:pt>
    <dgm:pt modelId="{B5D62430-BE57-424C-A89E-7AC70DD6957A}" type="parTrans" cxnId="{4B8A385F-223F-4565-8670-CD22ED174775}">
      <dgm:prSet/>
      <dgm:spPr/>
      <dgm:t>
        <a:bodyPr/>
        <a:lstStyle/>
        <a:p>
          <a:endParaRPr lang="en-US"/>
        </a:p>
      </dgm:t>
    </dgm:pt>
    <dgm:pt modelId="{1BCAECDB-D97A-49F3-95B5-805384D69AFA}" type="sibTrans" cxnId="{4B8A385F-223F-4565-8670-CD22ED174775}">
      <dgm:prSet/>
      <dgm:spPr/>
      <dgm:t>
        <a:bodyPr/>
        <a:lstStyle/>
        <a:p>
          <a:endParaRPr lang="en-US"/>
        </a:p>
      </dgm:t>
    </dgm:pt>
    <dgm:pt modelId="{BEA9B029-909E-4097-8BC8-304CF1A65702}">
      <dgm:prSet/>
      <dgm:spPr/>
      <dgm:t>
        <a:bodyPr/>
        <a:lstStyle/>
        <a:p>
          <a:pPr>
            <a:lnSpc>
              <a:spcPct val="100000"/>
            </a:lnSpc>
          </a:pPr>
          <a:r>
            <a:rPr lang="en-US"/>
            <a:t>NARFE-PAC is essential — Electing the right lawmakers requires targeted support and sustained engagement</a:t>
          </a:r>
        </a:p>
      </dgm:t>
    </dgm:pt>
    <dgm:pt modelId="{6935F3C8-ACE9-43F6-B5CD-C6D1382CC682}" type="parTrans" cxnId="{6050007C-BE54-43B2-80DD-62B7F2DD67D1}">
      <dgm:prSet/>
      <dgm:spPr/>
      <dgm:t>
        <a:bodyPr/>
        <a:lstStyle/>
        <a:p>
          <a:endParaRPr lang="en-US"/>
        </a:p>
      </dgm:t>
    </dgm:pt>
    <dgm:pt modelId="{90BD9C10-7124-4B26-975C-B358CE057225}" type="sibTrans" cxnId="{6050007C-BE54-43B2-80DD-62B7F2DD67D1}">
      <dgm:prSet/>
      <dgm:spPr/>
      <dgm:t>
        <a:bodyPr/>
        <a:lstStyle/>
        <a:p>
          <a:endParaRPr lang="en-US"/>
        </a:p>
      </dgm:t>
    </dgm:pt>
    <dgm:pt modelId="{F5DC1AF6-BF1D-43E2-9C78-4940C1826AB0}" type="pres">
      <dgm:prSet presAssocID="{E2D9F98B-C623-4D01-AA30-154FB31D932A}" presName="root" presStyleCnt="0">
        <dgm:presLayoutVars>
          <dgm:dir/>
          <dgm:resizeHandles val="exact"/>
        </dgm:presLayoutVars>
      </dgm:prSet>
      <dgm:spPr/>
    </dgm:pt>
    <dgm:pt modelId="{BE2D9353-4BD3-46EB-A749-81A879979786}" type="pres">
      <dgm:prSet presAssocID="{3B571428-CA40-46CF-97B6-2FC91CF93795}" presName="compNode" presStyleCnt="0"/>
      <dgm:spPr/>
    </dgm:pt>
    <dgm:pt modelId="{112AAAD5-9CAD-4D8F-9B1D-1FB1404D1478}" type="pres">
      <dgm:prSet presAssocID="{3B571428-CA40-46CF-97B6-2FC91CF93795}" presName="bgRect" presStyleLbl="bgShp" presStyleIdx="0" presStyleCnt="5"/>
      <dgm:spPr/>
    </dgm:pt>
    <dgm:pt modelId="{044E1067-E1DA-4186-8A47-95D677B30420}" type="pres">
      <dgm:prSet presAssocID="{3B571428-CA40-46CF-97B6-2FC91CF93795}" presName="iconRect" presStyleLbl="node1" presStyleIdx="0"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Wreath"/>
        </a:ext>
      </dgm:extLst>
    </dgm:pt>
    <dgm:pt modelId="{19B7F2BD-FAE8-42DC-B6FB-C3DE17AA6DE1}" type="pres">
      <dgm:prSet presAssocID="{3B571428-CA40-46CF-97B6-2FC91CF93795}" presName="spaceRect" presStyleCnt="0"/>
      <dgm:spPr/>
    </dgm:pt>
    <dgm:pt modelId="{7C497A97-CF32-460D-81A7-0D1F76156103}" type="pres">
      <dgm:prSet presAssocID="{3B571428-CA40-46CF-97B6-2FC91CF93795}" presName="parTx" presStyleLbl="revTx" presStyleIdx="0" presStyleCnt="5">
        <dgm:presLayoutVars>
          <dgm:chMax val="0"/>
          <dgm:chPref val="0"/>
        </dgm:presLayoutVars>
      </dgm:prSet>
      <dgm:spPr/>
    </dgm:pt>
    <dgm:pt modelId="{3C82D172-4095-4954-8B69-2C23B9C2F60C}" type="pres">
      <dgm:prSet presAssocID="{992C4F80-6442-4003-80EF-E8332642ED38}" presName="sibTrans" presStyleCnt="0"/>
      <dgm:spPr/>
    </dgm:pt>
    <dgm:pt modelId="{430B9B91-0356-4491-AB77-303EE1701960}" type="pres">
      <dgm:prSet presAssocID="{F04B0734-D86B-4CA9-B45D-B4D723F2278E}" presName="compNode" presStyleCnt="0"/>
      <dgm:spPr/>
    </dgm:pt>
    <dgm:pt modelId="{8372809A-0AFF-496A-9D2B-3F39A90C79AF}" type="pres">
      <dgm:prSet presAssocID="{F04B0734-D86B-4CA9-B45D-B4D723F2278E}" presName="bgRect" presStyleLbl="bgShp" presStyleIdx="1" presStyleCnt="5"/>
      <dgm:spPr/>
    </dgm:pt>
    <dgm:pt modelId="{22DDA31F-E8EC-454B-A46A-9554E28581EA}" type="pres">
      <dgm:prSet presAssocID="{F04B0734-D86B-4CA9-B45D-B4D723F2278E}" presName="iconRect" presStyleLbl="node1" presStyleIdx="1"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ecturer"/>
        </a:ext>
      </dgm:extLst>
    </dgm:pt>
    <dgm:pt modelId="{3D538BDF-034D-4B47-B7A4-8FC56E879C21}" type="pres">
      <dgm:prSet presAssocID="{F04B0734-D86B-4CA9-B45D-B4D723F2278E}" presName="spaceRect" presStyleCnt="0"/>
      <dgm:spPr/>
    </dgm:pt>
    <dgm:pt modelId="{DF13545F-7EA3-47B8-AF98-F09835DEAA72}" type="pres">
      <dgm:prSet presAssocID="{F04B0734-D86B-4CA9-B45D-B4D723F2278E}" presName="parTx" presStyleLbl="revTx" presStyleIdx="1" presStyleCnt="5">
        <dgm:presLayoutVars>
          <dgm:chMax val="0"/>
          <dgm:chPref val="0"/>
        </dgm:presLayoutVars>
      </dgm:prSet>
      <dgm:spPr/>
    </dgm:pt>
    <dgm:pt modelId="{8CF5847F-742C-48DC-BDCE-B1815C6DB421}" type="pres">
      <dgm:prSet presAssocID="{3BFB251C-7359-46D6-99AE-B43C9AA7B45C}" presName="sibTrans" presStyleCnt="0"/>
      <dgm:spPr/>
    </dgm:pt>
    <dgm:pt modelId="{8CD86CFA-20E7-4D64-AC65-D2CC580898B7}" type="pres">
      <dgm:prSet presAssocID="{655173E9-5BB2-4CB4-B60F-D3272D661E43}" presName="compNode" presStyleCnt="0"/>
      <dgm:spPr/>
    </dgm:pt>
    <dgm:pt modelId="{836184F8-94B3-4CBD-8B6F-63F4B47002B6}" type="pres">
      <dgm:prSet presAssocID="{655173E9-5BB2-4CB4-B60F-D3272D661E43}" presName="bgRect" presStyleLbl="bgShp" presStyleIdx="2" presStyleCnt="5"/>
      <dgm:spPr/>
    </dgm:pt>
    <dgm:pt modelId="{D8567B6D-42BB-4EFD-BCBE-28E37F200521}" type="pres">
      <dgm:prSet presAssocID="{655173E9-5BB2-4CB4-B60F-D3272D661E43}" presName="iconRect" presStyleLbl="node1" presStyleIdx="2"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Podium"/>
        </a:ext>
      </dgm:extLst>
    </dgm:pt>
    <dgm:pt modelId="{19190C2F-86C1-4DA8-B737-90463AABF615}" type="pres">
      <dgm:prSet presAssocID="{655173E9-5BB2-4CB4-B60F-D3272D661E43}" presName="spaceRect" presStyleCnt="0"/>
      <dgm:spPr/>
    </dgm:pt>
    <dgm:pt modelId="{8298D683-48B3-4D80-A319-31C4F90933D8}" type="pres">
      <dgm:prSet presAssocID="{655173E9-5BB2-4CB4-B60F-D3272D661E43}" presName="parTx" presStyleLbl="revTx" presStyleIdx="2" presStyleCnt="5">
        <dgm:presLayoutVars>
          <dgm:chMax val="0"/>
          <dgm:chPref val="0"/>
        </dgm:presLayoutVars>
      </dgm:prSet>
      <dgm:spPr/>
    </dgm:pt>
    <dgm:pt modelId="{F8EA6716-1808-41BD-B4F9-4B455EA24D05}" type="pres">
      <dgm:prSet presAssocID="{B156EA54-BCD3-4C01-AC7C-E41F281A0022}" presName="sibTrans" presStyleCnt="0"/>
      <dgm:spPr/>
    </dgm:pt>
    <dgm:pt modelId="{DD1E79C9-231B-433D-A617-CEF5E4104BB0}" type="pres">
      <dgm:prSet presAssocID="{D5CA9E66-5127-4F8D-8795-0C9EADA0CD68}" presName="compNode" presStyleCnt="0"/>
      <dgm:spPr/>
    </dgm:pt>
    <dgm:pt modelId="{A935683E-D4F9-4737-8D0A-4ECADD69AFDF}" type="pres">
      <dgm:prSet presAssocID="{D5CA9E66-5127-4F8D-8795-0C9EADA0CD68}" presName="bgRect" presStyleLbl="bgShp" presStyleIdx="3" presStyleCnt="5"/>
      <dgm:spPr/>
    </dgm:pt>
    <dgm:pt modelId="{F8B67EF7-F0F2-4542-AF88-41F7E17C9E3A}" type="pres">
      <dgm:prSet presAssocID="{D5CA9E66-5127-4F8D-8795-0C9EADA0CD68}" presName="iconRect" presStyleLbl="node1" presStyleIdx="3"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cales of Justice"/>
        </a:ext>
      </dgm:extLst>
    </dgm:pt>
    <dgm:pt modelId="{80B5F513-4865-4FC7-9392-8800A31F8772}" type="pres">
      <dgm:prSet presAssocID="{D5CA9E66-5127-4F8D-8795-0C9EADA0CD68}" presName="spaceRect" presStyleCnt="0"/>
      <dgm:spPr/>
    </dgm:pt>
    <dgm:pt modelId="{23867418-2B3B-40CC-9FE9-1664E308E028}" type="pres">
      <dgm:prSet presAssocID="{D5CA9E66-5127-4F8D-8795-0C9EADA0CD68}" presName="parTx" presStyleLbl="revTx" presStyleIdx="3" presStyleCnt="5">
        <dgm:presLayoutVars>
          <dgm:chMax val="0"/>
          <dgm:chPref val="0"/>
        </dgm:presLayoutVars>
      </dgm:prSet>
      <dgm:spPr/>
    </dgm:pt>
    <dgm:pt modelId="{B1FEF89C-ED3A-4DB8-81B6-9AD11925418F}" type="pres">
      <dgm:prSet presAssocID="{1BCAECDB-D97A-49F3-95B5-805384D69AFA}" presName="sibTrans" presStyleCnt="0"/>
      <dgm:spPr/>
    </dgm:pt>
    <dgm:pt modelId="{F7030B1A-EE40-4E95-8FCC-47887C419F8A}" type="pres">
      <dgm:prSet presAssocID="{BEA9B029-909E-4097-8BC8-304CF1A65702}" presName="compNode" presStyleCnt="0"/>
      <dgm:spPr/>
    </dgm:pt>
    <dgm:pt modelId="{94602E02-99A0-4230-AE51-F3DD50A8F040}" type="pres">
      <dgm:prSet presAssocID="{BEA9B029-909E-4097-8BC8-304CF1A65702}" presName="bgRect" presStyleLbl="bgShp" presStyleIdx="4" presStyleCnt="5"/>
      <dgm:spPr/>
    </dgm:pt>
    <dgm:pt modelId="{C12F183A-BDDF-4928-9BA2-BE4B547938EA}" type="pres">
      <dgm:prSet presAssocID="{BEA9B029-909E-4097-8BC8-304CF1A65702}" presName="iconRect" presStyleLbl="node1" presStyleIdx="4"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Group"/>
        </a:ext>
      </dgm:extLst>
    </dgm:pt>
    <dgm:pt modelId="{EC9A2274-0165-413F-9242-08A4D4E1949B}" type="pres">
      <dgm:prSet presAssocID="{BEA9B029-909E-4097-8BC8-304CF1A65702}" presName="spaceRect" presStyleCnt="0"/>
      <dgm:spPr/>
    </dgm:pt>
    <dgm:pt modelId="{14702874-D58B-4C96-95F3-8DC9BC818AAD}" type="pres">
      <dgm:prSet presAssocID="{BEA9B029-909E-4097-8BC8-304CF1A65702}" presName="parTx" presStyleLbl="revTx" presStyleIdx="4" presStyleCnt="5">
        <dgm:presLayoutVars>
          <dgm:chMax val="0"/>
          <dgm:chPref val="0"/>
        </dgm:presLayoutVars>
      </dgm:prSet>
      <dgm:spPr/>
    </dgm:pt>
  </dgm:ptLst>
  <dgm:cxnLst>
    <dgm:cxn modelId="{DFA5FA1E-F148-41B1-876D-58F84D634B6B}" type="presOf" srcId="{F04B0734-D86B-4CA9-B45D-B4D723F2278E}" destId="{DF13545F-7EA3-47B8-AF98-F09835DEAA72}" srcOrd="0" destOrd="0" presId="urn:microsoft.com/office/officeart/2018/2/layout/IconVerticalSolidList"/>
    <dgm:cxn modelId="{4B8A385F-223F-4565-8670-CD22ED174775}" srcId="{E2D9F98B-C623-4D01-AA30-154FB31D932A}" destId="{D5CA9E66-5127-4F8D-8795-0C9EADA0CD68}" srcOrd="3" destOrd="0" parTransId="{B5D62430-BE57-424C-A89E-7AC70DD6957A}" sibTransId="{1BCAECDB-D97A-49F3-95B5-805384D69AFA}"/>
    <dgm:cxn modelId="{D7AF6144-6BA0-4944-82E4-DA50A9DB5A56}" srcId="{E2D9F98B-C623-4D01-AA30-154FB31D932A}" destId="{655173E9-5BB2-4CB4-B60F-D3272D661E43}" srcOrd="2" destOrd="0" parTransId="{3115E838-7258-46A5-B05A-25221F256B06}" sibTransId="{B156EA54-BCD3-4C01-AC7C-E41F281A0022}"/>
    <dgm:cxn modelId="{BE879168-6510-48AC-8CAC-DF43405D3DCE}" type="presOf" srcId="{E2D9F98B-C623-4D01-AA30-154FB31D932A}" destId="{F5DC1AF6-BF1D-43E2-9C78-4940C1826AB0}" srcOrd="0" destOrd="0" presId="urn:microsoft.com/office/officeart/2018/2/layout/IconVerticalSolidList"/>
    <dgm:cxn modelId="{E2FCE24F-9DF7-4E06-9BD8-4A2616FCA052}" type="presOf" srcId="{655173E9-5BB2-4CB4-B60F-D3272D661E43}" destId="{8298D683-48B3-4D80-A319-31C4F90933D8}" srcOrd="0" destOrd="0" presId="urn:microsoft.com/office/officeart/2018/2/layout/IconVerticalSolidList"/>
    <dgm:cxn modelId="{6050007C-BE54-43B2-80DD-62B7F2DD67D1}" srcId="{E2D9F98B-C623-4D01-AA30-154FB31D932A}" destId="{BEA9B029-909E-4097-8BC8-304CF1A65702}" srcOrd="4" destOrd="0" parTransId="{6935F3C8-ACE9-43F6-B5CD-C6D1382CC682}" sibTransId="{90BD9C10-7124-4B26-975C-B358CE057225}"/>
    <dgm:cxn modelId="{1C7FE58C-D449-44E3-85DA-020E9A7F81C2}" type="presOf" srcId="{3B571428-CA40-46CF-97B6-2FC91CF93795}" destId="{7C497A97-CF32-460D-81A7-0D1F76156103}" srcOrd="0" destOrd="0" presId="urn:microsoft.com/office/officeart/2018/2/layout/IconVerticalSolidList"/>
    <dgm:cxn modelId="{7CC1BDB1-065E-45E4-93DB-82A909C81F08}" type="presOf" srcId="{D5CA9E66-5127-4F8D-8795-0C9EADA0CD68}" destId="{23867418-2B3B-40CC-9FE9-1664E308E028}" srcOrd="0" destOrd="0" presId="urn:microsoft.com/office/officeart/2018/2/layout/IconVerticalSolidList"/>
    <dgm:cxn modelId="{A4C57FB6-A099-4ADF-B929-A55A3CBE760A}" srcId="{E2D9F98B-C623-4D01-AA30-154FB31D932A}" destId="{3B571428-CA40-46CF-97B6-2FC91CF93795}" srcOrd="0" destOrd="0" parTransId="{628A94DD-FDF8-48BF-9CAB-B15B9DE0B377}" sibTransId="{992C4F80-6442-4003-80EF-E8332642ED38}"/>
    <dgm:cxn modelId="{598D22B9-62AC-47F3-9A5D-1AFDB0FE6B73}" srcId="{E2D9F98B-C623-4D01-AA30-154FB31D932A}" destId="{F04B0734-D86B-4CA9-B45D-B4D723F2278E}" srcOrd="1" destOrd="0" parTransId="{4B718C8D-12E5-429F-81F2-CA86AF759E62}" sibTransId="{3BFB251C-7359-46D6-99AE-B43C9AA7B45C}"/>
    <dgm:cxn modelId="{87CC4CDA-871E-4637-96B6-B9C0394398EB}" type="presOf" srcId="{BEA9B029-909E-4097-8BC8-304CF1A65702}" destId="{14702874-D58B-4C96-95F3-8DC9BC818AAD}" srcOrd="0" destOrd="0" presId="urn:microsoft.com/office/officeart/2018/2/layout/IconVerticalSolidList"/>
    <dgm:cxn modelId="{3ED83E05-8654-4B10-8912-6B1CD5D13DB6}" type="presParOf" srcId="{F5DC1AF6-BF1D-43E2-9C78-4940C1826AB0}" destId="{BE2D9353-4BD3-46EB-A749-81A879979786}" srcOrd="0" destOrd="0" presId="urn:microsoft.com/office/officeart/2018/2/layout/IconVerticalSolidList"/>
    <dgm:cxn modelId="{1C2E3343-E909-4087-B5E4-99E37F4BF142}" type="presParOf" srcId="{BE2D9353-4BD3-46EB-A749-81A879979786}" destId="{112AAAD5-9CAD-4D8F-9B1D-1FB1404D1478}" srcOrd="0" destOrd="0" presId="urn:microsoft.com/office/officeart/2018/2/layout/IconVerticalSolidList"/>
    <dgm:cxn modelId="{E5BBA151-8E3B-4E2D-9E70-37B54715D1F8}" type="presParOf" srcId="{BE2D9353-4BD3-46EB-A749-81A879979786}" destId="{044E1067-E1DA-4186-8A47-95D677B30420}" srcOrd="1" destOrd="0" presId="urn:microsoft.com/office/officeart/2018/2/layout/IconVerticalSolidList"/>
    <dgm:cxn modelId="{E132C4C1-4454-4901-98A4-F1B8CDCD04F8}" type="presParOf" srcId="{BE2D9353-4BD3-46EB-A749-81A879979786}" destId="{19B7F2BD-FAE8-42DC-B6FB-C3DE17AA6DE1}" srcOrd="2" destOrd="0" presId="urn:microsoft.com/office/officeart/2018/2/layout/IconVerticalSolidList"/>
    <dgm:cxn modelId="{A3A9D83B-F3AB-4819-B69E-6561F90CA729}" type="presParOf" srcId="{BE2D9353-4BD3-46EB-A749-81A879979786}" destId="{7C497A97-CF32-460D-81A7-0D1F76156103}" srcOrd="3" destOrd="0" presId="urn:microsoft.com/office/officeart/2018/2/layout/IconVerticalSolidList"/>
    <dgm:cxn modelId="{2F9E598F-0C87-4025-92DC-521E035A296E}" type="presParOf" srcId="{F5DC1AF6-BF1D-43E2-9C78-4940C1826AB0}" destId="{3C82D172-4095-4954-8B69-2C23B9C2F60C}" srcOrd="1" destOrd="0" presId="urn:microsoft.com/office/officeart/2018/2/layout/IconVerticalSolidList"/>
    <dgm:cxn modelId="{A58B95F3-A6F5-440C-A44A-E45684D4EE26}" type="presParOf" srcId="{F5DC1AF6-BF1D-43E2-9C78-4940C1826AB0}" destId="{430B9B91-0356-4491-AB77-303EE1701960}" srcOrd="2" destOrd="0" presId="urn:microsoft.com/office/officeart/2018/2/layout/IconVerticalSolidList"/>
    <dgm:cxn modelId="{A4AF471A-E8DC-4337-AB8D-43BBAB5FF12D}" type="presParOf" srcId="{430B9B91-0356-4491-AB77-303EE1701960}" destId="{8372809A-0AFF-496A-9D2B-3F39A90C79AF}" srcOrd="0" destOrd="0" presId="urn:microsoft.com/office/officeart/2018/2/layout/IconVerticalSolidList"/>
    <dgm:cxn modelId="{30579F81-1112-45E3-A1FE-135FBDC242B9}" type="presParOf" srcId="{430B9B91-0356-4491-AB77-303EE1701960}" destId="{22DDA31F-E8EC-454B-A46A-9554E28581EA}" srcOrd="1" destOrd="0" presId="urn:microsoft.com/office/officeart/2018/2/layout/IconVerticalSolidList"/>
    <dgm:cxn modelId="{36057369-E05B-4E1A-97CB-528F186C2CBF}" type="presParOf" srcId="{430B9B91-0356-4491-AB77-303EE1701960}" destId="{3D538BDF-034D-4B47-B7A4-8FC56E879C21}" srcOrd="2" destOrd="0" presId="urn:microsoft.com/office/officeart/2018/2/layout/IconVerticalSolidList"/>
    <dgm:cxn modelId="{4DCAA184-D0F2-4079-B254-6D82C2750F24}" type="presParOf" srcId="{430B9B91-0356-4491-AB77-303EE1701960}" destId="{DF13545F-7EA3-47B8-AF98-F09835DEAA72}" srcOrd="3" destOrd="0" presId="urn:microsoft.com/office/officeart/2018/2/layout/IconVerticalSolidList"/>
    <dgm:cxn modelId="{788826D5-CC6E-4710-9EC0-5D9EE5C24B40}" type="presParOf" srcId="{F5DC1AF6-BF1D-43E2-9C78-4940C1826AB0}" destId="{8CF5847F-742C-48DC-BDCE-B1815C6DB421}" srcOrd="3" destOrd="0" presId="urn:microsoft.com/office/officeart/2018/2/layout/IconVerticalSolidList"/>
    <dgm:cxn modelId="{3BEA52AB-BED3-44D3-82AE-7C07DC50A589}" type="presParOf" srcId="{F5DC1AF6-BF1D-43E2-9C78-4940C1826AB0}" destId="{8CD86CFA-20E7-4D64-AC65-D2CC580898B7}" srcOrd="4" destOrd="0" presId="urn:microsoft.com/office/officeart/2018/2/layout/IconVerticalSolidList"/>
    <dgm:cxn modelId="{30A1F21D-74AB-4DE1-9E40-2486AF77A067}" type="presParOf" srcId="{8CD86CFA-20E7-4D64-AC65-D2CC580898B7}" destId="{836184F8-94B3-4CBD-8B6F-63F4B47002B6}" srcOrd="0" destOrd="0" presId="urn:microsoft.com/office/officeart/2018/2/layout/IconVerticalSolidList"/>
    <dgm:cxn modelId="{6B6B1F6C-C032-4FC3-A44C-4D4A50757888}" type="presParOf" srcId="{8CD86CFA-20E7-4D64-AC65-D2CC580898B7}" destId="{D8567B6D-42BB-4EFD-BCBE-28E37F200521}" srcOrd="1" destOrd="0" presId="urn:microsoft.com/office/officeart/2018/2/layout/IconVerticalSolidList"/>
    <dgm:cxn modelId="{A9507044-86D3-4553-AA05-6DDE63FED79C}" type="presParOf" srcId="{8CD86CFA-20E7-4D64-AC65-D2CC580898B7}" destId="{19190C2F-86C1-4DA8-B737-90463AABF615}" srcOrd="2" destOrd="0" presId="urn:microsoft.com/office/officeart/2018/2/layout/IconVerticalSolidList"/>
    <dgm:cxn modelId="{A6989A6B-9235-43D3-896A-1DB6A76095E5}" type="presParOf" srcId="{8CD86CFA-20E7-4D64-AC65-D2CC580898B7}" destId="{8298D683-48B3-4D80-A319-31C4F90933D8}" srcOrd="3" destOrd="0" presId="urn:microsoft.com/office/officeart/2018/2/layout/IconVerticalSolidList"/>
    <dgm:cxn modelId="{9E3FDBF3-32B4-4C0B-96A9-18431D42F399}" type="presParOf" srcId="{F5DC1AF6-BF1D-43E2-9C78-4940C1826AB0}" destId="{F8EA6716-1808-41BD-B4F9-4B455EA24D05}" srcOrd="5" destOrd="0" presId="urn:microsoft.com/office/officeart/2018/2/layout/IconVerticalSolidList"/>
    <dgm:cxn modelId="{617664D0-0664-42CE-A243-D93D294B7E43}" type="presParOf" srcId="{F5DC1AF6-BF1D-43E2-9C78-4940C1826AB0}" destId="{DD1E79C9-231B-433D-A617-CEF5E4104BB0}" srcOrd="6" destOrd="0" presId="urn:microsoft.com/office/officeart/2018/2/layout/IconVerticalSolidList"/>
    <dgm:cxn modelId="{D8403C26-631D-49AC-B9A5-22E32FFA5FE1}" type="presParOf" srcId="{DD1E79C9-231B-433D-A617-CEF5E4104BB0}" destId="{A935683E-D4F9-4737-8D0A-4ECADD69AFDF}" srcOrd="0" destOrd="0" presId="urn:microsoft.com/office/officeart/2018/2/layout/IconVerticalSolidList"/>
    <dgm:cxn modelId="{36B9E01E-41B6-4FD4-AC0D-0C69C7078E59}" type="presParOf" srcId="{DD1E79C9-231B-433D-A617-CEF5E4104BB0}" destId="{F8B67EF7-F0F2-4542-AF88-41F7E17C9E3A}" srcOrd="1" destOrd="0" presId="urn:microsoft.com/office/officeart/2018/2/layout/IconVerticalSolidList"/>
    <dgm:cxn modelId="{70A586FB-6F5D-47F7-8F87-17E0D5B40E9E}" type="presParOf" srcId="{DD1E79C9-231B-433D-A617-CEF5E4104BB0}" destId="{80B5F513-4865-4FC7-9392-8800A31F8772}" srcOrd="2" destOrd="0" presId="urn:microsoft.com/office/officeart/2018/2/layout/IconVerticalSolidList"/>
    <dgm:cxn modelId="{2F227436-4767-4D19-9378-DF5A1A6A65E0}" type="presParOf" srcId="{DD1E79C9-231B-433D-A617-CEF5E4104BB0}" destId="{23867418-2B3B-40CC-9FE9-1664E308E028}" srcOrd="3" destOrd="0" presId="urn:microsoft.com/office/officeart/2018/2/layout/IconVerticalSolidList"/>
    <dgm:cxn modelId="{28A0534C-0C72-4950-A3CD-F3BDFA02D397}" type="presParOf" srcId="{F5DC1AF6-BF1D-43E2-9C78-4940C1826AB0}" destId="{B1FEF89C-ED3A-4DB8-81B6-9AD11925418F}" srcOrd="7" destOrd="0" presId="urn:microsoft.com/office/officeart/2018/2/layout/IconVerticalSolidList"/>
    <dgm:cxn modelId="{612A65C7-FD2E-44C8-B328-BBC39BD8E2C9}" type="presParOf" srcId="{F5DC1AF6-BF1D-43E2-9C78-4940C1826AB0}" destId="{F7030B1A-EE40-4E95-8FCC-47887C419F8A}" srcOrd="8" destOrd="0" presId="urn:microsoft.com/office/officeart/2018/2/layout/IconVerticalSolidList"/>
    <dgm:cxn modelId="{EA7819A9-E451-4548-8525-795E8F1291C7}" type="presParOf" srcId="{F7030B1A-EE40-4E95-8FCC-47887C419F8A}" destId="{94602E02-99A0-4230-AE51-F3DD50A8F040}" srcOrd="0" destOrd="0" presId="urn:microsoft.com/office/officeart/2018/2/layout/IconVerticalSolidList"/>
    <dgm:cxn modelId="{C9F2DA30-0744-401F-B78E-EB371359C972}" type="presParOf" srcId="{F7030B1A-EE40-4E95-8FCC-47887C419F8A}" destId="{C12F183A-BDDF-4928-9BA2-BE4B547938EA}" srcOrd="1" destOrd="0" presId="urn:microsoft.com/office/officeart/2018/2/layout/IconVerticalSolidList"/>
    <dgm:cxn modelId="{09389A22-C246-4DB6-AE38-E4AAE71BE95F}" type="presParOf" srcId="{F7030B1A-EE40-4E95-8FCC-47887C419F8A}" destId="{EC9A2274-0165-413F-9242-08A4D4E1949B}" srcOrd="2" destOrd="0" presId="urn:microsoft.com/office/officeart/2018/2/layout/IconVerticalSolidList"/>
    <dgm:cxn modelId="{F2DB9644-AAD8-4C96-B026-2D680B327417}" type="presParOf" srcId="{F7030B1A-EE40-4E95-8FCC-47887C419F8A}" destId="{14702874-D58B-4C96-95F3-8DC9BC818AAD}"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53F2022-29BA-4EBF-A24A-AA8115E43E5E}"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86FDF347-1599-4BA1-BD0C-6108D69F878E}">
      <dgm:prSet/>
      <dgm:spPr/>
      <dgm:t>
        <a:bodyPr/>
        <a:lstStyle/>
        <a:p>
          <a:r>
            <a:rPr lang="en-US" dirty="0"/>
            <a:t>NARFE-PAC protects lawmakers who have stood up against efforts to harm federal employees. Their leadership has been essential in stopping proposals that would have:</a:t>
          </a:r>
        </a:p>
      </dgm:t>
    </dgm:pt>
    <dgm:pt modelId="{085DBEB1-19A6-4CCA-83A0-5488AAE5268D}" type="parTrans" cxnId="{D15927DB-8806-4D81-B197-9AA30ADDF306}">
      <dgm:prSet/>
      <dgm:spPr/>
      <dgm:t>
        <a:bodyPr/>
        <a:lstStyle/>
        <a:p>
          <a:endParaRPr lang="en-US"/>
        </a:p>
      </dgm:t>
    </dgm:pt>
    <dgm:pt modelId="{29939775-F204-4A45-A5F8-CD6C22E975CE}" type="sibTrans" cxnId="{D15927DB-8806-4D81-B197-9AA30ADDF306}">
      <dgm:prSet/>
      <dgm:spPr/>
      <dgm:t>
        <a:bodyPr/>
        <a:lstStyle/>
        <a:p>
          <a:endParaRPr lang="en-US"/>
        </a:p>
      </dgm:t>
    </dgm:pt>
    <dgm:pt modelId="{AA0EC438-964B-4E3A-9F7B-EF36307E1089}">
      <dgm:prSet/>
      <dgm:spPr/>
      <dgm:t>
        <a:bodyPr/>
        <a:lstStyle/>
        <a:p>
          <a:r>
            <a:rPr lang="en-US"/>
            <a:t>Forced federal retirees and employees to bear a greater share of health care premiums</a:t>
          </a:r>
        </a:p>
      </dgm:t>
    </dgm:pt>
    <dgm:pt modelId="{DE54DC8F-B96D-445B-97F0-C26DBCDDDDDA}" type="parTrans" cxnId="{4FDC9D38-228E-49D5-980F-D9C518E78D85}">
      <dgm:prSet/>
      <dgm:spPr/>
      <dgm:t>
        <a:bodyPr/>
        <a:lstStyle/>
        <a:p>
          <a:endParaRPr lang="en-US"/>
        </a:p>
      </dgm:t>
    </dgm:pt>
    <dgm:pt modelId="{94967649-EE0B-4102-BBB8-068EEF842B35}" type="sibTrans" cxnId="{4FDC9D38-228E-49D5-980F-D9C518E78D85}">
      <dgm:prSet/>
      <dgm:spPr/>
      <dgm:t>
        <a:bodyPr/>
        <a:lstStyle/>
        <a:p>
          <a:endParaRPr lang="en-US"/>
        </a:p>
      </dgm:t>
    </dgm:pt>
    <dgm:pt modelId="{B3128BD0-5270-4EB9-B52A-0EDA4321AF11}">
      <dgm:prSet/>
      <dgm:spPr/>
      <dgm:t>
        <a:bodyPr/>
        <a:lstStyle/>
        <a:p>
          <a:r>
            <a:rPr lang="en-US"/>
            <a:t>Eliminated earned retirement benefits for those nearing or eligible for retirement</a:t>
          </a:r>
        </a:p>
      </dgm:t>
    </dgm:pt>
    <dgm:pt modelId="{3DAABAED-694A-4C91-B7EE-185EB5A692A1}" type="parTrans" cxnId="{573F3714-BF02-4A00-AE76-EF41D9DE5942}">
      <dgm:prSet/>
      <dgm:spPr/>
      <dgm:t>
        <a:bodyPr/>
        <a:lstStyle/>
        <a:p>
          <a:endParaRPr lang="en-US"/>
        </a:p>
      </dgm:t>
    </dgm:pt>
    <dgm:pt modelId="{C9B72E18-986A-42D4-AE54-162FDA6488E0}" type="sibTrans" cxnId="{573F3714-BF02-4A00-AE76-EF41D9DE5942}">
      <dgm:prSet/>
      <dgm:spPr/>
      <dgm:t>
        <a:bodyPr/>
        <a:lstStyle/>
        <a:p>
          <a:endParaRPr lang="en-US"/>
        </a:p>
      </dgm:t>
    </dgm:pt>
    <dgm:pt modelId="{432F5C3B-CD0D-4DAC-A413-699B739A5D11}">
      <dgm:prSet/>
      <dgm:spPr/>
      <dgm:t>
        <a:bodyPr/>
        <a:lstStyle/>
        <a:p>
          <a:r>
            <a:rPr lang="en-US"/>
            <a:t>Weakened federal pay structures and competitive compensation</a:t>
          </a:r>
        </a:p>
      </dgm:t>
    </dgm:pt>
    <dgm:pt modelId="{A06FDD09-935B-4062-906F-13435399DF7A}" type="parTrans" cxnId="{BA44EB3D-2CAE-44BB-8E6B-7D91D39F78F2}">
      <dgm:prSet/>
      <dgm:spPr/>
      <dgm:t>
        <a:bodyPr/>
        <a:lstStyle/>
        <a:p>
          <a:endParaRPr lang="en-US"/>
        </a:p>
      </dgm:t>
    </dgm:pt>
    <dgm:pt modelId="{EE9B8BAE-EC8A-4921-A8E9-26ADB1DCE14C}" type="sibTrans" cxnId="{BA44EB3D-2CAE-44BB-8E6B-7D91D39F78F2}">
      <dgm:prSet/>
      <dgm:spPr/>
      <dgm:t>
        <a:bodyPr/>
        <a:lstStyle/>
        <a:p>
          <a:endParaRPr lang="en-US"/>
        </a:p>
      </dgm:t>
    </dgm:pt>
    <dgm:pt modelId="{C8350E25-9B1F-475B-B435-BE90BA9A33EA}">
      <dgm:prSet/>
      <dgm:spPr/>
      <dgm:t>
        <a:bodyPr/>
        <a:lstStyle/>
        <a:p>
          <a:r>
            <a:rPr lang="en-US"/>
            <a:t>Politicized federal hiring systems and merit-based protections</a:t>
          </a:r>
        </a:p>
      </dgm:t>
    </dgm:pt>
    <dgm:pt modelId="{F8177D3C-8300-4F6B-AF58-A55D9912CBEE}" type="parTrans" cxnId="{52A1041C-D71A-4579-BB45-25596EC47280}">
      <dgm:prSet/>
      <dgm:spPr/>
      <dgm:t>
        <a:bodyPr/>
        <a:lstStyle/>
        <a:p>
          <a:endParaRPr lang="en-US"/>
        </a:p>
      </dgm:t>
    </dgm:pt>
    <dgm:pt modelId="{22F6A549-F788-42D4-91D9-D442004300AF}" type="sibTrans" cxnId="{52A1041C-D71A-4579-BB45-25596EC47280}">
      <dgm:prSet/>
      <dgm:spPr/>
      <dgm:t>
        <a:bodyPr/>
        <a:lstStyle/>
        <a:p>
          <a:endParaRPr lang="en-US"/>
        </a:p>
      </dgm:t>
    </dgm:pt>
    <dgm:pt modelId="{67D2A008-86C0-4409-BE7C-E26F6C6C50DC}" type="pres">
      <dgm:prSet presAssocID="{C53F2022-29BA-4EBF-A24A-AA8115E43E5E}" presName="root" presStyleCnt="0">
        <dgm:presLayoutVars>
          <dgm:dir/>
          <dgm:resizeHandles val="exact"/>
        </dgm:presLayoutVars>
      </dgm:prSet>
      <dgm:spPr/>
    </dgm:pt>
    <dgm:pt modelId="{8F42E891-12F3-448D-B846-6D36AE442D6A}" type="pres">
      <dgm:prSet presAssocID="{86FDF347-1599-4BA1-BD0C-6108D69F878E}" presName="compNode" presStyleCnt="0"/>
      <dgm:spPr/>
    </dgm:pt>
    <dgm:pt modelId="{08C0961D-8683-4989-A09A-AE402A213926}" type="pres">
      <dgm:prSet presAssocID="{86FDF347-1599-4BA1-BD0C-6108D69F878E}" presName="bgRect" presStyleLbl="bgShp" presStyleIdx="0" presStyleCnt="5"/>
      <dgm:spPr/>
    </dgm:pt>
    <dgm:pt modelId="{54BE6A4F-D74C-406C-9663-971CEBFB5DC2}" type="pres">
      <dgm:prSet presAssocID="{86FDF347-1599-4BA1-BD0C-6108D69F878E}" presName="iconRect" presStyleLbl="node1" presStyleIdx="0"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Lecturer"/>
        </a:ext>
      </dgm:extLst>
    </dgm:pt>
    <dgm:pt modelId="{E8C3C398-D6A3-4CB3-A220-458BEBB3C1EC}" type="pres">
      <dgm:prSet presAssocID="{86FDF347-1599-4BA1-BD0C-6108D69F878E}" presName="spaceRect" presStyleCnt="0"/>
      <dgm:spPr/>
    </dgm:pt>
    <dgm:pt modelId="{69B3DD47-EB62-4917-966E-B46AAE4BECA5}" type="pres">
      <dgm:prSet presAssocID="{86FDF347-1599-4BA1-BD0C-6108D69F878E}" presName="parTx" presStyleLbl="revTx" presStyleIdx="0" presStyleCnt="5">
        <dgm:presLayoutVars>
          <dgm:chMax val="0"/>
          <dgm:chPref val="0"/>
        </dgm:presLayoutVars>
      </dgm:prSet>
      <dgm:spPr/>
    </dgm:pt>
    <dgm:pt modelId="{B22B1A1C-19FE-40BF-BDD9-766D0B193669}" type="pres">
      <dgm:prSet presAssocID="{29939775-F204-4A45-A5F8-CD6C22E975CE}" presName="sibTrans" presStyleCnt="0"/>
      <dgm:spPr/>
    </dgm:pt>
    <dgm:pt modelId="{B27E4ECD-EC4C-47FA-91EB-487C1D782991}" type="pres">
      <dgm:prSet presAssocID="{AA0EC438-964B-4E3A-9F7B-EF36307E1089}" presName="compNode" presStyleCnt="0"/>
      <dgm:spPr/>
    </dgm:pt>
    <dgm:pt modelId="{B3581F37-AB6D-40A6-9E46-135A51651506}" type="pres">
      <dgm:prSet presAssocID="{AA0EC438-964B-4E3A-9F7B-EF36307E1089}" presName="bgRect" presStyleLbl="bgShp" presStyleIdx="1" presStyleCnt="5"/>
      <dgm:spPr/>
    </dgm:pt>
    <dgm:pt modelId="{1ABE950B-7ADD-4950-A1BE-F4F1A1EC29D7}" type="pres">
      <dgm:prSet presAssocID="{AA0EC438-964B-4E3A-9F7B-EF36307E1089}" presName="iconRect" presStyleLbl="node1" presStyleIdx="1"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ctor"/>
        </a:ext>
      </dgm:extLst>
    </dgm:pt>
    <dgm:pt modelId="{FD3D672E-3B98-4BBD-B45A-3BDB29F290CB}" type="pres">
      <dgm:prSet presAssocID="{AA0EC438-964B-4E3A-9F7B-EF36307E1089}" presName="spaceRect" presStyleCnt="0"/>
      <dgm:spPr/>
    </dgm:pt>
    <dgm:pt modelId="{405EC9C2-249B-4575-8088-53BAE45BB8D6}" type="pres">
      <dgm:prSet presAssocID="{AA0EC438-964B-4E3A-9F7B-EF36307E1089}" presName="parTx" presStyleLbl="revTx" presStyleIdx="1" presStyleCnt="5">
        <dgm:presLayoutVars>
          <dgm:chMax val="0"/>
          <dgm:chPref val="0"/>
        </dgm:presLayoutVars>
      </dgm:prSet>
      <dgm:spPr/>
    </dgm:pt>
    <dgm:pt modelId="{5F887A34-066D-4080-B150-87AC2E772CD0}" type="pres">
      <dgm:prSet presAssocID="{94967649-EE0B-4102-BBB8-068EEF842B35}" presName="sibTrans" presStyleCnt="0"/>
      <dgm:spPr/>
    </dgm:pt>
    <dgm:pt modelId="{6F69C473-E6E6-4352-BC8E-7AB9BF36CCEA}" type="pres">
      <dgm:prSet presAssocID="{B3128BD0-5270-4EB9-B52A-0EDA4321AF11}" presName="compNode" presStyleCnt="0"/>
      <dgm:spPr/>
    </dgm:pt>
    <dgm:pt modelId="{7E819D6A-E5F7-4C0C-86BC-A8618145832A}" type="pres">
      <dgm:prSet presAssocID="{B3128BD0-5270-4EB9-B52A-0EDA4321AF11}" presName="bgRect" presStyleLbl="bgShp" presStyleIdx="2" presStyleCnt="5"/>
      <dgm:spPr/>
    </dgm:pt>
    <dgm:pt modelId="{ABE2A225-DC72-4084-9DC4-BA27C30050C7}" type="pres">
      <dgm:prSet presAssocID="{B3128BD0-5270-4EB9-B52A-0EDA4321AF11}" presName="iconRect" presStyleLbl="node1" presStyleIdx="2"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Person with Cane"/>
        </a:ext>
      </dgm:extLst>
    </dgm:pt>
    <dgm:pt modelId="{D479247E-8A96-4934-A37B-ED7784038D25}" type="pres">
      <dgm:prSet presAssocID="{B3128BD0-5270-4EB9-B52A-0EDA4321AF11}" presName="spaceRect" presStyleCnt="0"/>
      <dgm:spPr/>
    </dgm:pt>
    <dgm:pt modelId="{1B838B6F-8B38-46C0-8BF6-49B79615C690}" type="pres">
      <dgm:prSet presAssocID="{B3128BD0-5270-4EB9-B52A-0EDA4321AF11}" presName="parTx" presStyleLbl="revTx" presStyleIdx="2" presStyleCnt="5">
        <dgm:presLayoutVars>
          <dgm:chMax val="0"/>
          <dgm:chPref val="0"/>
        </dgm:presLayoutVars>
      </dgm:prSet>
      <dgm:spPr/>
    </dgm:pt>
    <dgm:pt modelId="{9E4F3E1F-DD0D-4AE7-9B59-9C4A91B13F2F}" type="pres">
      <dgm:prSet presAssocID="{C9B72E18-986A-42D4-AE54-162FDA6488E0}" presName="sibTrans" presStyleCnt="0"/>
      <dgm:spPr/>
    </dgm:pt>
    <dgm:pt modelId="{8DB6F114-2091-4D15-B001-9C14E7F70FD4}" type="pres">
      <dgm:prSet presAssocID="{432F5C3B-CD0D-4DAC-A413-699B739A5D11}" presName="compNode" presStyleCnt="0"/>
      <dgm:spPr/>
    </dgm:pt>
    <dgm:pt modelId="{55803C45-0B83-4B58-AF6A-E10E03F45564}" type="pres">
      <dgm:prSet presAssocID="{432F5C3B-CD0D-4DAC-A413-699B739A5D11}" presName="bgRect" presStyleLbl="bgShp" presStyleIdx="3" presStyleCnt="5"/>
      <dgm:spPr/>
    </dgm:pt>
    <dgm:pt modelId="{A84F7EA7-B74C-44EC-BE65-0B14274EA7B4}" type="pres">
      <dgm:prSet presAssocID="{432F5C3B-CD0D-4DAC-A413-699B739A5D11}" presName="iconRect" presStyleLbl="node1" presStyleIdx="3"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ey"/>
        </a:ext>
      </dgm:extLst>
    </dgm:pt>
    <dgm:pt modelId="{7AE8E33E-4593-4DEC-A965-2FD0283B1E93}" type="pres">
      <dgm:prSet presAssocID="{432F5C3B-CD0D-4DAC-A413-699B739A5D11}" presName="spaceRect" presStyleCnt="0"/>
      <dgm:spPr/>
    </dgm:pt>
    <dgm:pt modelId="{0D4B2D03-73D9-4427-832D-00875D860EFF}" type="pres">
      <dgm:prSet presAssocID="{432F5C3B-CD0D-4DAC-A413-699B739A5D11}" presName="parTx" presStyleLbl="revTx" presStyleIdx="3" presStyleCnt="5">
        <dgm:presLayoutVars>
          <dgm:chMax val="0"/>
          <dgm:chPref val="0"/>
        </dgm:presLayoutVars>
      </dgm:prSet>
      <dgm:spPr/>
    </dgm:pt>
    <dgm:pt modelId="{8D1845B7-E60F-4110-834B-184EB226C206}" type="pres">
      <dgm:prSet presAssocID="{EE9B8BAE-EC8A-4921-A8E9-26ADB1DCE14C}" presName="sibTrans" presStyleCnt="0"/>
      <dgm:spPr/>
    </dgm:pt>
    <dgm:pt modelId="{6B840ED9-6495-48A9-891F-7A39128D6CA1}" type="pres">
      <dgm:prSet presAssocID="{C8350E25-9B1F-475B-B435-BE90BA9A33EA}" presName="compNode" presStyleCnt="0"/>
      <dgm:spPr/>
    </dgm:pt>
    <dgm:pt modelId="{C4B14C50-F97B-4277-8423-09885AD13544}" type="pres">
      <dgm:prSet presAssocID="{C8350E25-9B1F-475B-B435-BE90BA9A33EA}" presName="bgRect" presStyleLbl="bgShp" presStyleIdx="4" presStyleCnt="5"/>
      <dgm:spPr/>
    </dgm:pt>
    <dgm:pt modelId="{885C49EE-F085-4FB4-96FB-1397BFAA63AB}" type="pres">
      <dgm:prSet presAssocID="{C8350E25-9B1F-475B-B435-BE90BA9A33EA}" presName="iconRect" presStyleLbl="node1" presStyleIdx="4"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Judge"/>
        </a:ext>
      </dgm:extLst>
    </dgm:pt>
    <dgm:pt modelId="{3278F349-0FBD-46DC-8FE2-C9704CABF7A6}" type="pres">
      <dgm:prSet presAssocID="{C8350E25-9B1F-475B-B435-BE90BA9A33EA}" presName="spaceRect" presStyleCnt="0"/>
      <dgm:spPr/>
    </dgm:pt>
    <dgm:pt modelId="{F36E05A1-C1A8-42B5-85FB-DA9E3D514629}" type="pres">
      <dgm:prSet presAssocID="{C8350E25-9B1F-475B-B435-BE90BA9A33EA}" presName="parTx" presStyleLbl="revTx" presStyleIdx="4" presStyleCnt="5">
        <dgm:presLayoutVars>
          <dgm:chMax val="0"/>
          <dgm:chPref val="0"/>
        </dgm:presLayoutVars>
      </dgm:prSet>
      <dgm:spPr/>
    </dgm:pt>
  </dgm:ptLst>
  <dgm:cxnLst>
    <dgm:cxn modelId="{E59D8501-D397-4255-B068-A1E30936FE18}" type="presOf" srcId="{C8350E25-9B1F-475B-B435-BE90BA9A33EA}" destId="{F36E05A1-C1A8-42B5-85FB-DA9E3D514629}" srcOrd="0" destOrd="0" presId="urn:microsoft.com/office/officeart/2018/2/layout/IconVerticalSolidList"/>
    <dgm:cxn modelId="{573F3714-BF02-4A00-AE76-EF41D9DE5942}" srcId="{C53F2022-29BA-4EBF-A24A-AA8115E43E5E}" destId="{B3128BD0-5270-4EB9-B52A-0EDA4321AF11}" srcOrd="2" destOrd="0" parTransId="{3DAABAED-694A-4C91-B7EE-185EB5A692A1}" sibTransId="{C9B72E18-986A-42D4-AE54-162FDA6488E0}"/>
    <dgm:cxn modelId="{52A1041C-D71A-4579-BB45-25596EC47280}" srcId="{C53F2022-29BA-4EBF-A24A-AA8115E43E5E}" destId="{C8350E25-9B1F-475B-B435-BE90BA9A33EA}" srcOrd="4" destOrd="0" parTransId="{F8177D3C-8300-4F6B-AF58-A55D9912CBEE}" sibTransId="{22F6A549-F788-42D4-91D9-D442004300AF}"/>
    <dgm:cxn modelId="{4FDC9D38-228E-49D5-980F-D9C518E78D85}" srcId="{C53F2022-29BA-4EBF-A24A-AA8115E43E5E}" destId="{AA0EC438-964B-4E3A-9F7B-EF36307E1089}" srcOrd="1" destOrd="0" parTransId="{DE54DC8F-B96D-445B-97F0-C26DBCDDDDDA}" sibTransId="{94967649-EE0B-4102-BBB8-068EEF842B35}"/>
    <dgm:cxn modelId="{BA44EB3D-2CAE-44BB-8E6B-7D91D39F78F2}" srcId="{C53F2022-29BA-4EBF-A24A-AA8115E43E5E}" destId="{432F5C3B-CD0D-4DAC-A413-699B739A5D11}" srcOrd="3" destOrd="0" parTransId="{A06FDD09-935B-4062-906F-13435399DF7A}" sibTransId="{EE9B8BAE-EC8A-4921-A8E9-26ADB1DCE14C}"/>
    <dgm:cxn modelId="{4C402573-A21E-4503-99C5-456B22E61CCC}" type="presOf" srcId="{432F5C3B-CD0D-4DAC-A413-699B739A5D11}" destId="{0D4B2D03-73D9-4427-832D-00875D860EFF}" srcOrd="0" destOrd="0" presId="urn:microsoft.com/office/officeart/2018/2/layout/IconVerticalSolidList"/>
    <dgm:cxn modelId="{2EB5D354-54C7-4ABD-B559-23BF92C65D4E}" type="presOf" srcId="{C53F2022-29BA-4EBF-A24A-AA8115E43E5E}" destId="{67D2A008-86C0-4409-BE7C-E26F6C6C50DC}" srcOrd="0" destOrd="0" presId="urn:microsoft.com/office/officeart/2018/2/layout/IconVerticalSolidList"/>
    <dgm:cxn modelId="{133E4958-BD94-4FC6-9117-831B40EC1511}" type="presOf" srcId="{B3128BD0-5270-4EB9-B52A-0EDA4321AF11}" destId="{1B838B6F-8B38-46C0-8BF6-49B79615C690}" srcOrd="0" destOrd="0" presId="urn:microsoft.com/office/officeart/2018/2/layout/IconVerticalSolidList"/>
    <dgm:cxn modelId="{8A77418E-7B4B-44E4-842E-7C7EB3098731}" type="presOf" srcId="{AA0EC438-964B-4E3A-9F7B-EF36307E1089}" destId="{405EC9C2-249B-4575-8088-53BAE45BB8D6}" srcOrd="0" destOrd="0" presId="urn:microsoft.com/office/officeart/2018/2/layout/IconVerticalSolidList"/>
    <dgm:cxn modelId="{D59810C5-AE14-483D-B5A4-A9CB68E23212}" type="presOf" srcId="{86FDF347-1599-4BA1-BD0C-6108D69F878E}" destId="{69B3DD47-EB62-4917-966E-B46AAE4BECA5}" srcOrd="0" destOrd="0" presId="urn:microsoft.com/office/officeart/2018/2/layout/IconVerticalSolidList"/>
    <dgm:cxn modelId="{D15927DB-8806-4D81-B197-9AA30ADDF306}" srcId="{C53F2022-29BA-4EBF-A24A-AA8115E43E5E}" destId="{86FDF347-1599-4BA1-BD0C-6108D69F878E}" srcOrd="0" destOrd="0" parTransId="{085DBEB1-19A6-4CCA-83A0-5488AAE5268D}" sibTransId="{29939775-F204-4A45-A5F8-CD6C22E975CE}"/>
    <dgm:cxn modelId="{327EEEC8-6478-4B16-8E58-7DEE6CD7A6DD}" type="presParOf" srcId="{67D2A008-86C0-4409-BE7C-E26F6C6C50DC}" destId="{8F42E891-12F3-448D-B846-6D36AE442D6A}" srcOrd="0" destOrd="0" presId="urn:microsoft.com/office/officeart/2018/2/layout/IconVerticalSolidList"/>
    <dgm:cxn modelId="{65C6E586-CF4F-450D-AC10-F0147A4D46F4}" type="presParOf" srcId="{8F42E891-12F3-448D-B846-6D36AE442D6A}" destId="{08C0961D-8683-4989-A09A-AE402A213926}" srcOrd="0" destOrd="0" presId="urn:microsoft.com/office/officeart/2018/2/layout/IconVerticalSolidList"/>
    <dgm:cxn modelId="{D31D7AF6-287D-452A-ACA7-641554629006}" type="presParOf" srcId="{8F42E891-12F3-448D-B846-6D36AE442D6A}" destId="{54BE6A4F-D74C-406C-9663-971CEBFB5DC2}" srcOrd="1" destOrd="0" presId="urn:microsoft.com/office/officeart/2018/2/layout/IconVerticalSolidList"/>
    <dgm:cxn modelId="{BE38DE10-2961-4511-9DD8-B700F9333A0C}" type="presParOf" srcId="{8F42E891-12F3-448D-B846-6D36AE442D6A}" destId="{E8C3C398-D6A3-4CB3-A220-458BEBB3C1EC}" srcOrd="2" destOrd="0" presId="urn:microsoft.com/office/officeart/2018/2/layout/IconVerticalSolidList"/>
    <dgm:cxn modelId="{83CA35CA-7B26-4D24-B396-A6E95F6B2D7D}" type="presParOf" srcId="{8F42E891-12F3-448D-B846-6D36AE442D6A}" destId="{69B3DD47-EB62-4917-966E-B46AAE4BECA5}" srcOrd="3" destOrd="0" presId="urn:microsoft.com/office/officeart/2018/2/layout/IconVerticalSolidList"/>
    <dgm:cxn modelId="{FE09B414-11EB-40D7-8242-8EEFFD2D33C2}" type="presParOf" srcId="{67D2A008-86C0-4409-BE7C-E26F6C6C50DC}" destId="{B22B1A1C-19FE-40BF-BDD9-766D0B193669}" srcOrd="1" destOrd="0" presId="urn:microsoft.com/office/officeart/2018/2/layout/IconVerticalSolidList"/>
    <dgm:cxn modelId="{FEC72B31-A84C-4C09-AB80-0BD84D44C9AA}" type="presParOf" srcId="{67D2A008-86C0-4409-BE7C-E26F6C6C50DC}" destId="{B27E4ECD-EC4C-47FA-91EB-487C1D782991}" srcOrd="2" destOrd="0" presId="urn:microsoft.com/office/officeart/2018/2/layout/IconVerticalSolidList"/>
    <dgm:cxn modelId="{7FB238FE-28D4-4597-855A-7760C1A3705F}" type="presParOf" srcId="{B27E4ECD-EC4C-47FA-91EB-487C1D782991}" destId="{B3581F37-AB6D-40A6-9E46-135A51651506}" srcOrd="0" destOrd="0" presId="urn:microsoft.com/office/officeart/2018/2/layout/IconVerticalSolidList"/>
    <dgm:cxn modelId="{21C0BC6C-D824-4098-8FEC-0EA68D1003EF}" type="presParOf" srcId="{B27E4ECD-EC4C-47FA-91EB-487C1D782991}" destId="{1ABE950B-7ADD-4950-A1BE-F4F1A1EC29D7}" srcOrd="1" destOrd="0" presId="urn:microsoft.com/office/officeart/2018/2/layout/IconVerticalSolidList"/>
    <dgm:cxn modelId="{7775AD66-F391-458B-9B53-2383DE5C7A9B}" type="presParOf" srcId="{B27E4ECD-EC4C-47FA-91EB-487C1D782991}" destId="{FD3D672E-3B98-4BBD-B45A-3BDB29F290CB}" srcOrd="2" destOrd="0" presId="urn:microsoft.com/office/officeart/2018/2/layout/IconVerticalSolidList"/>
    <dgm:cxn modelId="{4FE5CD06-10B5-41A3-A957-C91D1BF9B225}" type="presParOf" srcId="{B27E4ECD-EC4C-47FA-91EB-487C1D782991}" destId="{405EC9C2-249B-4575-8088-53BAE45BB8D6}" srcOrd="3" destOrd="0" presId="urn:microsoft.com/office/officeart/2018/2/layout/IconVerticalSolidList"/>
    <dgm:cxn modelId="{D92109FA-C691-49B2-81C1-268AE60620DB}" type="presParOf" srcId="{67D2A008-86C0-4409-BE7C-E26F6C6C50DC}" destId="{5F887A34-066D-4080-B150-87AC2E772CD0}" srcOrd="3" destOrd="0" presId="urn:microsoft.com/office/officeart/2018/2/layout/IconVerticalSolidList"/>
    <dgm:cxn modelId="{D837250E-8E3B-4921-BD09-DD40B6FBDB5E}" type="presParOf" srcId="{67D2A008-86C0-4409-BE7C-E26F6C6C50DC}" destId="{6F69C473-E6E6-4352-BC8E-7AB9BF36CCEA}" srcOrd="4" destOrd="0" presId="urn:microsoft.com/office/officeart/2018/2/layout/IconVerticalSolidList"/>
    <dgm:cxn modelId="{2FB46DFC-01EC-4068-8841-CE29B239F707}" type="presParOf" srcId="{6F69C473-E6E6-4352-BC8E-7AB9BF36CCEA}" destId="{7E819D6A-E5F7-4C0C-86BC-A8618145832A}" srcOrd="0" destOrd="0" presId="urn:microsoft.com/office/officeart/2018/2/layout/IconVerticalSolidList"/>
    <dgm:cxn modelId="{0B1D7A01-AF61-4DF2-8F50-2C83CEE90DE5}" type="presParOf" srcId="{6F69C473-E6E6-4352-BC8E-7AB9BF36CCEA}" destId="{ABE2A225-DC72-4084-9DC4-BA27C30050C7}" srcOrd="1" destOrd="0" presId="urn:microsoft.com/office/officeart/2018/2/layout/IconVerticalSolidList"/>
    <dgm:cxn modelId="{3D6E01A9-57F4-4B09-B834-6D226D0C18CB}" type="presParOf" srcId="{6F69C473-E6E6-4352-BC8E-7AB9BF36CCEA}" destId="{D479247E-8A96-4934-A37B-ED7784038D25}" srcOrd="2" destOrd="0" presId="urn:microsoft.com/office/officeart/2018/2/layout/IconVerticalSolidList"/>
    <dgm:cxn modelId="{D768A787-5DE8-41AC-9C14-3336E1063EED}" type="presParOf" srcId="{6F69C473-E6E6-4352-BC8E-7AB9BF36CCEA}" destId="{1B838B6F-8B38-46C0-8BF6-49B79615C690}" srcOrd="3" destOrd="0" presId="urn:microsoft.com/office/officeart/2018/2/layout/IconVerticalSolidList"/>
    <dgm:cxn modelId="{6E9544B7-7586-464A-A0EF-C4022E34DEA5}" type="presParOf" srcId="{67D2A008-86C0-4409-BE7C-E26F6C6C50DC}" destId="{9E4F3E1F-DD0D-4AE7-9B59-9C4A91B13F2F}" srcOrd="5" destOrd="0" presId="urn:microsoft.com/office/officeart/2018/2/layout/IconVerticalSolidList"/>
    <dgm:cxn modelId="{09174733-CD2E-4820-B583-43D8D6A5B717}" type="presParOf" srcId="{67D2A008-86C0-4409-BE7C-E26F6C6C50DC}" destId="{8DB6F114-2091-4D15-B001-9C14E7F70FD4}" srcOrd="6" destOrd="0" presId="urn:microsoft.com/office/officeart/2018/2/layout/IconVerticalSolidList"/>
    <dgm:cxn modelId="{FF518A4F-27A6-4A16-8091-CBC42CF69EBD}" type="presParOf" srcId="{8DB6F114-2091-4D15-B001-9C14E7F70FD4}" destId="{55803C45-0B83-4B58-AF6A-E10E03F45564}" srcOrd="0" destOrd="0" presId="urn:microsoft.com/office/officeart/2018/2/layout/IconVerticalSolidList"/>
    <dgm:cxn modelId="{274B3337-6F4C-4B1D-B9E3-8250D0F949BC}" type="presParOf" srcId="{8DB6F114-2091-4D15-B001-9C14E7F70FD4}" destId="{A84F7EA7-B74C-44EC-BE65-0B14274EA7B4}" srcOrd="1" destOrd="0" presId="urn:microsoft.com/office/officeart/2018/2/layout/IconVerticalSolidList"/>
    <dgm:cxn modelId="{96744B31-A93D-47B3-8D7B-521597398E21}" type="presParOf" srcId="{8DB6F114-2091-4D15-B001-9C14E7F70FD4}" destId="{7AE8E33E-4593-4DEC-A965-2FD0283B1E93}" srcOrd="2" destOrd="0" presId="urn:microsoft.com/office/officeart/2018/2/layout/IconVerticalSolidList"/>
    <dgm:cxn modelId="{BE9802B3-2A7F-4AE1-BA1D-B1BBECC8049E}" type="presParOf" srcId="{8DB6F114-2091-4D15-B001-9C14E7F70FD4}" destId="{0D4B2D03-73D9-4427-832D-00875D860EFF}" srcOrd="3" destOrd="0" presId="urn:microsoft.com/office/officeart/2018/2/layout/IconVerticalSolidList"/>
    <dgm:cxn modelId="{EBB34BE9-30DA-4938-8511-D78BB6B7F786}" type="presParOf" srcId="{67D2A008-86C0-4409-BE7C-E26F6C6C50DC}" destId="{8D1845B7-E60F-4110-834B-184EB226C206}" srcOrd="7" destOrd="0" presId="urn:microsoft.com/office/officeart/2018/2/layout/IconVerticalSolidList"/>
    <dgm:cxn modelId="{08752571-9B43-4502-8AF7-E7924C7854F7}" type="presParOf" srcId="{67D2A008-86C0-4409-BE7C-E26F6C6C50DC}" destId="{6B840ED9-6495-48A9-891F-7A39128D6CA1}" srcOrd="8" destOrd="0" presId="urn:microsoft.com/office/officeart/2018/2/layout/IconVerticalSolidList"/>
    <dgm:cxn modelId="{0975EB68-4793-40A4-A1B8-B30925C4502C}" type="presParOf" srcId="{6B840ED9-6495-48A9-891F-7A39128D6CA1}" destId="{C4B14C50-F97B-4277-8423-09885AD13544}" srcOrd="0" destOrd="0" presId="urn:microsoft.com/office/officeart/2018/2/layout/IconVerticalSolidList"/>
    <dgm:cxn modelId="{6F8C5F78-9F9D-4822-AEEC-70D6DA73EC14}" type="presParOf" srcId="{6B840ED9-6495-48A9-891F-7A39128D6CA1}" destId="{885C49EE-F085-4FB4-96FB-1397BFAA63AB}" srcOrd="1" destOrd="0" presId="urn:microsoft.com/office/officeart/2018/2/layout/IconVerticalSolidList"/>
    <dgm:cxn modelId="{47C35F29-84E0-45A7-9190-C15A81170A83}" type="presParOf" srcId="{6B840ED9-6495-48A9-891F-7A39128D6CA1}" destId="{3278F349-0FBD-46DC-8FE2-C9704CABF7A6}" srcOrd="2" destOrd="0" presId="urn:microsoft.com/office/officeart/2018/2/layout/IconVerticalSolidList"/>
    <dgm:cxn modelId="{331E10D6-676B-4BDB-AEB7-6B4463BEAC60}" type="presParOf" srcId="{6B840ED9-6495-48A9-891F-7A39128D6CA1}" destId="{F36E05A1-C1A8-42B5-85FB-DA9E3D514629}"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5DDC7F7-203F-4B79-AA19-6C741D680F58}"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EBE93631-6F8C-4839-BA1F-6BB9C3CE274C}">
      <dgm:prSet/>
      <dgm:spPr/>
      <dgm:t>
        <a:bodyPr/>
        <a:lstStyle/>
        <a:p>
          <a:pPr>
            <a:lnSpc>
              <a:spcPct val="100000"/>
            </a:lnSpc>
          </a:pPr>
          <a:r>
            <a:rPr lang="en-US"/>
            <a:t>NARFE-PAC also helps elect rising leaders who understand that a strong government workforce benefits the entire nation. These lawmakers recognize:</a:t>
          </a:r>
        </a:p>
      </dgm:t>
    </dgm:pt>
    <dgm:pt modelId="{909D2960-51FF-465D-BD00-ED7EA485B80A}" type="parTrans" cxnId="{7B4119E3-6ECB-4EA4-9858-E43B88AD4548}">
      <dgm:prSet/>
      <dgm:spPr/>
      <dgm:t>
        <a:bodyPr/>
        <a:lstStyle/>
        <a:p>
          <a:endParaRPr lang="en-US"/>
        </a:p>
      </dgm:t>
    </dgm:pt>
    <dgm:pt modelId="{1455EF54-3B9D-4482-8DE4-DFE7FE4954AD}" type="sibTrans" cxnId="{7B4119E3-6ECB-4EA4-9858-E43B88AD4548}">
      <dgm:prSet/>
      <dgm:spPr/>
      <dgm:t>
        <a:bodyPr/>
        <a:lstStyle/>
        <a:p>
          <a:endParaRPr lang="en-US"/>
        </a:p>
      </dgm:t>
    </dgm:pt>
    <dgm:pt modelId="{898F9492-C337-457A-A94A-364CEC4A106A}">
      <dgm:prSet/>
      <dgm:spPr/>
      <dgm:t>
        <a:bodyPr/>
        <a:lstStyle/>
        <a:p>
          <a:pPr>
            <a:lnSpc>
              <a:spcPct val="100000"/>
            </a:lnSpc>
          </a:pPr>
          <a:r>
            <a:rPr lang="en-US"/>
            <a:t>The federal government must recruit and retain top talent</a:t>
          </a:r>
        </a:p>
      </dgm:t>
    </dgm:pt>
    <dgm:pt modelId="{C092404B-8900-4343-A442-C96343F4D42B}" type="parTrans" cxnId="{07F723D6-50E1-4419-8B85-92C750640A70}">
      <dgm:prSet/>
      <dgm:spPr/>
      <dgm:t>
        <a:bodyPr/>
        <a:lstStyle/>
        <a:p>
          <a:endParaRPr lang="en-US"/>
        </a:p>
      </dgm:t>
    </dgm:pt>
    <dgm:pt modelId="{C816FFC8-915D-4462-BE92-4CF614AB2199}" type="sibTrans" cxnId="{07F723D6-50E1-4419-8B85-92C750640A70}">
      <dgm:prSet/>
      <dgm:spPr/>
      <dgm:t>
        <a:bodyPr/>
        <a:lstStyle/>
        <a:p>
          <a:endParaRPr lang="en-US"/>
        </a:p>
      </dgm:t>
    </dgm:pt>
    <dgm:pt modelId="{3FC35772-062E-4B6B-A6D7-F8F48DA01AE7}">
      <dgm:prSet/>
      <dgm:spPr/>
      <dgm:t>
        <a:bodyPr/>
        <a:lstStyle/>
        <a:p>
          <a:pPr>
            <a:lnSpc>
              <a:spcPct val="100000"/>
            </a:lnSpc>
          </a:pPr>
          <a:r>
            <a:rPr lang="en-US"/>
            <a:t>Fair pay and dependable retirement benefits are crucial to that goal</a:t>
          </a:r>
        </a:p>
      </dgm:t>
    </dgm:pt>
    <dgm:pt modelId="{B66C3E4D-BC8D-4C92-A37E-ECD44E246A54}" type="parTrans" cxnId="{A028A7D1-EC77-4319-8582-30BB13C28A77}">
      <dgm:prSet/>
      <dgm:spPr/>
      <dgm:t>
        <a:bodyPr/>
        <a:lstStyle/>
        <a:p>
          <a:endParaRPr lang="en-US"/>
        </a:p>
      </dgm:t>
    </dgm:pt>
    <dgm:pt modelId="{7E9D49A5-486E-4EB9-B357-1A5E1E14521C}" type="sibTrans" cxnId="{A028A7D1-EC77-4319-8582-30BB13C28A77}">
      <dgm:prSet/>
      <dgm:spPr/>
      <dgm:t>
        <a:bodyPr/>
        <a:lstStyle/>
        <a:p>
          <a:endParaRPr lang="en-US"/>
        </a:p>
      </dgm:t>
    </dgm:pt>
    <dgm:pt modelId="{F958EAE5-3848-43AB-8690-A9E3AA83D5FF}">
      <dgm:prSet/>
      <dgm:spPr/>
      <dgm:t>
        <a:bodyPr/>
        <a:lstStyle/>
        <a:p>
          <a:pPr>
            <a:lnSpc>
              <a:spcPct val="100000"/>
            </a:lnSpc>
          </a:pPr>
          <a:r>
            <a:rPr lang="en-US"/>
            <a:t>Impartial hiring systems are the foundation of effective government service</a:t>
          </a:r>
        </a:p>
      </dgm:t>
    </dgm:pt>
    <dgm:pt modelId="{E910F471-BD05-40A1-B952-D862ACE6EE1F}" type="parTrans" cxnId="{80C6D2C2-1268-42AE-A869-AA8A04802139}">
      <dgm:prSet/>
      <dgm:spPr/>
      <dgm:t>
        <a:bodyPr/>
        <a:lstStyle/>
        <a:p>
          <a:endParaRPr lang="en-US"/>
        </a:p>
      </dgm:t>
    </dgm:pt>
    <dgm:pt modelId="{A2026ADF-86C9-4320-9BD8-91E10094A390}" type="sibTrans" cxnId="{80C6D2C2-1268-42AE-A869-AA8A04802139}">
      <dgm:prSet/>
      <dgm:spPr/>
      <dgm:t>
        <a:bodyPr/>
        <a:lstStyle/>
        <a:p>
          <a:endParaRPr lang="en-US"/>
        </a:p>
      </dgm:t>
    </dgm:pt>
    <dgm:pt modelId="{EAA55227-AEAA-422D-9622-4E7ED4E7F2CB}" type="pres">
      <dgm:prSet presAssocID="{C5DDC7F7-203F-4B79-AA19-6C741D680F58}" presName="root" presStyleCnt="0">
        <dgm:presLayoutVars>
          <dgm:dir/>
          <dgm:resizeHandles val="exact"/>
        </dgm:presLayoutVars>
      </dgm:prSet>
      <dgm:spPr/>
    </dgm:pt>
    <dgm:pt modelId="{5DA2053F-35D6-4AE5-8328-A5D0B28DE0FA}" type="pres">
      <dgm:prSet presAssocID="{EBE93631-6F8C-4839-BA1F-6BB9C3CE274C}" presName="compNode" presStyleCnt="0"/>
      <dgm:spPr/>
    </dgm:pt>
    <dgm:pt modelId="{1A575D7E-12FE-4FAA-AF88-47D1EBE6C3D0}" type="pres">
      <dgm:prSet presAssocID="{EBE93631-6F8C-4839-BA1F-6BB9C3CE274C}" presName="bgRect" presStyleLbl="bgShp" presStyleIdx="0" presStyleCnt="4"/>
      <dgm:spPr/>
    </dgm:pt>
    <dgm:pt modelId="{A788F6FA-6E4E-4677-9547-E4AE8E63CD53}" type="pres">
      <dgm:prSet presAssocID="{EBE93631-6F8C-4839-BA1F-6BB9C3CE274C}" presName="iconRect" presStyleLbl="node1" presStyleIdx="0"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Lecturer"/>
        </a:ext>
      </dgm:extLst>
    </dgm:pt>
    <dgm:pt modelId="{C3AA7C41-2FC4-4D6E-B74F-5F0085F69A5F}" type="pres">
      <dgm:prSet presAssocID="{EBE93631-6F8C-4839-BA1F-6BB9C3CE274C}" presName="spaceRect" presStyleCnt="0"/>
      <dgm:spPr/>
    </dgm:pt>
    <dgm:pt modelId="{FC3738C2-91AC-4B50-B905-1DEAF3CB787B}" type="pres">
      <dgm:prSet presAssocID="{EBE93631-6F8C-4839-BA1F-6BB9C3CE274C}" presName="parTx" presStyleLbl="revTx" presStyleIdx="0" presStyleCnt="4">
        <dgm:presLayoutVars>
          <dgm:chMax val="0"/>
          <dgm:chPref val="0"/>
        </dgm:presLayoutVars>
      </dgm:prSet>
      <dgm:spPr/>
    </dgm:pt>
    <dgm:pt modelId="{210CBF5D-3529-4F9F-A70D-C013CB84C7ED}" type="pres">
      <dgm:prSet presAssocID="{1455EF54-3B9D-4482-8DE4-DFE7FE4954AD}" presName="sibTrans" presStyleCnt="0"/>
      <dgm:spPr/>
    </dgm:pt>
    <dgm:pt modelId="{7D8745FC-FDD8-476F-9296-DBDE235163AD}" type="pres">
      <dgm:prSet presAssocID="{898F9492-C337-457A-A94A-364CEC4A106A}" presName="compNode" presStyleCnt="0"/>
      <dgm:spPr/>
    </dgm:pt>
    <dgm:pt modelId="{161D5326-3621-4140-BAFB-3DED9F898898}" type="pres">
      <dgm:prSet presAssocID="{898F9492-C337-457A-A94A-364CEC4A106A}" presName="bgRect" presStyleLbl="bgShp" presStyleIdx="1" presStyleCnt="4"/>
      <dgm:spPr/>
    </dgm:pt>
    <dgm:pt modelId="{DC41C561-9AFB-4CD3-B274-E19852B6A7A8}" type="pres">
      <dgm:prSet presAssocID="{898F9492-C337-457A-A94A-364CEC4A106A}" presName="iconRect" presStyleLbl="node1" presStyleIdx="1"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Users"/>
        </a:ext>
      </dgm:extLst>
    </dgm:pt>
    <dgm:pt modelId="{0178C544-B4D0-4B8F-B90F-46D9D9F1E3CB}" type="pres">
      <dgm:prSet presAssocID="{898F9492-C337-457A-A94A-364CEC4A106A}" presName="spaceRect" presStyleCnt="0"/>
      <dgm:spPr/>
    </dgm:pt>
    <dgm:pt modelId="{8E9060DC-AADB-4605-8203-E5FBE4955EBE}" type="pres">
      <dgm:prSet presAssocID="{898F9492-C337-457A-A94A-364CEC4A106A}" presName="parTx" presStyleLbl="revTx" presStyleIdx="1" presStyleCnt="4">
        <dgm:presLayoutVars>
          <dgm:chMax val="0"/>
          <dgm:chPref val="0"/>
        </dgm:presLayoutVars>
      </dgm:prSet>
      <dgm:spPr/>
    </dgm:pt>
    <dgm:pt modelId="{F05D9422-1599-4ADE-8DF9-C139359EEF1F}" type="pres">
      <dgm:prSet presAssocID="{C816FFC8-915D-4462-BE92-4CF614AB2199}" presName="sibTrans" presStyleCnt="0"/>
      <dgm:spPr/>
    </dgm:pt>
    <dgm:pt modelId="{747EDF7C-2FBE-406A-9319-B890391F1CC9}" type="pres">
      <dgm:prSet presAssocID="{3FC35772-062E-4B6B-A6D7-F8F48DA01AE7}" presName="compNode" presStyleCnt="0"/>
      <dgm:spPr/>
    </dgm:pt>
    <dgm:pt modelId="{9CDA74B7-0EA3-4468-B138-E898CFA75BC6}" type="pres">
      <dgm:prSet presAssocID="{3FC35772-062E-4B6B-A6D7-F8F48DA01AE7}" presName="bgRect" presStyleLbl="bgShp" presStyleIdx="2" presStyleCnt="4"/>
      <dgm:spPr/>
    </dgm:pt>
    <dgm:pt modelId="{C57B57C1-CC36-42F4-8112-C21C22B60B5B}" type="pres">
      <dgm:prSet presAssocID="{3FC35772-062E-4B6B-A6D7-F8F48DA01AE7}" presName="iconRect" presStyleLbl="node1" presStyleIdx="2"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Money"/>
        </a:ext>
      </dgm:extLst>
    </dgm:pt>
    <dgm:pt modelId="{C3379907-5C48-450B-B433-F50A35AF7A52}" type="pres">
      <dgm:prSet presAssocID="{3FC35772-062E-4B6B-A6D7-F8F48DA01AE7}" presName="spaceRect" presStyleCnt="0"/>
      <dgm:spPr/>
    </dgm:pt>
    <dgm:pt modelId="{7D23BCF5-C3E6-4EEE-9BE7-330708D18184}" type="pres">
      <dgm:prSet presAssocID="{3FC35772-062E-4B6B-A6D7-F8F48DA01AE7}" presName="parTx" presStyleLbl="revTx" presStyleIdx="2" presStyleCnt="4">
        <dgm:presLayoutVars>
          <dgm:chMax val="0"/>
          <dgm:chPref val="0"/>
        </dgm:presLayoutVars>
      </dgm:prSet>
      <dgm:spPr/>
    </dgm:pt>
    <dgm:pt modelId="{F7243BBE-918C-4BAA-A3B2-D5DBFF8B380B}" type="pres">
      <dgm:prSet presAssocID="{7E9D49A5-486E-4EB9-B357-1A5E1E14521C}" presName="sibTrans" presStyleCnt="0"/>
      <dgm:spPr/>
    </dgm:pt>
    <dgm:pt modelId="{A7B46FDC-6730-4DC9-8942-AF5451A8B871}" type="pres">
      <dgm:prSet presAssocID="{F958EAE5-3848-43AB-8690-A9E3AA83D5FF}" presName="compNode" presStyleCnt="0"/>
      <dgm:spPr/>
    </dgm:pt>
    <dgm:pt modelId="{848D102A-B246-46EF-A449-5FB0E7441C8A}" type="pres">
      <dgm:prSet presAssocID="{F958EAE5-3848-43AB-8690-A9E3AA83D5FF}" presName="bgRect" presStyleLbl="bgShp" presStyleIdx="3" presStyleCnt="4"/>
      <dgm:spPr/>
    </dgm:pt>
    <dgm:pt modelId="{77FD2A2B-8D4A-47A6-938C-9008995BCFB0}" type="pres">
      <dgm:prSet presAssocID="{F958EAE5-3848-43AB-8690-A9E3AA83D5FF}" presName="iconRect" presStyleLbl="node1" presStyleIdx="3"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andshake"/>
        </a:ext>
      </dgm:extLst>
    </dgm:pt>
    <dgm:pt modelId="{7E9F226F-445F-49C6-BBCD-FDAFBC0DEA6D}" type="pres">
      <dgm:prSet presAssocID="{F958EAE5-3848-43AB-8690-A9E3AA83D5FF}" presName="spaceRect" presStyleCnt="0"/>
      <dgm:spPr/>
    </dgm:pt>
    <dgm:pt modelId="{A3696F2A-337B-4541-BD86-AB2EAC12747A}" type="pres">
      <dgm:prSet presAssocID="{F958EAE5-3848-43AB-8690-A9E3AA83D5FF}" presName="parTx" presStyleLbl="revTx" presStyleIdx="3" presStyleCnt="4">
        <dgm:presLayoutVars>
          <dgm:chMax val="0"/>
          <dgm:chPref val="0"/>
        </dgm:presLayoutVars>
      </dgm:prSet>
      <dgm:spPr/>
    </dgm:pt>
  </dgm:ptLst>
  <dgm:cxnLst>
    <dgm:cxn modelId="{41607D9D-91F4-43E0-9D85-201467152F26}" type="presOf" srcId="{EBE93631-6F8C-4839-BA1F-6BB9C3CE274C}" destId="{FC3738C2-91AC-4B50-B905-1DEAF3CB787B}" srcOrd="0" destOrd="0" presId="urn:microsoft.com/office/officeart/2018/2/layout/IconVerticalSolidList"/>
    <dgm:cxn modelId="{FD169AA2-804B-4FE1-9C06-DCA1FAE5DFFE}" type="presOf" srcId="{C5DDC7F7-203F-4B79-AA19-6C741D680F58}" destId="{EAA55227-AEAA-422D-9622-4E7ED4E7F2CB}" srcOrd="0" destOrd="0" presId="urn:microsoft.com/office/officeart/2018/2/layout/IconVerticalSolidList"/>
    <dgm:cxn modelId="{EA9ECCA8-2CDA-4394-AC1A-72D274A1A5F6}" type="presOf" srcId="{F958EAE5-3848-43AB-8690-A9E3AA83D5FF}" destId="{A3696F2A-337B-4541-BD86-AB2EAC12747A}" srcOrd="0" destOrd="0" presId="urn:microsoft.com/office/officeart/2018/2/layout/IconVerticalSolidList"/>
    <dgm:cxn modelId="{165BC1BB-2833-4A18-923F-C8A2D88AD63B}" type="presOf" srcId="{898F9492-C337-457A-A94A-364CEC4A106A}" destId="{8E9060DC-AADB-4605-8203-E5FBE4955EBE}" srcOrd="0" destOrd="0" presId="urn:microsoft.com/office/officeart/2018/2/layout/IconVerticalSolidList"/>
    <dgm:cxn modelId="{80C6D2C2-1268-42AE-A869-AA8A04802139}" srcId="{C5DDC7F7-203F-4B79-AA19-6C741D680F58}" destId="{F958EAE5-3848-43AB-8690-A9E3AA83D5FF}" srcOrd="3" destOrd="0" parTransId="{E910F471-BD05-40A1-B952-D862ACE6EE1F}" sibTransId="{A2026ADF-86C9-4320-9BD8-91E10094A390}"/>
    <dgm:cxn modelId="{A028A7D1-EC77-4319-8582-30BB13C28A77}" srcId="{C5DDC7F7-203F-4B79-AA19-6C741D680F58}" destId="{3FC35772-062E-4B6B-A6D7-F8F48DA01AE7}" srcOrd="2" destOrd="0" parTransId="{B66C3E4D-BC8D-4C92-A37E-ECD44E246A54}" sibTransId="{7E9D49A5-486E-4EB9-B357-1A5E1E14521C}"/>
    <dgm:cxn modelId="{07F723D6-50E1-4419-8B85-92C750640A70}" srcId="{C5DDC7F7-203F-4B79-AA19-6C741D680F58}" destId="{898F9492-C337-457A-A94A-364CEC4A106A}" srcOrd="1" destOrd="0" parTransId="{C092404B-8900-4343-A442-C96343F4D42B}" sibTransId="{C816FFC8-915D-4462-BE92-4CF614AB2199}"/>
    <dgm:cxn modelId="{B9C7E6D9-B79C-4268-AD58-A5ED1D5346A0}" type="presOf" srcId="{3FC35772-062E-4B6B-A6D7-F8F48DA01AE7}" destId="{7D23BCF5-C3E6-4EEE-9BE7-330708D18184}" srcOrd="0" destOrd="0" presId="urn:microsoft.com/office/officeart/2018/2/layout/IconVerticalSolidList"/>
    <dgm:cxn modelId="{7B4119E3-6ECB-4EA4-9858-E43B88AD4548}" srcId="{C5DDC7F7-203F-4B79-AA19-6C741D680F58}" destId="{EBE93631-6F8C-4839-BA1F-6BB9C3CE274C}" srcOrd="0" destOrd="0" parTransId="{909D2960-51FF-465D-BD00-ED7EA485B80A}" sibTransId="{1455EF54-3B9D-4482-8DE4-DFE7FE4954AD}"/>
    <dgm:cxn modelId="{1CE8431A-A811-4946-892D-5D9EB46762C6}" type="presParOf" srcId="{EAA55227-AEAA-422D-9622-4E7ED4E7F2CB}" destId="{5DA2053F-35D6-4AE5-8328-A5D0B28DE0FA}" srcOrd="0" destOrd="0" presId="urn:microsoft.com/office/officeart/2018/2/layout/IconVerticalSolidList"/>
    <dgm:cxn modelId="{7EBAF9DC-696B-4355-8C03-096A3D189CF4}" type="presParOf" srcId="{5DA2053F-35D6-4AE5-8328-A5D0B28DE0FA}" destId="{1A575D7E-12FE-4FAA-AF88-47D1EBE6C3D0}" srcOrd="0" destOrd="0" presId="urn:microsoft.com/office/officeart/2018/2/layout/IconVerticalSolidList"/>
    <dgm:cxn modelId="{DE7141DB-8A85-4003-9A08-302E50163846}" type="presParOf" srcId="{5DA2053F-35D6-4AE5-8328-A5D0B28DE0FA}" destId="{A788F6FA-6E4E-4677-9547-E4AE8E63CD53}" srcOrd="1" destOrd="0" presId="urn:microsoft.com/office/officeart/2018/2/layout/IconVerticalSolidList"/>
    <dgm:cxn modelId="{5C4056A2-959D-492F-853B-586DAB6C0FDC}" type="presParOf" srcId="{5DA2053F-35D6-4AE5-8328-A5D0B28DE0FA}" destId="{C3AA7C41-2FC4-4D6E-B74F-5F0085F69A5F}" srcOrd="2" destOrd="0" presId="urn:microsoft.com/office/officeart/2018/2/layout/IconVerticalSolidList"/>
    <dgm:cxn modelId="{06C77929-601D-4603-929B-402E7A39F3C7}" type="presParOf" srcId="{5DA2053F-35D6-4AE5-8328-A5D0B28DE0FA}" destId="{FC3738C2-91AC-4B50-B905-1DEAF3CB787B}" srcOrd="3" destOrd="0" presId="urn:microsoft.com/office/officeart/2018/2/layout/IconVerticalSolidList"/>
    <dgm:cxn modelId="{0B876F97-2158-4EC5-904F-B2EFDF72F551}" type="presParOf" srcId="{EAA55227-AEAA-422D-9622-4E7ED4E7F2CB}" destId="{210CBF5D-3529-4F9F-A70D-C013CB84C7ED}" srcOrd="1" destOrd="0" presId="urn:microsoft.com/office/officeart/2018/2/layout/IconVerticalSolidList"/>
    <dgm:cxn modelId="{182F79B1-CA4A-4787-A56E-AB2CB7095408}" type="presParOf" srcId="{EAA55227-AEAA-422D-9622-4E7ED4E7F2CB}" destId="{7D8745FC-FDD8-476F-9296-DBDE235163AD}" srcOrd="2" destOrd="0" presId="urn:microsoft.com/office/officeart/2018/2/layout/IconVerticalSolidList"/>
    <dgm:cxn modelId="{3ABC06E1-8E77-4ADF-8233-C524444D8703}" type="presParOf" srcId="{7D8745FC-FDD8-476F-9296-DBDE235163AD}" destId="{161D5326-3621-4140-BAFB-3DED9F898898}" srcOrd="0" destOrd="0" presId="urn:microsoft.com/office/officeart/2018/2/layout/IconVerticalSolidList"/>
    <dgm:cxn modelId="{40A77244-7705-4566-9C77-D9FD7593663A}" type="presParOf" srcId="{7D8745FC-FDD8-476F-9296-DBDE235163AD}" destId="{DC41C561-9AFB-4CD3-B274-E19852B6A7A8}" srcOrd="1" destOrd="0" presId="urn:microsoft.com/office/officeart/2018/2/layout/IconVerticalSolidList"/>
    <dgm:cxn modelId="{4386795A-6F6C-4123-8D02-02390AFA7BA8}" type="presParOf" srcId="{7D8745FC-FDD8-476F-9296-DBDE235163AD}" destId="{0178C544-B4D0-4B8F-B90F-46D9D9F1E3CB}" srcOrd="2" destOrd="0" presId="urn:microsoft.com/office/officeart/2018/2/layout/IconVerticalSolidList"/>
    <dgm:cxn modelId="{7FE9178E-7DC9-4BD2-AF52-65BD31AF68AF}" type="presParOf" srcId="{7D8745FC-FDD8-476F-9296-DBDE235163AD}" destId="{8E9060DC-AADB-4605-8203-E5FBE4955EBE}" srcOrd="3" destOrd="0" presId="urn:microsoft.com/office/officeart/2018/2/layout/IconVerticalSolidList"/>
    <dgm:cxn modelId="{3689397D-BDA7-4268-9860-A487DCF09C72}" type="presParOf" srcId="{EAA55227-AEAA-422D-9622-4E7ED4E7F2CB}" destId="{F05D9422-1599-4ADE-8DF9-C139359EEF1F}" srcOrd="3" destOrd="0" presId="urn:microsoft.com/office/officeart/2018/2/layout/IconVerticalSolidList"/>
    <dgm:cxn modelId="{32D3F142-6B40-49B7-98DD-5B01773EC568}" type="presParOf" srcId="{EAA55227-AEAA-422D-9622-4E7ED4E7F2CB}" destId="{747EDF7C-2FBE-406A-9319-B890391F1CC9}" srcOrd="4" destOrd="0" presId="urn:microsoft.com/office/officeart/2018/2/layout/IconVerticalSolidList"/>
    <dgm:cxn modelId="{2C003D4E-9B46-4079-B251-99F48211B7A8}" type="presParOf" srcId="{747EDF7C-2FBE-406A-9319-B890391F1CC9}" destId="{9CDA74B7-0EA3-4468-B138-E898CFA75BC6}" srcOrd="0" destOrd="0" presId="urn:microsoft.com/office/officeart/2018/2/layout/IconVerticalSolidList"/>
    <dgm:cxn modelId="{0457AA5C-C577-49EA-A561-B9C08DD08A61}" type="presParOf" srcId="{747EDF7C-2FBE-406A-9319-B890391F1CC9}" destId="{C57B57C1-CC36-42F4-8112-C21C22B60B5B}" srcOrd="1" destOrd="0" presId="urn:microsoft.com/office/officeart/2018/2/layout/IconVerticalSolidList"/>
    <dgm:cxn modelId="{AE5AB28D-7AD1-4B2B-94E8-ACCDAF3E29B2}" type="presParOf" srcId="{747EDF7C-2FBE-406A-9319-B890391F1CC9}" destId="{C3379907-5C48-450B-B433-F50A35AF7A52}" srcOrd="2" destOrd="0" presId="urn:microsoft.com/office/officeart/2018/2/layout/IconVerticalSolidList"/>
    <dgm:cxn modelId="{EEADDEE2-8ED6-457B-B677-2C6695DEF286}" type="presParOf" srcId="{747EDF7C-2FBE-406A-9319-B890391F1CC9}" destId="{7D23BCF5-C3E6-4EEE-9BE7-330708D18184}" srcOrd="3" destOrd="0" presId="urn:microsoft.com/office/officeart/2018/2/layout/IconVerticalSolidList"/>
    <dgm:cxn modelId="{D83E2892-228A-4233-93CB-BEE95B5214E6}" type="presParOf" srcId="{EAA55227-AEAA-422D-9622-4E7ED4E7F2CB}" destId="{F7243BBE-918C-4BAA-A3B2-D5DBFF8B380B}" srcOrd="5" destOrd="0" presId="urn:microsoft.com/office/officeart/2018/2/layout/IconVerticalSolidList"/>
    <dgm:cxn modelId="{57DEB64B-172B-453E-AE27-D9BFCF063489}" type="presParOf" srcId="{EAA55227-AEAA-422D-9622-4E7ED4E7F2CB}" destId="{A7B46FDC-6730-4DC9-8942-AF5451A8B871}" srcOrd="6" destOrd="0" presId="urn:microsoft.com/office/officeart/2018/2/layout/IconVerticalSolidList"/>
    <dgm:cxn modelId="{ECFB9A27-D3D9-416D-95D9-F49DA40567E9}" type="presParOf" srcId="{A7B46FDC-6730-4DC9-8942-AF5451A8B871}" destId="{848D102A-B246-46EF-A449-5FB0E7441C8A}" srcOrd="0" destOrd="0" presId="urn:microsoft.com/office/officeart/2018/2/layout/IconVerticalSolidList"/>
    <dgm:cxn modelId="{793EB0DD-612A-4237-9048-623A6802A47B}" type="presParOf" srcId="{A7B46FDC-6730-4DC9-8942-AF5451A8B871}" destId="{77FD2A2B-8D4A-47A6-938C-9008995BCFB0}" srcOrd="1" destOrd="0" presId="urn:microsoft.com/office/officeart/2018/2/layout/IconVerticalSolidList"/>
    <dgm:cxn modelId="{25FD415F-6DE4-459D-81C5-B3A96DB348D2}" type="presParOf" srcId="{A7B46FDC-6730-4DC9-8942-AF5451A8B871}" destId="{7E9F226F-445F-49C6-BBCD-FDAFBC0DEA6D}" srcOrd="2" destOrd="0" presId="urn:microsoft.com/office/officeart/2018/2/layout/IconVerticalSolidList"/>
    <dgm:cxn modelId="{83038135-CDB8-45FB-9BCF-4604FE7B7287}" type="presParOf" srcId="{A7B46FDC-6730-4DC9-8942-AF5451A8B871}" destId="{A3696F2A-337B-4541-BD86-AB2EAC12747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551DFE8-3D99-4CD2-9295-C71DB319A1E9}"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en-US"/>
        </a:p>
      </dgm:t>
    </dgm:pt>
    <dgm:pt modelId="{7B43801D-1858-437C-941E-7BDE0C9D4BEF}">
      <dgm:prSet phldrT="[Text]" phldr="0"/>
      <dgm:spPr/>
      <dgm:t>
        <a:bodyPr/>
        <a:lstStyle/>
        <a:p>
          <a:pPr rtl="0"/>
          <a:r>
            <a:rPr lang="en-US" b="1">
              <a:latin typeface="Calibri"/>
            </a:rPr>
            <a:t>Visit </a:t>
          </a:r>
          <a:r>
            <a:rPr lang="en-US" b="1">
              <a:latin typeface="Calibri"/>
              <a:hlinkClick xmlns:r="http://schemas.openxmlformats.org/officeDocument/2006/relationships" r:id="rId1">
                <a:extLst>
                  <a:ext uri="{A12FA001-AC4F-418D-AE19-62706E023703}">
                    <ahyp:hlinkClr xmlns:ahyp="http://schemas.microsoft.com/office/drawing/2018/hyperlinkcolor" val="tx"/>
                  </a:ext>
                </a:extLst>
              </a:hlinkClick>
            </a:rPr>
            <a:t>www.narfe.org/narfe-pac</a:t>
          </a:r>
          <a:r>
            <a:rPr lang="en-US" b="1">
              <a:latin typeface="Calibri"/>
            </a:rPr>
            <a:t> to Contribute</a:t>
          </a:r>
          <a:endParaRPr lang="en-US" b="1"/>
        </a:p>
      </dgm:t>
    </dgm:pt>
    <dgm:pt modelId="{484B6F02-8593-48D1-A2F6-71D019386776}" type="parTrans" cxnId="{9DF40A86-9AC7-45BF-829E-2DF6A448BAC1}">
      <dgm:prSet/>
      <dgm:spPr/>
      <dgm:t>
        <a:bodyPr/>
        <a:lstStyle/>
        <a:p>
          <a:endParaRPr lang="en-US"/>
        </a:p>
      </dgm:t>
    </dgm:pt>
    <dgm:pt modelId="{D3A229A4-80EC-4C61-B6F8-CB000458805C}" type="sibTrans" cxnId="{9DF40A86-9AC7-45BF-829E-2DF6A448BAC1}">
      <dgm:prSet/>
      <dgm:spPr/>
      <dgm:t>
        <a:bodyPr/>
        <a:lstStyle/>
        <a:p>
          <a:endParaRPr lang="en-US"/>
        </a:p>
      </dgm:t>
    </dgm:pt>
    <dgm:pt modelId="{6A578634-8666-41FB-B2E5-6C9CDAEB8ADD}">
      <dgm:prSet phldr="0"/>
      <dgm:spPr/>
      <dgm:t>
        <a:bodyPr/>
        <a:lstStyle/>
        <a:p>
          <a:pPr rtl="0"/>
          <a:r>
            <a:rPr lang="en-US" b="1">
              <a:latin typeface="Calibri"/>
            </a:rPr>
            <a:t>NARFE-PAC's Digital Fundraising Campaign</a:t>
          </a:r>
        </a:p>
      </dgm:t>
    </dgm:pt>
    <dgm:pt modelId="{D305788B-B877-4C36-9F9F-41E7224D33E3}" type="parTrans" cxnId="{A3860D1D-3801-4BF5-8B0E-8B3BF14319DC}">
      <dgm:prSet/>
      <dgm:spPr/>
      <dgm:t>
        <a:bodyPr/>
        <a:lstStyle/>
        <a:p>
          <a:endParaRPr lang="en-US"/>
        </a:p>
      </dgm:t>
    </dgm:pt>
    <dgm:pt modelId="{5EAE3322-1322-4C94-87B2-AEB19558BABC}" type="sibTrans" cxnId="{A3860D1D-3801-4BF5-8B0E-8B3BF14319DC}">
      <dgm:prSet/>
      <dgm:spPr/>
      <dgm:t>
        <a:bodyPr/>
        <a:lstStyle/>
        <a:p>
          <a:endParaRPr lang="en-US"/>
        </a:p>
      </dgm:t>
    </dgm:pt>
    <dgm:pt modelId="{7233F53F-BC69-4933-98FE-61B9F1DE1898}">
      <dgm:prSet phldr="0"/>
      <dgm:spPr/>
      <dgm:t>
        <a:bodyPr/>
        <a:lstStyle/>
        <a:p>
          <a:pPr rtl="0"/>
          <a:r>
            <a:rPr lang="en-US" b="1">
              <a:latin typeface="Calibri"/>
            </a:rPr>
            <a:t>NARFE-PAC's June/July Letter Campaign</a:t>
          </a:r>
        </a:p>
      </dgm:t>
    </dgm:pt>
    <dgm:pt modelId="{A6E59D36-60FE-43BC-B7EE-EB6E86705DF4}" type="parTrans" cxnId="{A9D00ABA-B614-47BE-A995-FE8332093E43}">
      <dgm:prSet/>
      <dgm:spPr/>
      <dgm:t>
        <a:bodyPr/>
        <a:lstStyle/>
        <a:p>
          <a:endParaRPr lang="en-US"/>
        </a:p>
      </dgm:t>
    </dgm:pt>
    <dgm:pt modelId="{13071C6B-0CB7-427D-AFF0-D23B348E3722}" type="sibTrans" cxnId="{A9D00ABA-B614-47BE-A995-FE8332093E43}">
      <dgm:prSet/>
      <dgm:spPr/>
      <dgm:t>
        <a:bodyPr/>
        <a:lstStyle/>
        <a:p>
          <a:endParaRPr lang="en-US"/>
        </a:p>
      </dgm:t>
    </dgm:pt>
    <dgm:pt modelId="{631466A0-5399-4843-A752-5BD4D0E65BFE}">
      <dgm:prSet phldr="0"/>
      <dgm:spPr/>
      <dgm:t>
        <a:bodyPr/>
        <a:lstStyle/>
        <a:p>
          <a:pPr rtl="0"/>
          <a:r>
            <a:rPr lang="en-US" b="1">
              <a:latin typeface="Calibri"/>
            </a:rPr>
            <a:t>Calling Headquarters </a:t>
          </a:r>
          <a:endParaRPr lang="en-US" b="1"/>
        </a:p>
      </dgm:t>
    </dgm:pt>
    <dgm:pt modelId="{C3CE370E-AF1F-4DCC-BD6F-EBE452FE2928}" type="parTrans" cxnId="{6BD7C0AA-E58F-405A-A673-362BCC0FE68D}">
      <dgm:prSet/>
      <dgm:spPr/>
      <dgm:t>
        <a:bodyPr/>
        <a:lstStyle/>
        <a:p>
          <a:endParaRPr lang="en-US"/>
        </a:p>
      </dgm:t>
    </dgm:pt>
    <dgm:pt modelId="{EAF0BB29-3DEF-4631-A918-CEBDB1A96E99}" type="sibTrans" cxnId="{6BD7C0AA-E58F-405A-A673-362BCC0FE68D}">
      <dgm:prSet/>
      <dgm:spPr/>
      <dgm:t>
        <a:bodyPr/>
        <a:lstStyle/>
        <a:p>
          <a:endParaRPr lang="en-US"/>
        </a:p>
      </dgm:t>
    </dgm:pt>
    <dgm:pt modelId="{F2B1757B-2A6E-4487-9BE8-DDEA9C8E9045}" type="pres">
      <dgm:prSet presAssocID="{C551DFE8-3D99-4CD2-9295-C71DB319A1E9}" presName="linear" presStyleCnt="0">
        <dgm:presLayoutVars>
          <dgm:animLvl val="lvl"/>
          <dgm:resizeHandles val="exact"/>
        </dgm:presLayoutVars>
      </dgm:prSet>
      <dgm:spPr/>
    </dgm:pt>
    <dgm:pt modelId="{FE57C271-FCC8-41DE-9CA5-29436DD7D3A2}" type="pres">
      <dgm:prSet presAssocID="{7B43801D-1858-437C-941E-7BDE0C9D4BEF}" presName="parentText" presStyleLbl="node1" presStyleIdx="0" presStyleCnt="4">
        <dgm:presLayoutVars>
          <dgm:chMax val="0"/>
          <dgm:bulletEnabled val="1"/>
        </dgm:presLayoutVars>
      </dgm:prSet>
      <dgm:spPr/>
    </dgm:pt>
    <dgm:pt modelId="{B562214D-3AA8-4B5B-896E-45FBCF85773D}" type="pres">
      <dgm:prSet presAssocID="{D3A229A4-80EC-4C61-B6F8-CB000458805C}" presName="spacer" presStyleCnt="0"/>
      <dgm:spPr/>
    </dgm:pt>
    <dgm:pt modelId="{D7CAC4DF-2C55-4628-BFFF-186CFC2467F8}" type="pres">
      <dgm:prSet presAssocID="{6A578634-8666-41FB-B2E5-6C9CDAEB8ADD}" presName="parentText" presStyleLbl="node1" presStyleIdx="1" presStyleCnt="4">
        <dgm:presLayoutVars>
          <dgm:chMax val="0"/>
          <dgm:bulletEnabled val="1"/>
        </dgm:presLayoutVars>
      </dgm:prSet>
      <dgm:spPr/>
    </dgm:pt>
    <dgm:pt modelId="{22C91CF8-8A2A-4033-9AEA-4E48C1A087EE}" type="pres">
      <dgm:prSet presAssocID="{5EAE3322-1322-4C94-87B2-AEB19558BABC}" presName="spacer" presStyleCnt="0"/>
      <dgm:spPr/>
    </dgm:pt>
    <dgm:pt modelId="{7845702F-A48B-45C6-B10B-F804FD36D91F}" type="pres">
      <dgm:prSet presAssocID="{7233F53F-BC69-4933-98FE-61B9F1DE1898}" presName="parentText" presStyleLbl="node1" presStyleIdx="2" presStyleCnt="4">
        <dgm:presLayoutVars>
          <dgm:chMax val="0"/>
          <dgm:bulletEnabled val="1"/>
        </dgm:presLayoutVars>
      </dgm:prSet>
      <dgm:spPr/>
    </dgm:pt>
    <dgm:pt modelId="{724EFEAF-CE21-4948-BAF1-FDC85B73DA41}" type="pres">
      <dgm:prSet presAssocID="{13071C6B-0CB7-427D-AFF0-D23B348E3722}" presName="spacer" presStyleCnt="0"/>
      <dgm:spPr/>
    </dgm:pt>
    <dgm:pt modelId="{30260E43-B792-4E24-801D-36F364A89580}" type="pres">
      <dgm:prSet presAssocID="{631466A0-5399-4843-A752-5BD4D0E65BFE}" presName="parentText" presStyleLbl="node1" presStyleIdx="3" presStyleCnt="4">
        <dgm:presLayoutVars>
          <dgm:chMax val="0"/>
          <dgm:bulletEnabled val="1"/>
        </dgm:presLayoutVars>
      </dgm:prSet>
      <dgm:spPr/>
    </dgm:pt>
  </dgm:ptLst>
  <dgm:cxnLst>
    <dgm:cxn modelId="{A3860D1D-3801-4BF5-8B0E-8B3BF14319DC}" srcId="{C551DFE8-3D99-4CD2-9295-C71DB319A1E9}" destId="{6A578634-8666-41FB-B2E5-6C9CDAEB8ADD}" srcOrd="1" destOrd="0" parTransId="{D305788B-B877-4C36-9F9F-41E7224D33E3}" sibTransId="{5EAE3322-1322-4C94-87B2-AEB19558BABC}"/>
    <dgm:cxn modelId="{98CE886D-3A3D-41EA-B3AC-3F52C15DB7B7}" type="presOf" srcId="{6A578634-8666-41FB-B2E5-6C9CDAEB8ADD}" destId="{D7CAC4DF-2C55-4628-BFFF-186CFC2467F8}" srcOrd="0" destOrd="0" presId="urn:microsoft.com/office/officeart/2005/8/layout/vList2"/>
    <dgm:cxn modelId="{9DF40A86-9AC7-45BF-829E-2DF6A448BAC1}" srcId="{C551DFE8-3D99-4CD2-9295-C71DB319A1E9}" destId="{7B43801D-1858-437C-941E-7BDE0C9D4BEF}" srcOrd="0" destOrd="0" parTransId="{484B6F02-8593-48D1-A2F6-71D019386776}" sibTransId="{D3A229A4-80EC-4C61-B6F8-CB000458805C}"/>
    <dgm:cxn modelId="{0778238C-A132-475E-94D6-1B2685A90815}" type="presOf" srcId="{7233F53F-BC69-4933-98FE-61B9F1DE1898}" destId="{7845702F-A48B-45C6-B10B-F804FD36D91F}" srcOrd="0" destOrd="0" presId="urn:microsoft.com/office/officeart/2005/8/layout/vList2"/>
    <dgm:cxn modelId="{44680194-6B6A-4222-AE77-2099BC2D5DE9}" type="presOf" srcId="{7B43801D-1858-437C-941E-7BDE0C9D4BEF}" destId="{FE57C271-FCC8-41DE-9CA5-29436DD7D3A2}" srcOrd="0" destOrd="0" presId="urn:microsoft.com/office/officeart/2005/8/layout/vList2"/>
    <dgm:cxn modelId="{096AA799-812E-46E6-889F-86FB6ACE104D}" type="presOf" srcId="{631466A0-5399-4843-A752-5BD4D0E65BFE}" destId="{30260E43-B792-4E24-801D-36F364A89580}" srcOrd="0" destOrd="0" presId="urn:microsoft.com/office/officeart/2005/8/layout/vList2"/>
    <dgm:cxn modelId="{6BD7C0AA-E58F-405A-A673-362BCC0FE68D}" srcId="{C551DFE8-3D99-4CD2-9295-C71DB319A1E9}" destId="{631466A0-5399-4843-A752-5BD4D0E65BFE}" srcOrd="3" destOrd="0" parTransId="{C3CE370E-AF1F-4DCC-BD6F-EBE452FE2928}" sibTransId="{EAF0BB29-3DEF-4631-A918-CEBDB1A96E99}"/>
    <dgm:cxn modelId="{A9D00ABA-B614-47BE-A995-FE8332093E43}" srcId="{C551DFE8-3D99-4CD2-9295-C71DB319A1E9}" destId="{7233F53F-BC69-4933-98FE-61B9F1DE1898}" srcOrd="2" destOrd="0" parTransId="{A6E59D36-60FE-43BC-B7EE-EB6E86705DF4}" sibTransId="{13071C6B-0CB7-427D-AFF0-D23B348E3722}"/>
    <dgm:cxn modelId="{511349D0-A26B-4B31-8F62-15FBA79D0529}" type="presOf" srcId="{C551DFE8-3D99-4CD2-9295-C71DB319A1E9}" destId="{F2B1757B-2A6E-4487-9BE8-DDEA9C8E9045}" srcOrd="0" destOrd="0" presId="urn:microsoft.com/office/officeart/2005/8/layout/vList2"/>
    <dgm:cxn modelId="{32AE81D8-5496-4B90-A173-7D58246B6F0F}" type="presParOf" srcId="{F2B1757B-2A6E-4487-9BE8-DDEA9C8E9045}" destId="{FE57C271-FCC8-41DE-9CA5-29436DD7D3A2}" srcOrd="0" destOrd="0" presId="urn:microsoft.com/office/officeart/2005/8/layout/vList2"/>
    <dgm:cxn modelId="{4F4ED151-7E88-4D0C-AD0C-F6ED3B73FDB4}" type="presParOf" srcId="{F2B1757B-2A6E-4487-9BE8-DDEA9C8E9045}" destId="{B562214D-3AA8-4B5B-896E-45FBCF85773D}" srcOrd="1" destOrd="0" presId="urn:microsoft.com/office/officeart/2005/8/layout/vList2"/>
    <dgm:cxn modelId="{3B84AB22-145B-4E9E-A6CC-D3A917A5C21B}" type="presParOf" srcId="{F2B1757B-2A6E-4487-9BE8-DDEA9C8E9045}" destId="{D7CAC4DF-2C55-4628-BFFF-186CFC2467F8}" srcOrd="2" destOrd="0" presId="urn:microsoft.com/office/officeart/2005/8/layout/vList2"/>
    <dgm:cxn modelId="{9B0DBA84-F1C7-4878-AB17-9E22397D98B4}" type="presParOf" srcId="{F2B1757B-2A6E-4487-9BE8-DDEA9C8E9045}" destId="{22C91CF8-8A2A-4033-9AEA-4E48C1A087EE}" srcOrd="3" destOrd="0" presId="urn:microsoft.com/office/officeart/2005/8/layout/vList2"/>
    <dgm:cxn modelId="{B5CA2CC3-FF26-4CA7-9619-74545BE10D2B}" type="presParOf" srcId="{F2B1757B-2A6E-4487-9BE8-DDEA9C8E9045}" destId="{7845702F-A48B-45C6-B10B-F804FD36D91F}" srcOrd="4" destOrd="0" presId="urn:microsoft.com/office/officeart/2005/8/layout/vList2"/>
    <dgm:cxn modelId="{D0DC3BBB-65E1-4ABF-9865-6B6D7A480A16}" type="presParOf" srcId="{F2B1757B-2A6E-4487-9BE8-DDEA9C8E9045}" destId="{724EFEAF-CE21-4948-BAF1-FDC85B73DA41}" srcOrd="5" destOrd="0" presId="urn:microsoft.com/office/officeart/2005/8/layout/vList2"/>
    <dgm:cxn modelId="{0FB3DFF3-0F54-4D62-B8F4-BD1392A169DF}" type="presParOf" srcId="{F2B1757B-2A6E-4487-9BE8-DDEA9C8E9045}" destId="{30260E43-B792-4E24-801D-36F364A89580}"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353ED8-425F-41AB-819E-C9D29F73170E}">
      <dsp:nvSpPr>
        <dsp:cNvPr id="0" name=""/>
        <dsp:cNvSpPr/>
      </dsp:nvSpPr>
      <dsp:spPr>
        <a:xfrm>
          <a:off x="0" y="0"/>
          <a:ext cx="8559884" cy="830675"/>
        </a:xfrm>
        <a:prstGeom prst="roundRect">
          <a:avLst>
            <a:gd name="adj" fmla="val 10000"/>
          </a:avLst>
        </a:prstGeom>
        <a:solidFill>
          <a:schemeClr val="accent1">
            <a:lumMod val="75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These proposals would upend decades of policies that support an impartial, expert federal workforce. What is at risk:</a:t>
          </a:r>
        </a:p>
      </dsp:txBody>
      <dsp:txXfrm>
        <a:off x="24330" y="24330"/>
        <a:ext cx="7566331" cy="782015"/>
      </dsp:txXfrm>
    </dsp:sp>
    <dsp:sp modelId="{F8FB917C-7DB5-4812-9726-CE4C80FD29AA}">
      <dsp:nvSpPr>
        <dsp:cNvPr id="0" name=""/>
        <dsp:cNvSpPr/>
      </dsp:nvSpPr>
      <dsp:spPr>
        <a:xfrm>
          <a:off x="639212" y="946046"/>
          <a:ext cx="8559884" cy="830675"/>
        </a:xfrm>
        <a:prstGeom prst="roundRect">
          <a:avLst>
            <a:gd name="adj" fmla="val 10000"/>
          </a:avLst>
        </a:prstGeom>
        <a:solidFill>
          <a:schemeClr val="accent1">
            <a:lumMod val="75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Retirement Security — Earned benefits you worked for could be diminished</a:t>
          </a:r>
        </a:p>
      </dsp:txBody>
      <dsp:txXfrm>
        <a:off x="663542" y="970376"/>
        <a:ext cx="7332073" cy="782015"/>
      </dsp:txXfrm>
    </dsp:sp>
    <dsp:sp modelId="{C4F31E4C-6BB8-40ED-859A-D475EB2E2BC5}">
      <dsp:nvSpPr>
        <dsp:cNvPr id="0" name=""/>
        <dsp:cNvSpPr/>
      </dsp:nvSpPr>
      <dsp:spPr>
        <a:xfrm>
          <a:off x="1278424" y="1892093"/>
          <a:ext cx="8559884" cy="830675"/>
        </a:xfrm>
        <a:prstGeom prst="roundRect">
          <a:avLst>
            <a:gd name="adj" fmla="val 10000"/>
          </a:avLst>
        </a:prstGeom>
        <a:solidFill>
          <a:schemeClr val="accent1">
            <a:lumMod val="75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Agency Staffing — Critical missions left understaffed and under-resourced</a:t>
          </a:r>
        </a:p>
      </dsp:txBody>
      <dsp:txXfrm>
        <a:off x="1302754" y="1916423"/>
        <a:ext cx="7332073" cy="782015"/>
      </dsp:txXfrm>
    </dsp:sp>
    <dsp:sp modelId="{C543D022-4426-43FC-9313-C465CD6DEEB3}">
      <dsp:nvSpPr>
        <dsp:cNvPr id="0" name=""/>
        <dsp:cNvSpPr/>
      </dsp:nvSpPr>
      <dsp:spPr>
        <a:xfrm>
          <a:off x="1917636" y="2838140"/>
          <a:ext cx="8559884" cy="830675"/>
        </a:xfrm>
        <a:prstGeom prst="roundRect">
          <a:avLst>
            <a:gd name="adj" fmla="val 10000"/>
          </a:avLst>
        </a:prstGeom>
        <a:solidFill>
          <a:schemeClr val="accent1">
            <a:lumMod val="75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Workplace Protections — Merit-based hiring replaced by political loyalty tests</a:t>
          </a:r>
        </a:p>
      </dsp:txBody>
      <dsp:txXfrm>
        <a:off x="1941966" y="2862470"/>
        <a:ext cx="7332073" cy="782015"/>
      </dsp:txXfrm>
    </dsp:sp>
    <dsp:sp modelId="{7391CDFB-B7C6-4FDD-8E8B-C98FDC2595E6}">
      <dsp:nvSpPr>
        <dsp:cNvPr id="0" name=""/>
        <dsp:cNvSpPr/>
      </dsp:nvSpPr>
      <dsp:spPr>
        <a:xfrm>
          <a:off x="2556848" y="3784187"/>
          <a:ext cx="8559884" cy="830675"/>
        </a:xfrm>
        <a:prstGeom prst="roundRect">
          <a:avLst>
            <a:gd name="adj" fmla="val 10000"/>
          </a:avLst>
        </a:prstGeom>
        <a:solidFill>
          <a:schemeClr val="accent1">
            <a:lumMod val="75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Structure of Public Service — The foundation of impartial government eroded</a:t>
          </a:r>
        </a:p>
      </dsp:txBody>
      <dsp:txXfrm>
        <a:off x="2581178" y="3808517"/>
        <a:ext cx="7332073" cy="782015"/>
      </dsp:txXfrm>
    </dsp:sp>
    <dsp:sp modelId="{0301A344-6702-4DF7-A583-53F0E12C491B}">
      <dsp:nvSpPr>
        <dsp:cNvPr id="0" name=""/>
        <dsp:cNvSpPr/>
      </dsp:nvSpPr>
      <dsp:spPr>
        <a:xfrm>
          <a:off x="8019945" y="606854"/>
          <a:ext cx="539938" cy="539938"/>
        </a:xfrm>
        <a:prstGeom prst="downArrow">
          <a:avLst>
            <a:gd name="adj1" fmla="val 55000"/>
            <a:gd name="adj2" fmla="val 45000"/>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8141431" y="606854"/>
        <a:ext cx="296966" cy="406303"/>
      </dsp:txXfrm>
    </dsp:sp>
    <dsp:sp modelId="{91363C38-E167-452D-B818-8AE2A3787B17}">
      <dsp:nvSpPr>
        <dsp:cNvPr id="0" name=""/>
        <dsp:cNvSpPr/>
      </dsp:nvSpPr>
      <dsp:spPr>
        <a:xfrm>
          <a:off x="8659157" y="1552901"/>
          <a:ext cx="539938" cy="539938"/>
        </a:xfrm>
        <a:prstGeom prst="downArrow">
          <a:avLst>
            <a:gd name="adj1" fmla="val 55000"/>
            <a:gd name="adj2" fmla="val 45000"/>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8780643" y="1552901"/>
        <a:ext cx="296966" cy="406303"/>
      </dsp:txXfrm>
    </dsp:sp>
    <dsp:sp modelId="{9CDD062A-2F08-49E1-ADE3-4A8BFF8D4381}">
      <dsp:nvSpPr>
        <dsp:cNvPr id="0" name=""/>
        <dsp:cNvSpPr/>
      </dsp:nvSpPr>
      <dsp:spPr>
        <a:xfrm>
          <a:off x="9298369" y="2485103"/>
          <a:ext cx="539938" cy="539938"/>
        </a:xfrm>
        <a:prstGeom prst="downArrow">
          <a:avLst>
            <a:gd name="adj1" fmla="val 55000"/>
            <a:gd name="adj2" fmla="val 45000"/>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9419855" y="2485103"/>
        <a:ext cx="296966" cy="406303"/>
      </dsp:txXfrm>
    </dsp:sp>
    <dsp:sp modelId="{28380378-50F2-41B0-895D-700BF7E5525E}">
      <dsp:nvSpPr>
        <dsp:cNvPr id="0" name=""/>
        <dsp:cNvSpPr/>
      </dsp:nvSpPr>
      <dsp:spPr>
        <a:xfrm>
          <a:off x="9937581" y="3440380"/>
          <a:ext cx="539938" cy="539938"/>
        </a:xfrm>
        <a:prstGeom prst="downArrow">
          <a:avLst>
            <a:gd name="adj1" fmla="val 55000"/>
            <a:gd name="adj2" fmla="val 45000"/>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10059067" y="3440380"/>
        <a:ext cx="296966" cy="4063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DC3CAE-14B5-4AD6-9306-80B2CB8C5427}">
      <dsp:nvSpPr>
        <dsp:cNvPr id="0" name=""/>
        <dsp:cNvSpPr/>
      </dsp:nvSpPr>
      <dsp:spPr>
        <a:xfrm>
          <a:off x="0" y="1915"/>
          <a:ext cx="11116733" cy="970743"/>
        </a:xfrm>
        <a:prstGeom prst="roundRect">
          <a:avLst>
            <a:gd name="adj" fmla="val 10000"/>
          </a:avLst>
        </a:prstGeom>
        <a:solidFill>
          <a:schemeClr val="tx2">
            <a:lumMod val="20000"/>
            <a:lumOff val="80000"/>
          </a:schemeClr>
        </a:solidFill>
        <a:ln>
          <a:noFill/>
        </a:ln>
        <a:effectLst/>
      </dsp:spPr>
      <dsp:style>
        <a:lnRef idx="0">
          <a:scrgbClr r="0" g="0" b="0"/>
        </a:lnRef>
        <a:fillRef idx="1">
          <a:scrgbClr r="0" g="0" b="0"/>
        </a:fillRef>
        <a:effectRef idx="0">
          <a:scrgbClr r="0" g="0" b="0"/>
        </a:effectRef>
        <a:fontRef idx="minor"/>
      </dsp:style>
    </dsp:sp>
    <dsp:sp modelId="{7E35CC9B-B232-470F-BE55-2D8080B434C3}">
      <dsp:nvSpPr>
        <dsp:cNvPr id="0" name=""/>
        <dsp:cNvSpPr/>
      </dsp:nvSpPr>
      <dsp:spPr>
        <a:xfrm>
          <a:off x="293649" y="220332"/>
          <a:ext cx="533909" cy="53390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F0E6B1B-2D13-4B78-8878-A8442CF0FB0A}">
      <dsp:nvSpPr>
        <dsp:cNvPr id="0" name=""/>
        <dsp:cNvSpPr/>
      </dsp:nvSpPr>
      <dsp:spPr>
        <a:xfrm>
          <a:off x="1121208" y="1915"/>
          <a:ext cx="9995524" cy="9707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737" tIns="102737" rIns="102737" bIns="102737" numCol="1" spcCol="1270" anchor="ctr" anchorCtr="0">
          <a:noAutofit/>
        </a:bodyPr>
        <a:lstStyle/>
        <a:p>
          <a:pPr marL="0" lvl="0" indent="0" algn="l" defTabSz="977900">
            <a:lnSpc>
              <a:spcPct val="90000"/>
            </a:lnSpc>
            <a:spcBef>
              <a:spcPct val="0"/>
            </a:spcBef>
            <a:spcAft>
              <a:spcPct val="35000"/>
            </a:spcAft>
            <a:buNone/>
          </a:pPr>
          <a:r>
            <a:rPr lang="en-US" sz="2200" kern="1200"/>
            <a:t>Major elections this cycle will determine who writes the laws that govern:</a:t>
          </a:r>
        </a:p>
      </dsp:txBody>
      <dsp:txXfrm>
        <a:off x="1121208" y="1915"/>
        <a:ext cx="9995524" cy="970743"/>
      </dsp:txXfrm>
    </dsp:sp>
    <dsp:sp modelId="{8DAD2777-88E4-41CD-B07A-1DF0A8DE9546}">
      <dsp:nvSpPr>
        <dsp:cNvPr id="0" name=""/>
        <dsp:cNvSpPr/>
      </dsp:nvSpPr>
      <dsp:spPr>
        <a:xfrm>
          <a:off x="0" y="1215344"/>
          <a:ext cx="11116733" cy="970743"/>
        </a:xfrm>
        <a:prstGeom prst="roundRect">
          <a:avLst>
            <a:gd name="adj" fmla="val 10000"/>
          </a:avLst>
        </a:prstGeom>
        <a:solidFill>
          <a:schemeClr val="tx2">
            <a:lumMod val="20000"/>
            <a:lumOff val="80000"/>
          </a:schemeClr>
        </a:solidFill>
        <a:ln>
          <a:noFill/>
        </a:ln>
        <a:effectLst/>
      </dsp:spPr>
      <dsp:style>
        <a:lnRef idx="0">
          <a:scrgbClr r="0" g="0" b="0"/>
        </a:lnRef>
        <a:fillRef idx="1">
          <a:scrgbClr r="0" g="0" b="0"/>
        </a:fillRef>
        <a:effectRef idx="0">
          <a:scrgbClr r="0" g="0" b="0"/>
        </a:effectRef>
        <a:fontRef idx="minor"/>
      </dsp:style>
    </dsp:sp>
    <dsp:sp modelId="{9E58A807-A565-40AF-9168-5DB77937E2BA}">
      <dsp:nvSpPr>
        <dsp:cNvPr id="0" name=""/>
        <dsp:cNvSpPr/>
      </dsp:nvSpPr>
      <dsp:spPr>
        <a:xfrm>
          <a:off x="293649" y="1433762"/>
          <a:ext cx="533909" cy="53390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4A03BDF-965B-4FFB-8647-326FA858365B}">
      <dsp:nvSpPr>
        <dsp:cNvPr id="0" name=""/>
        <dsp:cNvSpPr/>
      </dsp:nvSpPr>
      <dsp:spPr>
        <a:xfrm>
          <a:off x="1121208" y="1215344"/>
          <a:ext cx="9995524" cy="9707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737" tIns="102737" rIns="102737" bIns="102737" numCol="1" spcCol="1270" anchor="ctr" anchorCtr="0">
          <a:noAutofit/>
        </a:bodyPr>
        <a:lstStyle/>
        <a:p>
          <a:pPr marL="0" lvl="0" indent="0" algn="l" defTabSz="977900">
            <a:lnSpc>
              <a:spcPct val="90000"/>
            </a:lnSpc>
            <a:spcBef>
              <a:spcPct val="0"/>
            </a:spcBef>
            <a:spcAft>
              <a:spcPct val="35000"/>
            </a:spcAft>
            <a:buNone/>
          </a:pPr>
          <a:r>
            <a:rPr lang="en-US" sz="2200" kern="1200"/>
            <a:t>Federal Employee Pay — Will compensation keep pace with the private sector?</a:t>
          </a:r>
        </a:p>
      </dsp:txBody>
      <dsp:txXfrm>
        <a:off x="1121208" y="1215344"/>
        <a:ext cx="9995524" cy="970743"/>
      </dsp:txXfrm>
    </dsp:sp>
    <dsp:sp modelId="{C4D48BF9-AAE3-4EB7-9D01-D0750D0499A9}">
      <dsp:nvSpPr>
        <dsp:cNvPr id="0" name=""/>
        <dsp:cNvSpPr/>
      </dsp:nvSpPr>
      <dsp:spPr>
        <a:xfrm>
          <a:off x="0" y="2428774"/>
          <a:ext cx="11116733" cy="970743"/>
        </a:xfrm>
        <a:prstGeom prst="roundRect">
          <a:avLst>
            <a:gd name="adj" fmla="val 10000"/>
          </a:avLst>
        </a:prstGeom>
        <a:solidFill>
          <a:schemeClr val="tx2">
            <a:lumMod val="20000"/>
            <a:lumOff val="80000"/>
          </a:schemeClr>
        </a:solidFill>
        <a:ln>
          <a:noFill/>
        </a:ln>
        <a:effectLst/>
      </dsp:spPr>
      <dsp:style>
        <a:lnRef idx="0">
          <a:scrgbClr r="0" g="0" b="0"/>
        </a:lnRef>
        <a:fillRef idx="1">
          <a:scrgbClr r="0" g="0" b="0"/>
        </a:fillRef>
        <a:effectRef idx="0">
          <a:scrgbClr r="0" g="0" b="0"/>
        </a:effectRef>
        <a:fontRef idx="minor"/>
      </dsp:style>
    </dsp:sp>
    <dsp:sp modelId="{47545D54-3CBE-400C-B91C-B8348427CD9E}">
      <dsp:nvSpPr>
        <dsp:cNvPr id="0" name=""/>
        <dsp:cNvSpPr/>
      </dsp:nvSpPr>
      <dsp:spPr>
        <a:xfrm>
          <a:off x="293649" y="2647191"/>
          <a:ext cx="533909" cy="53390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80D8111-5F8E-4FD3-B42D-976CF3647054}">
      <dsp:nvSpPr>
        <dsp:cNvPr id="0" name=""/>
        <dsp:cNvSpPr/>
      </dsp:nvSpPr>
      <dsp:spPr>
        <a:xfrm>
          <a:off x="1121208" y="2428774"/>
          <a:ext cx="9995524" cy="9707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737" tIns="102737" rIns="102737" bIns="102737" numCol="1" spcCol="1270" anchor="ctr" anchorCtr="0">
          <a:noAutofit/>
        </a:bodyPr>
        <a:lstStyle/>
        <a:p>
          <a:pPr marL="0" lvl="0" indent="0" algn="l" defTabSz="977900">
            <a:lnSpc>
              <a:spcPct val="90000"/>
            </a:lnSpc>
            <a:spcBef>
              <a:spcPct val="0"/>
            </a:spcBef>
            <a:spcAft>
              <a:spcPct val="35000"/>
            </a:spcAft>
            <a:buNone/>
          </a:pPr>
          <a:r>
            <a:rPr lang="en-US" sz="2200" kern="1200"/>
            <a:t>Benefits &amp; Health Care — Will earned retirement and FEHB options be protected?</a:t>
          </a:r>
        </a:p>
      </dsp:txBody>
      <dsp:txXfrm>
        <a:off x="1121208" y="2428774"/>
        <a:ext cx="9995524" cy="970743"/>
      </dsp:txXfrm>
    </dsp:sp>
    <dsp:sp modelId="{3A332D6D-088C-4825-941D-9D5298D92645}">
      <dsp:nvSpPr>
        <dsp:cNvPr id="0" name=""/>
        <dsp:cNvSpPr/>
      </dsp:nvSpPr>
      <dsp:spPr>
        <a:xfrm>
          <a:off x="0" y="3642204"/>
          <a:ext cx="11116733" cy="970743"/>
        </a:xfrm>
        <a:prstGeom prst="roundRect">
          <a:avLst>
            <a:gd name="adj" fmla="val 10000"/>
          </a:avLst>
        </a:prstGeom>
        <a:solidFill>
          <a:schemeClr val="tx2">
            <a:lumMod val="20000"/>
            <a:lumOff val="80000"/>
          </a:schemeClr>
        </a:solidFill>
        <a:ln>
          <a:noFill/>
        </a:ln>
        <a:effectLst/>
      </dsp:spPr>
      <dsp:style>
        <a:lnRef idx="0">
          <a:scrgbClr r="0" g="0" b="0"/>
        </a:lnRef>
        <a:fillRef idx="1">
          <a:scrgbClr r="0" g="0" b="0"/>
        </a:fillRef>
        <a:effectRef idx="0">
          <a:scrgbClr r="0" g="0" b="0"/>
        </a:effectRef>
        <a:fontRef idx="minor"/>
      </dsp:style>
    </dsp:sp>
    <dsp:sp modelId="{3EAC5714-731B-483D-A6B8-E585ADBE4F83}">
      <dsp:nvSpPr>
        <dsp:cNvPr id="0" name=""/>
        <dsp:cNvSpPr/>
      </dsp:nvSpPr>
      <dsp:spPr>
        <a:xfrm>
          <a:off x="293649" y="3860621"/>
          <a:ext cx="533909" cy="53390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22C1E87-EAC9-4AD5-9454-5B429DF63658}">
      <dsp:nvSpPr>
        <dsp:cNvPr id="0" name=""/>
        <dsp:cNvSpPr/>
      </dsp:nvSpPr>
      <dsp:spPr>
        <a:xfrm>
          <a:off x="1121208" y="3642204"/>
          <a:ext cx="9995524" cy="9707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737" tIns="102737" rIns="102737" bIns="102737" numCol="1" spcCol="1270" anchor="ctr" anchorCtr="0">
          <a:noAutofit/>
        </a:bodyPr>
        <a:lstStyle/>
        <a:p>
          <a:pPr marL="0" lvl="0" indent="0" algn="l" defTabSz="977900">
            <a:lnSpc>
              <a:spcPct val="90000"/>
            </a:lnSpc>
            <a:spcBef>
              <a:spcPct val="0"/>
            </a:spcBef>
            <a:spcAft>
              <a:spcPct val="35000"/>
            </a:spcAft>
            <a:buNone/>
          </a:pPr>
          <a:r>
            <a:rPr lang="en-US" sz="2200" kern="1200"/>
            <a:t>Workplace Protections — Will merit-based civil service endure or be dismantled?</a:t>
          </a:r>
        </a:p>
      </dsp:txBody>
      <dsp:txXfrm>
        <a:off x="1121208" y="3642204"/>
        <a:ext cx="9995524" cy="97074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7A8077-EF1B-49FD-B0E3-5B2682239279}">
      <dsp:nvSpPr>
        <dsp:cNvPr id="0" name=""/>
        <dsp:cNvSpPr/>
      </dsp:nvSpPr>
      <dsp:spPr>
        <a:xfrm>
          <a:off x="0" y="1915"/>
          <a:ext cx="11116733" cy="97074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C8E737-3D9D-4D0F-8ECF-40F67A93D95F}">
      <dsp:nvSpPr>
        <dsp:cNvPr id="0" name=""/>
        <dsp:cNvSpPr/>
      </dsp:nvSpPr>
      <dsp:spPr>
        <a:xfrm>
          <a:off x="293649" y="220332"/>
          <a:ext cx="533909" cy="53390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F2ABB5A-F43F-4D2E-B74B-9AB5B839C907}">
      <dsp:nvSpPr>
        <dsp:cNvPr id="0" name=""/>
        <dsp:cNvSpPr/>
      </dsp:nvSpPr>
      <dsp:spPr>
        <a:xfrm>
          <a:off x="1121208" y="1915"/>
          <a:ext cx="9995524" cy="9707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737" tIns="102737" rIns="102737" bIns="102737" numCol="1" spcCol="1270" anchor="ctr" anchorCtr="0">
          <a:noAutofit/>
        </a:bodyPr>
        <a:lstStyle/>
        <a:p>
          <a:pPr marL="0" lvl="0" indent="0" algn="l" defTabSz="977900">
            <a:lnSpc>
              <a:spcPct val="90000"/>
            </a:lnSpc>
            <a:spcBef>
              <a:spcPct val="0"/>
            </a:spcBef>
            <a:spcAft>
              <a:spcPct val="35000"/>
            </a:spcAft>
            <a:buNone/>
          </a:pPr>
          <a:r>
            <a:rPr lang="en-US" sz="2200" kern="1200" dirty="0"/>
            <a:t>NARFE achieved the historic repeal of two unjust provisions that reduced Social Security benefits for decades:</a:t>
          </a:r>
        </a:p>
      </dsp:txBody>
      <dsp:txXfrm>
        <a:off x="1121208" y="1915"/>
        <a:ext cx="9995524" cy="970743"/>
      </dsp:txXfrm>
    </dsp:sp>
    <dsp:sp modelId="{82076238-1CFB-47CF-91C7-16F605227855}">
      <dsp:nvSpPr>
        <dsp:cNvPr id="0" name=""/>
        <dsp:cNvSpPr/>
      </dsp:nvSpPr>
      <dsp:spPr>
        <a:xfrm>
          <a:off x="0" y="1215344"/>
          <a:ext cx="11116733" cy="97074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3E29106-B987-4728-8FF0-7B434EF81C6A}">
      <dsp:nvSpPr>
        <dsp:cNvPr id="0" name=""/>
        <dsp:cNvSpPr/>
      </dsp:nvSpPr>
      <dsp:spPr>
        <a:xfrm>
          <a:off x="293649" y="1433762"/>
          <a:ext cx="533909" cy="53390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0F91593-F94E-4BAA-BD38-9A0BDB58DE31}">
      <dsp:nvSpPr>
        <dsp:cNvPr id="0" name=""/>
        <dsp:cNvSpPr/>
      </dsp:nvSpPr>
      <dsp:spPr>
        <a:xfrm>
          <a:off x="1121208" y="1215344"/>
          <a:ext cx="9995524" cy="9707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737" tIns="102737" rIns="102737" bIns="102737" numCol="1" spcCol="1270" anchor="ctr" anchorCtr="0">
          <a:noAutofit/>
        </a:bodyPr>
        <a:lstStyle/>
        <a:p>
          <a:pPr marL="0" lvl="0" indent="0" algn="l" defTabSz="977900">
            <a:lnSpc>
              <a:spcPct val="90000"/>
            </a:lnSpc>
            <a:spcBef>
              <a:spcPct val="0"/>
            </a:spcBef>
            <a:spcAft>
              <a:spcPct val="35000"/>
            </a:spcAft>
            <a:buNone/>
          </a:pPr>
          <a:r>
            <a:rPr lang="en-US" sz="2200" kern="1200"/>
            <a:t>Windfall Elimination Provision (WEP) — Unfairly reduced Social Security for those with public-sector pensions</a:t>
          </a:r>
        </a:p>
      </dsp:txBody>
      <dsp:txXfrm>
        <a:off x="1121208" y="1215344"/>
        <a:ext cx="9995524" cy="970743"/>
      </dsp:txXfrm>
    </dsp:sp>
    <dsp:sp modelId="{ED96A57E-0675-4DC1-951A-69C96795039B}">
      <dsp:nvSpPr>
        <dsp:cNvPr id="0" name=""/>
        <dsp:cNvSpPr/>
      </dsp:nvSpPr>
      <dsp:spPr>
        <a:xfrm>
          <a:off x="0" y="2428774"/>
          <a:ext cx="11116733" cy="97074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36B23D-7813-4500-961E-165E8DFD81BA}">
      <dsp:nvSpPr>
        <dsp:cNvPr id="0" name=""/>
        <dsp:cNvSpPr/>
      </dsp:nvSpPr>
      <dsp:spPr>
        <a:xfrm>
          <a:off x="293649" y="2647191"/>
          <a:ext cx="533909" cy="53390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CDDCFE7-0F7F-4AA8-B6E6-7439D0F1F38D}">
      <dsp:nvSpPr>
        <dsp:cNvPr id="0" name=""/>
        <dsp:cNvSpPr/>
      </dsp:nvSpPr>
      <dsp:spPr>
        <a:xfrm>
          <a:off x="1121208" y="2428774"/>
          <a:ext cx="9995524" cy="9707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737" tIns="102737" rIns="102737" bIns="102737" numCol="1" spcCol="1270" anchor="ctr" anchorCtr="0">
          <a:noAutofit/>
        </a:bodyPr>
        <a:lstStyle/>
        <a:p>
          <a:pPr marL="0" lvl="0" indent="0" algn="l" defTabSz="977900">
            <a:lnSpc>
              <a:spcPct val="90000"/>
            </a:lnSpc>
            <a:spcBef>
              <a:spcPct val="0"/>
            </a:spcBef>
            <a:spcAft>
              <a:spcPct val="35000"/>
            </a:spcAft>
            <a:buNone/>
          </a:pPr>
          <a:r>
            <a:rPr lang="en-US" sz="2200" kern="1200" dirty="0"/>
            <a:t>Government Pension Offset (GPO) — Eliminated or reduced spousal Social Security benefits for public servants</a:t>
          </a:r>
        </a:p>
      </dsp:txBody>
      <dsp:txXfrm>
        <a:off x="1121208" y="2428774"/>
        <a:ext cx="9995524" cy="970743"/>
      </dsp:txXfrm>
    </dsp:sp>
    <dsp:sp modelId="{E58C995A-7653-4EBF-843C-0BB1D09FB45C}">
      <dsp:nvSpPr>
        <dsp:cNvPr id="0" name=""/>
        <dsp:cNvSpPr/>
      </dsp:nvSpPr>
      <dsp:spPr>
        <a:xfrm>
          <a:off x="0" y="3642204"/>
          <a:ext cx="11116733" cy="97074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AB234C8-69D8-4C2C-99D8-BCD3BFD0FBE7}">
      <dsp:nvSpPr>
        <dsp:cNvPr id="0" name=""/>
        <dsp:cNvSpPr/>
      </dsp:nvSpPr>
      <dsp:spPr>
        <a:xfrm>
          <a:off x="293649" y="3860621"/>
          <a:ext cx="533909" cy="53390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41F5E2F-66A9-4BC0-BC40-4155034ACD54}">
      <dsp:nvSpPr>
        <dsp:cNvPr id="0" name=""/>
        <dsp:cNvSpPr/>
      </dsp:nvSpPr>
      <dsp:spPr>
        <a:xfrm>
          <a:off x="1121208" y="3642204"/>
          <a:ext cx="9995524" cy="9707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737" tIns="102737" rIns="102737" bIns="102737" numCol="1" spcCol="1270" anchor="ctr" anchorCtr="0">
          <a:noAutofit/>
        </a:bodyPr>
        <a:lstStyle/>
        <a:p>
          <a:pPr marL="0" lvl="0" indent="0" algn="l" defTabSz="977900">
            <a:lnSpc>
              <a:spcPct val="90000"/>
            </a:lnSpc>
            <a:spcBef>
              <a:spcPct val="0"/>
            </a:spcBef>
            <a:spcAft>
              <a:spcPct val="35000"/>
            </a:spcAft>
            <a:buNone/>
          </a:pPr>
          <a:r>
            <a:rPr lang="en-US" sz="2200" kern="1200" dirty="0"/>
            <a:t>The repeal corrected an injustice that affected countless retired public servants </a:t>
          </a:r>
        </a:p>
      </dsp:txBody>
      <dsp:txXfrm>
        <a:off x="1121208" y="3642204"/>
        <a:ext cx="9995524" cy="97074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2AAAD5-9CAD-4D8F-9B1D-1FB1404D1478}">
      <dsp:nvSpPr>
        <dsp:cNvPr id="0" name=""/>
        <dsp:cNvSpPr/>
      </dsp:nvSpPr>
      <dsp:spPr>
        <a:xfrm>
          <a:off x="0" y="3605"/>
          <a:ext cx="11116733" cy="7679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4E1067-E1DA-4186-8A47-95D677B30420}">
      <dsp:nvSpPr>
        <dsp:cNvPr id="0" name=""/>
        <dsp:cNvSpPr/>
      </dsp:nvSpPr>
      <dsp:spPr>
        <a:xfrm>
          <a:off x="232302" y="176392"/>
          <a:ext cx="422368" cy="42236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C497A97-CF32-460D-81A7-0D1F76156103}">
      <dsp:nvSpPr>
        <dsp:cNvPr id="0" name=""/>
        <dsp:cNvSpPr/>
      </dsp:nvSpPr>
      <dsp:spPr>
        <a:xfrm>
          <a:off x="886973" y="3605"/>
          <a:ext cx="10229759" cy="7679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74" tIns="81274" rIns="81274" bIns="81274" numCol="1" spcCol="1270" anchor="ctr" anchorCtr="0">
          <a:noAutofit/>
        </a:bodyPr>
        <a:lstStyle/>
        <a:p>
          <a:pPr marL="0" lvl="0" indent="0" algn="l" defTabSz="844550">
            <a:lnSpc>
              <a:spcPct val="100000"/>
            </a:lnSpc>
            <a:spcBef>
              <a:spcPct val="0"/>
            </a:spcBef>
            <a:spcAft>
              <a:spcPct val="35000"/>
            </a:spcAft>
            <a:buNone/>
          </a:pPr>
          <a:r>
            <a:rPr lang="en-US" sz="1900" kern="1200"/>
            <a:t>The WEP/GPO victory teaches us powerful lessons about what we can achieve together:</a:t>
          </a:r>
        </a:p>
      </dsp:txBody>
      <dsp:txXfrm>
        <a:off x="886973" y="3605"/>
        <a:ext cx="10229759" cy="767942"/>
      </dsp:txXfrm>
    </dsp:sp>
    <dsp:sp modelId="{8372809A-0AFF-496A-9D2B-3F39A90C79AF}">
      <dsp:nvSpPr>
        <dsp:cNvPr id="0" name=""/>
        <dsp:cNvSpPr/>
      </dsp:nvSpPr>
      <dsp:spPr>
        <a:xfrm>
          <a:off x="0" y="963532"/>
          <a:ext cx="11116733" cy="7679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2DDA31F-E8EC-454B-A46A-9554E28581EA}">
      <dsp:nvSpPr>
        <dsp:cNvPr id="0" name=""/>
        <dsp:cNvSpPr/>
      </dsp:nvSpPr>
      <dsp:spPr>
        <a:xfrm>
          <a:off x="232302" y="1136319"/>
          <a:ext cx="422368" cy="42236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F13545F-7EA3-47B8-AF98-F09835DEAA72}">
      <dsp:nvSpPr>
        <dsp:cNvPr id="0" name=""/>
        <dsp:cNvSpPr/>
      </dsp:nvSpPr>
      <dsp:spPr>
        <a:xfrm>
          <a:off x="886973" y="963532"/>
          <a:ext cx="10229759" cy="7679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74" tIns="81274" rIns="81274" bIns="81274" numCol="1" spcCol="1270" anchor="ctr" anchorCtr="0">
          <a:noAutofit/>
        </a:bodyPr>
        <a:lstStyle/>
        <a:p>
          <a:pPr marL="0" lvl="0" indent="0" algn="l" defTabSz="844550">
            <a:lnSpc>
              <a:spcPct val="100000"/>
            </a:lnSpc>
            <a:spcBef>
              <a:spcPct val="0"/>
            </a:spcBef>
            <a:spcAft>
              <a:spcPct val="35000"/>
            </a:spcAft>
            <a:buNone/>
          </a:pPr>
          <a:r>
            <a:rPr lang="en-US" sz="1900" kern="1200"/>
            <a:t>Engagement works — Committed advocacy can overcome obstacles, even in a divided political environment</a:t>
          </a:r>
        </a:p>
      </dsp:txBody>
      <dsp:txXfrm>
        <a:off x="886973" y="963532"/>
        <a:ext cx="10229759" cy="767942"/>
      </dsp:txXfrm>
    </dsp:sp>
    <dsp:sp modelId="{836184F8-94B3-4CBD-8B6F-63F4B47002B6}">
      <dsp:nvSpPr>
        <dsp:cNvPr id="0" name=""/>
        <dsp:cNvSpPr/>
      </dsp:nvSpPr>
      <dsp:spPr>
        <a:xfrm>
          <a:off x="0" y="1923460"/>
          <a:ext cx="11116733" cy="7679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567B6D-42BB-4EFD-BCBE-28E37F200521}">
      <dsp:nvSpPr>
        <dsp:cNvPr id="0" name=""/>
        <dsp:cNvSpPr/>
      </dsp:nvSpPr>
      <dsp:spPr>
        <a:xfrm>
          <a:off x="232302" y="2096247"/>
          <a:ext cx="422368" cy="42236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298D683-48B3-4D80-A319-31C4F90933D8}">
      <dsp:nvSpPr>
        <dsp:cNvPr id="0" name=""/>
        <dsp:cNvSpPr/>
      </dsp:nvSpPr>
      <dsp:spPr>
        <a:xfrm>
          <a:off x="886973" y="1923460"/>
          <a:ext cx="10229759" cy="7679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74" tIns="81274" rIns="81274" bIns="81274" numCol="1" spcCol="1270" anchor="ctr" anchorCtr="0">
          <a:noAutofit/>
        </a:bodyPr>
        <a:lstStyle/>
        <a:p>
          <a:pPr marL="0" lvl="0" indent="0" algn="l" defTabSz="844550">
            <a:lnSpc>
              <a:spcPct val="100000"/>
            </a:lnSpc>
            <a:spcBef>
              <a:spcPct val="0"/>
            </a:spcBef>
            <a:spcAft>
              <a:spcPct val="35000"/>
            </a:spcAft>
            <a:buNone/>
          </a:pPr>
          <a:r>
            <a:rPr lang="en-US" sz="1900" kern="1200"/>
            <a:t>Persistence pays off — Decades of sustained effort were needed to achieve these landmark victories</a:t>
          </a:r>
        </a:p>
      </dsp:txBody>
      <dsp:txXfrm>
        <a:off x="886973" y="1923460"/>
        <a:ext cx="10229759" cy="767942"/>
      </dsp:txXfrm>
    </dsp:sp>
    <dsp:sp modelId="{A935683E-D4F9-4737-8D0A-4ECADD69AFDF}">
      <dsp:nvSpPr>
        <dsp:cNvPr id="0" name=""/>
        <dsp:cNvSpPr/>
      </dsp:nvSpPr>
      <dsp:spPr>
        <a:xfrm>
          <a:off x="0" y="2883388"/>
          <a:ext cx="11116733" cy="7679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8B67EF7-F0F2-4542-AF88-41F7E17C9E3A}">
      <dsp:nvSpPr>
        <dsp:cNvPr id="0" name=""/>
        <dsp:cNvSpPr/>
      </dsp:nvSpPr>
      <dsp:spPr>
        <a:xfrm>
          <a:off x="232302" y="3056174"/>
          <a:ext cx="422368" cy="42236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3867418-2B3B-40CC-9FE9-1664E308E028}">
      <dsp:nvSpPr>
        <dsp:cNvPr id="0" name=""/>
        <dsp:cNvSpPr/>
      </dsp:nvSpPr>
      <dsp:spPr>
        <a:xfrm>
          <a:off x="886973" y="2883388"/>
          <a:ext cx="10229759" cy="7679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74" tIns="81274" rIns="81274" bIns="81274" numCol="1" spcCol="1270" anchor="ctr" anchorCtr="0">
          <a:noAutofit/>
        </a:bodyPr>
        <a:lstStyle/>
        <a:p>
          <a:pPr marL="0" lvl="0" indent="0" algn="l" defTabSz="844550">
            <a:lnSpc>
              <a:spcPct val="100000"/>
            </a:lnSpc>
            <a:spcBef>
              <a:spcPct val="0"/>
            </a:spcBef>
            <a:spcAft>
              <a:spcPct val="35000"/>
            </a:spcAft>
            <a:buNone/>
          </a:pPr>
          <a:r>
            <a:rPr lang="en-US" sz="1900" kern="1200"/>
            <a:t>Champions matter — Progress depends on lawmakers who understand and are willing to defend public service</a:t>
          </a:r>
        </a:p>
      </dsp:txBody>
      <dsp:txXfrm>
        <a:off x="886973" y="2883388"/>
        <a:ext cx="10229759" cy="767942"/>
      </dsp:txXfrm>
    </dsp:sp>
    <dsp:sp modelId="{94602E02-99A0-4230-AE51-F3DD50A8F040}">
      <dsp:nvSpPr>
        <dsp:cNvPr id="0" name=""/>
        <dsp:cNvSpPr/>
      </dsp:nvSpPr>
      <dsp:spPr>
        <a:xfrm>
          <a:off x="0" y="3843315"/>
          <a:ext cx="11116733" cy="7679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12F183A-BDDF-4928-9BA2-BE4B547938EA}">
      <dsp:nvSpPr>
        <dsp:cNvPr id="0" name=""/>
        <dsp:cNvSpPr/>
      </dsp:nvSpPr>
      <dsp:spPr>
        <a:xfrm>
          <a:off x="232302" y="4016102"/>
          <a:ext cx="422368" cy="42236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4702874-D58B-4C96-95F3-8DC9BC818AAD}">
      <dsp:nvSpPr>
        <dsp:cNvPr id="0" name=""/>
        <dsp:cNvSpPr/>
      </dsp:nvSpPr>
      <dsp:spPr>
        <a:xfrm>
          <a:off x="886973" y="3843315"/>
          <a:ext cx="10229759" cy="7679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74" tIns="81274" rIns="81274" bIns="81274" numCol="1" spcCol="1270" anchor="ctr" anchorCtr="0">
          <a:noAutofit/>
        </a:bodyPr>
        <a:lstStyle/>
        <a:p>
          <a:pPr marL="0" lvl="0" indent="0" algn="l" defTabSz="844550">
            <a:lnSpc>
              <a:spcPct val="100000"/>
            </a:lnSpc>
            <a:spcBef>
              <a:spcPct val="0"/>
            </a:spcBef>
            <a:spcAft>
              <a:spcPct val="35000"/>
            </a:spcAft>
            <a:buNone/>
          </a:pPr>
          <a:r>
            <a:rPr lang="en-US" sz="1900" kern="1200"/>
            <a:t>NARFE-PAC is essential — Electing the right lawmakers requires targeted support and sustained engagement</a:t>
          </a:r>
        </a:p>
      </dsp:txBody>
      <dsp:txXfrm>
        <a:off x="886973" y="3843315"/>
        <a:ext cx="10229759" cy="76794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C0961D-8683-4989-A09A-AE402A213926}">
      <dsp:nvSpPr>
        <dsp:cNvPr id="0" name=""/>
        <dsp:cNvSpPr/>
      </dsp:nvSpPr>
      <dsp:spPr>
        <a:xfrm>
          <a:off x="0" y="3605"/>
          <a:ext cx="11116733" cy="7679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4BE6A4F-D74C-406C-9663-971CEBFB5DC2}">
      <dsp:nvSpPr>
        <dsp:cNvPr id="0" name=""/>
        <dsp:cNvSpPr/>
      </dsp:nvSpPr>
      <dsp:spPr>
        <a:xfrm>
          <a:off x="232302" y="176392"/>
          <a:ext cx="422368" cy="42236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9B3DD47-EB62-4917-966E-B46AAE4BECA5}">
      <dsp:nvSpPr>
        <dsp:cNvPr id="0" name=""/>
        <dsp:cNvSpPr/>
      </dsp:nvSpPr>
      <dsp:spPr>
        <a:xfrm>
          <a:off x="886973" y="3605"/>
          <a:ext cx="10229759" cy="7679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74" tIns="81274" rIns="81274" bIns="81274" numCol="1" spcCol="1270" anchor="ctr" anchorCtr="0">
          <a:noAutofit/>
        </a:bodyPr>
        <a:lstStyle/>
        <a:p>
          <a:pPr marL="0" lvl="0" indent="0" algn="l" defTabSz="844550">
            <a:lnSpc>
              <a:spcPct val="90000"/>
            </a:lnSpc>
            <a:spcBef>
              <a:spcPct val="0"/>
            </a:spcBef>
            <a:spcAft>
              <a:spcPct val="35000"/>
            </a:spcAft>
            <a:buNone/>
          </a:pPr>
          <a:r>
            <a:rPr lang="en-US" sz="1900" kern="1200" dirty="0"/>
            <a:t>NARFE-PAC protects lawmakers who have stood up against efforts to harm federal employees. Their leadership has been essential in stopping proposals that would have:</a:t>
          </a:r>
        </a:p>
      </dsp:txBody>
      <dsp:txXfrm>
        <a:off x="886973" y="3605"/>
        <a:ext cx="10229759" cy="767942"/>
      </dsp:txXfrm>
    </dsp:sp>
    <dsp:sp modelId="{B3581F37-AB6D-40A6-9E46-135A51651506}">
      <dsp:nvSpPr>
        <dsp:cNvPr id="0" name=""/>
        <dsp:cNvSpPr/>
      </dsp:nvSpPr>
      <dsp:spPr>
        <a:xfrm>
          <a:off x="0" y="963532"/>
          <a:ext cx="11116733" cy="7679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ABE950B-7ADD-4950-A1BE-F4F1A1EC29D7}">
      <dsp:nvSpPr>
        <dsp:cNvPr id="0" name=""/>
        <dsp:cNvSpPr/>
      </dsp:nvSpPr>
      <dsp:spPr>
        <a:xfrm>
          <a:off x="232302" y="1136319"/>
          <a:ext cx="422368" cy="42236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05EC9C2-249B-4575-8088-53BAE45BB8D6}">
      <dsp:nvSpPr>
        <dsp:cNvPr id="0" name=""/>
        <dsp:cNvSpPr/>
      </dsp:nvSpPr>
      <dsp:spPr>
        <a:xfrm>
          <a:off x="886973" y="963532"/>
          <a:ext cx="10229759" cy="7679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74" tIns="81274" rIns="81274" bIns="81274" numCol="1" spcCol="1270" anchor="ctr" anchorCtr="0">
          <a:noAutofit/>
        </a:bodyPr>
        <a:lstStyle/>
        <a:p>
          <a:pPr marL="0" lvl="0" indent="0" algn="l" defTabSz="844550">
            <a:lnSpc>
              <a:spcPct val="90000"/>
            </a:lnSpc>
            <a:spcBef>
              <a:spcPct val="0"/>
            </a:spcBef>
            <a:spcAft>
              <a:spcPct val="35000"/>
            </a:spcAft>
            <a:buNone/>
          </a:pPr>
          <a:r>
            <a:rPr lang="en-US" sz="1900" kern="1200"/>
            <a:t>Forced federal retirees and employees to bear a greater share of health care premiums</a:t>
          </a:r>
        </a:p>
      </dsp:txBody>
      <dsp:txXfrm>
        <a:off x="886973" y="963532"/>
        <a:ext cx="10229759" cy="767942"/>
      </dsp:txXfrm>
    </dsp:sp>
    <dsp:sp modelId="{7E819D6A-E5F7-4C0C-86BC-A8618145832A}">
      <dsp:nvSpPr>
        <dsp:cNvPr id="0" name=""/>
        <dsp:cNvSpPr/>
      </dsp:nvSpPr>
      <dsp:spPr>
        <a:xfrm>
          <a:off x="0" y="1923460"/>
          <a:ext cx="11116733" cy="7679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E2A225-DC72-4084-9DC4-BA27C30050C7}">
      <dsp:nvSpPr>
        <dsp:cNvPr id="0" name=""/>
        <dsp:cNvSpPr/>
      </dsp:nvSpPr>
      <dsp:spPr>
        <a:xfrm>
          <a:off x="232302" y="2096247"/>
          <a:ext cx="422368" cy="42236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B838B6F-8B38-46C0-8BF6-49B79615C690}">
      <dsp:nvSpPr>
        <dsp:cNvPr id="0" name=""/>
        <dsp:cNvSpPr/>
      </dsp:nvSpPr>
      <dsp:spPr>
        <a:xfrm>
          <a:off x="886973" y="1923460"/>
          <a:ext cx="10229759" cy="7679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74" tIns="81274" rIns="81274" bIns="81274" numCol="1" spcCol="1270" anchor="ctr" anchorCtr="0">
          <a:noAutofit/>
        </a:bodyPr>
        <a:lstStyle/>
        <a:p>
          <a:pPr marL="0" lvl="0" indent="0" algn="l" defTabSz="844550">
            <a:lnSpc>
              <a:spcPct val="90000"/>
            </a:lnSpc>
            <a:spcBef>
              <a:spcPct val="0"/>
            </a:spcBef>
            <a:spcAft>
              <a:spcPct val="35000"/>
            </a:spcAft>
            <a:buNone/>
          </a:pPr>
          <a:r>
            <a:rPr lang="en-US" sz="1900" kern="1200"/>
            <a:t>Eliminated earned retirement benefits for those nearing or eligible for retirement</a:t>
          </a:r>
        </a:p>
      </dsp:txBody>
      <dsp:txXfrm>
        <a:off x="886973" y="1923460"/>
        <a:ext cx="10229759" cy="767942"/>
      </dsp:txXfrm>
    </dsp:sp>
    <dsp:sp modelId="{55803C45-0B83-4B58-AF6A-E10E03F45564}">
      <dsp:nvSpPr>
        <dsp:cNvPr id="0" name=""/>
        <dsp:cNvSpPr/>
      </dsp:nvSpPr>
      <dsp:spPr>
        <a:xfrm>
          <a:off x="0" y="2883388"/>
          <a:ext cx="11116733" cy="7679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84F7EA7-B74C-44EC-BE65-0B14274EA7B4}">
      <dsp:nvSpPr>
        <dsp:cNvPr id="0" name=""/>
        <dsp:cNvSpPr/>
      </dsp:nvSpPr>
      <dsp:spPr>
        <a:xfrm>
          <a:off x="232302" y="3056174"/>
          <a:ext cx="422368" cy="42236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D4B2D03-73D9-4427-832D-00875D860EFF}">
      <dsp:nvSpPr>
        <dsp:cNvPr id="0" name=""/>
        <dsp:cNvSpPr/>
      </dsp:nvSpPr>
      <dsp:spPr>
        <a:xfrm>
          <a:off x="886973" y="2883388"/>
          <a:ext cx="10229759" cy="7679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74" tIns="81274" rIns="81274" bIns="81274" numCol="1" spcCol="1270" anchor="ctr" anchorCtr="0">
          <a:noAutofit/>
        </a:bodyPr>
        <a:lstStyle/>
        <a:p>
          <a:pPr marL="0" lvl="0" indent="0" algn="l" defTabSz="844550">
            <a:lnSpc>
              <a:spcPct val="90000"/>
            </a:lnSpc>
            <a:spcBef>
              <a:spcPct val="0"/>
            </a:spcBef>
            <a:spcAft>
              <a:spcPct val="35000"/>
            </a:spcAft>
            <a:buNone/>
          </a:pPr>
          <a:r>
            <a:rPr lang="en-US" sz="1900" kern="1200"/>
            <a:t>Weakened federal pay structures and competitive compensation</a:t>
          </a:r>
        </a:p>
      </dsp:txBody>
      <dsp:txXfrm>
        <a:off x="886973" y="2883388"/>
        <a:ext cx="10229759" cy="767942"/>
      </dsp:txXfrm>
    </dsp:sp>
    <dsp:sp modelId="{C4B14C50-F97B-4277-8423-09885AD13544}">
      <dsp:nvSpPr>
        <dsp:cNvPr id="0" name=""/>
        <dsp:cNvSpPr/>
      </dsp:nvSpPr>
      <dsp:spPr>
        <a:xfrm>
          <a:off x="0" y="3843315"/>
          <a:ext cx="11116733" cy="7679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85C49EE-F085-4FB4-96FB-1397BFAA63AB}">
      <dsp:nvSpPr>
        <dsp:cNvPr id="0" name=""/>
        <dsp:cNvSpPr/>
      </dsp:nvSpPr>
      <dsp:spPr>
        <a:xfrm>
          <a:off x="232302" y="4016102"/>
          <a:ext cx="422368" cy="42236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36E05A1-C1A8-42B5-85FB-DA9E3D514629}">
      <dsp:nvSpPr>
        <dsp:cNvPr id="0" name=""/>
        <dsp:cNvSpPr/>
      </dsp:nvSpPr>
      <dsp:spPr>
        <a:xfrm>
          <a:off x="886973" y="3843315"/>
          <a:ext cx="10229759" cy="7679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74" tIns="81274" rIns="81274" bIns="81274" numCol="1" spcCol="1270" anchor="ctr" anchorCtr="0">
          <a:noAutofit/>
        </a:bodyPr>
        <a:lstStyle/>
        <a:p>
          <a:pPr marL="0" lvl="0" indent="0" algn="l" defTabSz="844550">
            <a:lnSpc>
              <a:spcPct val="90000"/>
            </a:lnSpc>
            <a:spcBef>
              <a:spcPct val="0"/>
            </a:spcBef>
            <a:spcAft>
              <a:spcPct val="35000"/>
            </a:spcAft>
            <a:buNone/>
          </a:pPr>
          <a:r>
            <a:rPr lang="en-US" sz="1900" kern="1200"/>
            <a:t>Politicized federal hiring systems and merit-based protections</a:t>
          </a:r>
        </a:p>
      </dsp:txBody>
      <dsp:txXfrm>
        <a:off x="886973" y="3843315"/>
        <a:ext cx="10229759" cy="76794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575D7E-12FE-4FAA-AF88-47D1EBE6C3D0}">
      <dsp:nvSpPr>
        <dsp:cNvPr id="0" name=""/>
        <dsp:cNvSpPr/>
      </dsp:nvSpPr>
      <dsp:spPr>
        <a:xfrm>
          <a:off x="0" y="1915"/>
          <a:ext cx="11116733" cy="97074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788F6FA-6E4E-4677-9547-E4AE8E63CD53}">
      <dsp:nvSpPr>
        <dsp:cNvPr id="0" name=""/>
        <dsp:cNvSpPr/>
      </dsp:nvSpPr>
      <dsp:spPr>
        <a:xfrm>
          <a:off x="293649" y="220332"/>
          <a:ext cx="533909" cy="53390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C3738C2-91AC-4B50-B905-1DEAF3CB787B}">
      <dsp:nvSpPr>
        <dsp:cNvPr id="0" name=""/>
        <dsp:cNvSpPr/>
      </dsp:nvSpPr>
      <dsp:spPr>
        <a:xfrm>
          <a:off x="1121208" y="1915"/>
          <a:ext cx="9995524" cy="9707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737" tIns="102737" rIns="102737" bIns="102737" numCol="1" spcCol="1270" anchor="ctr" anchorCtr="0">
          <a:noAutofit/>
        </a:bodyPr>
        <a:lstStyle/>
        <a:p>
          <a:pPr marL="0" lvl="0" indent="0" algn="l" defTabSz="977900">
            <a:lnSpc>
              <a:spcPct val="100000"/>
            </a:lnSpc>
            <a:spcBef>
              <a:spcPct val="0"/>
            </a:spcBef>
            <a:spcAft>
              <a:spcPct val="35000"/>
            </a:spcAft>
            <a:buNone/>
          </a:pPr>
          <a:r>
            <a:rPr lang="en-US" sz="2200" kern="1200"/>
            <a:t>NARFE-PAC also helps elect rising leaders who understand that a strong government workforce benefits the entire nation. These lawmakers recognize:</a:t>
          </a:r>
        </a:p>
      </dsp:txBody>
      <dsp:txXfrm>
        <a:off x="1121208" y="1915"/>
        <a:ext cx="9995524" cy="970743"/>
      </dsp:txXfrm>
    </dsp:sp>
    <dsp:sp modelId="{161D5326-3621-4140-BAFB-3DED9F898898}">
      <dsp:nvSpPr>
        <dsp:cNvPr id="0" name=""/>
        <dsp:cNvSpPr/>
      </dsp:nvSpPr>
      <dsp:spPr>
        <a:xfrm>
          <a:off x="0" y="1215344"/>
          <a:ext cx="11116733" cy="97074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C41C561-9AFB-4CD3-B274-E19852B6A7A8}">
      <dsp:nvSpPr>
        <dsp:cNvPr id="0" name=""/>
        <dsp:cNvSpPr/>
      </dsp:nvSpPr>
      <dsp:spPr>
        <a:xfrm>
          <a:off x="293649" y="1433762"/>
          <a:ext cx="533909" cy="53390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E9060DC-AADB-4605-8203-E5FBE4955EBE}">
      <dsp:nvSpPr>
        <dsp:cNvPr id="0" name=""/>
        <dsp:cNvSpPr/>
      </dsp:nvSpPr>
      <dsp:spPr>
        <a:xfrm>
          <a:off x="1121208" y="1215344"/>
          <a:ext cx="9995524" cy="9707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737" tIns="102737" rIns="102737" bIns="102737" numCol="1" spcCol="1270" anchor="ctr" anchorCtr="0">
          <a:noAutofit/>
        </a:bodyPr>
        <a:lstStyle/>
        <a:p>
          <a:pPr marL="0" lvl="0" indent="0" algn="l" defTabSz="977900">
            <a:lnSpc>
              <a:spcPct val="100000"/>
            </a:lnSpc>
            <a:spcBef>
              <a:spcPct val="0"/>
            </a:spcBef>
            <a:spcAft>
              <a:spcPct val="35000"/>
            </a:spcAft>
            <a:buNone/>
          </a:pPr>
          <a:r>
            <a:rPr lang="en-US" sz="2200" kern="1200"/>
            <a:t>The federal government must recruit and retain top talent</a:t>
          </a:r>
        </a:p>
      </dsp:txBody>
      <dsp:txXfrm>
        <a:off x="1121208" y="1215344"/>
        <a:ext cx="9995524" cy="970743"/>
      </dsp:txXfrm>
    </dsp:sp>
    <dsp:sp modelId="{9CDA74B7-0EA3-4468-B138-E898CFA75BC6}">
      <dsp:nvSpPr>
        <dsp:cNvPr id="0" name=""/>
        <dsp:cNvSpPr/>
      </dsp:nvSpPr>
      <dsp:spPr>
        <a:xfrm>
          <a:off x="0" y="2428774"/>
          <a:ext cx="11116733" cy="97074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57B57C1-CC36-42F4-8112-C21C22B60B5B}">
      <dsp:nvSpPr>
        <dsp:cNvPr id="0" name=""/>
        <dsp:cNvSpPr/>
      </dsp:nvSpPr>
      <dsp:spPr>
        <a:xfrm>
          <a:off x="293649" y="2647191"/>
          <a:ext cx="533909" cy="53390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D23BCF5-C3E6-4EEE-9BE7-330708D18184}">
      <dsp:nvSpPr>
        <dsp:cNvPr id="0" name=""/>
        <dsp:cNvSpPr/>
      </dsp:nvSpPr>
      <dsp:spPr>
        <a:xfrm>
          <a:off x="1121208" y="2428774"/>
          <a:ext cx="9995524" cy="9707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737" tIns="102737" rIns="102737" bIns="102737" numCol="1" spcCol="1270" anchor="ctr" anchorCtr="0">
          <a:noAutofit/>
        </a:bodyPr>
        <a:lstStyle/>
        <a:p>
          <a:pPr marL="0" lvl="0" indent="0" algn="l" defTabSz="977900">
            <a:lnSpc>
              <a:spcPct val="100000"/>
            </a:lnSpc>
            <a:spcBef>
              <a:spcPct val="0"/>
            </a:spcBef>
            <a:spcAft>
              <a:spcPct val="35000"/>
            </a:spcAft>
            <a:buNone/>
          </a:pPr>
          <a:r>
            <a:rPr lang="en-US" sz="2200" kern="1200"/>
            <a:t>Fair pay and dependable retirement benefits are crucial to that goal</a:t>
          </a:r>
        </a:p>
      </dsp:txBody>
      <dsp:txXfrm>
        <a:off x="1121208" y="2428774"/>
        <a:ext cx="9995524" cy="970743"/>
      </dsp:txXfrm>
    </dsp:sp>
    <dsp:sp modelId="{848D102A-B246-46EF-A449-5FB0E7441C8A}">
      <dsp:nvSpPr>
        <dsp:cNvPr id="0" name=""/>
        <dsp:cNvSpPr/>
      </dsp:nvSpPr>
      <dsp:spPr>
        <a:xfrm>
          <a:off x="0" y="3642204"/>
          <a:ext cx="11116733" cy="97074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7FD2A2B-8D4A-47A6-938C-9008995BCFB0}">
      <dsp:nvSpPr>
        <dsp:cNvPr id="0" name=""/>
        <dsp:cNvSpPr/>
      </dsp:nvSpPr>
      <dsp:spPr>
        <a:xfrm>
          <a:off x="293649" y="3860621"/>
          <a:ext cx="533909" cy="53390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3696F2A-337B-4541-BD86-AB2EAC12747A}">
      <dsp:nvSpPr>
        <dsp:cNvPr id="0" name=""/>
        <dsp:cNvSpPr/>
      </dsp:nvSpPr>
      <dsp:spPr>
        <a:xfrm>
          <a:off x="1121208" y="3642204"/>
          <a:ext cx="9995524" cy="9707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737" tIns="102737" rIns="102737" bIns="102737" numCol="1" spcCol="1270" anchor="ctr" anchorCtr="0">
          <a:noAutofit/>
        </a:bodyPr>
        <a:lstStyle/>
        <a:p>
          <a:pPr marL="0" lvl="0" indent="0" algn="l" defTabSz="977900">
            <a:lnSpc>
              <a:spcPct val="100000"/>
            </a:lnSpc>
            <a:spcBef>
              <a:spcPct val="0"/>
            </a:spcBef>
            <a:spcAft>
              <a:spcPct val="35000"/>
            </a:spcAft>
            <a:buNone/>
          </a:pPr>
          <a:r>
            <a:rPr lang="en-US" sz="2200" kern="1200"/>
            <a:t>Impartial hiring systems are the foundation of effective government service</a:t>
          </a:r>
        </a:p>
      </dsp:txBody>
      <dsp:txXfrm>
        <a:off x="1121208" y="3642204"/>
        <a:ext cx="9995524" cy="97074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57C271-FCC8-41DE-9CA5-29436DD7D3A2}">
      <dsp:nvSpPr>
        <dsp:cNvPr id="0" name=""/>
        <dsp:cNvSpPr/>
      </dsp:nvSpPr>
      <dsp:spPr>
        <a:xfrm>
          <a:off x="0" y="833239"/>
          <a:ext cx="8237512" cy="791505"/>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5730" tIns="125730" rIns="125730" bIns="125730" numCol="1" spcCol="1270" anchor="ctr" anchorCtr="0">
          <a:noAutofit/>
        </a:bodyPr>
        <a:lstStyle/>
        <a:p>
          <a:pPr marL="0" lvl="0" indent="0" algn="l" defTabSz="1466850" rtl="0">
            <a:lnSpc>
              <a:spcPct val="90000"/>
            </a:lnSpc>
            <a:spcBef>
              <a:spcPct val="0"/>
            </a:spcBef>
            <a:spcAft>
              <a:spcPct val="35000"/>
            </a:spcAft>
            <a:buNone/>
          </a:pPr>
          <a:r>
            <a:rPr lang="en-US" sz="3300" b="1" kern="1200">
              <a:latin typeface="Calibri"/>
            </a:rPr>
            <a:t>Visit </a:t>
          </a:r>
          <a:r>
            <a:rPr lang="en-US" sz="3300" b="1" kern="1200">
              <a:latin typeface="Calibri"/>
              <a:hlinkClick xmlns:r="http://schemas.openxmlformats.org/officeDocument/2006/relationships" r:id="rId1">
                <a:extLst>
                  <a:ext uri="{A12FA001-AC4F-418D-AE19-62706E023703}">
                    <ahyp:hlinkClr xmlns:ahyp="http://schemas.microsoft.com/office/drawing/2018/hyperlinkcolor" val="tx"/>
                  </a:ext>
                </a:extLst>
              </a:hlinkClick>
            </a:rPr>
            <a:t>www.narfe.org/narfe-pac</a:t>
          </a:r>
          <a:r>
            <a:rPr lang="en-US" sz="3300" b="1" kern="1200">
              <a:latin typeface="Calibri"/>
            </a:rPr>
            <a:t> to Contribute</a:t>
          </a:r>
          <a:endParaRPr lang="en-US" sz="3300" b="1" kern="1200"/>
        </a:p>
      </dsp:txBody>
      <dsp:txXfrm>
        <a:off x="38638" y="871877"/>
        <a:ext cx="8160236" cy="714229"/>
      </dsp:txXfrm>
    </dsp:sp>
    <dsp:sp modelId="{D7CAC4DF-2C55-4628-BFFF-186CFC2467F8}">
      <dsp:nvSpPr>
        <dsp:cNvPr id="0" name=""/>
        <dsp:cNvSpPr/>
      </dsp:nvSpPr>
      <dsp:spPr>
        <a:xfrm>
          <a:off x="0" y="1719784"/>
          <a:ext cx="8237512" cy="791505"/>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5730" tIns="125730" rIns="125730" bIns="125730" numCol="1" spcCol="1270" anchor="ctr" anchorCtr="0">
          <a:noAutofit/>
        </a:bodyPr>
        <a:lstStyle/>
        <a:p>
          <a:pPr marL="0" lvl="0" indent="0" algn="l" defTabSz="1466850" rtl="0">
            <a:lnSpc>
              <a:spcPct val="90000"/>
            </a:lnSpc>
            <a:spcBef>
              <a:spcPct val="0"/>
            </a:spcBef>
            <a:spcAft>
              <a:spcPct val="35000"/>
            </a:spcAft>
            <a:buNone/>
          </a:pPr>
          <a:r>
            <a:rPr lang="en-US" sz="3300" b="1" kern="1200">
              <a:latin typeface="Calibri"/>
            </a:rPr>
            <a:t>NARFE-PAC's Digital Fundraising Campaign</a:t>
          </a:r>
        </a:p>
      </dsp:txBody>
      <dsp:txXfrm>
        <a:off x="38638" y="1758422"/>
        <a:ext cx="8160236" cy="714229"/>
      </dsp:txXfrm>
    </dsp:sp>
    <dsp:sp modelId="{7845702F-A48B-45C6-B10B-F804FD36D91F}">
      <dsp:nvSpPr>
        <dsp:cNvPr id="0" name=""/>
        <dsp:cNvSpPr/>
      </dsp:nvSpPr>
      <dsp:spPr>
        <a:xfrm>
          <a:off x="0" y="2606329"/>
          <a:ext cx="8237512" cy="791505"/>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5730" tIns="125730" rIns="125730" bIns="125730" numCol="1" spcCol="1270" anchor="ctr" anchorCtr="0">
          <a:noAutofit/>
        </a:bodyPr>
        <a:lstStyle/>
        <a:p>
          <a:pPr marL="0" lvl="0" indent="0" algn="l" defTabSz="1466850" rtl="0">
            <a:lnSpc>
              <a:spcPct val="90000"/>
            </a:lnSpc>
            <a:spcBef>
              <a:spcPct val="0"/>
            </a:spcBef>
            <a:spcAft>
              <a:spcPct val="35000"/>
            </a:spcAft>
            <a:buNone/>
          </a:pPr>
          <a:r>
            <a:rPr lang="en-US" sz="3300" b="1" kern="1200">
              <a:latin typeface="Calibri"/>
            </a:rPr>
            <a:t>NARFE-PAC's June/July Letter Campaign</a:t>
          </a:r>
        </a:p>
      </dsp:txBody>
      <dsp:txXfrm>
        <a:off x="38638" y="2644967"/>
        <a:ext cx="8160236" cy="714229"/>
      </dsp:txXfrm>
    </dsp:sp>
    <dsp:sp modelId="{30260E43-B792-4E24-801D-36F364A89580}">
      <dsp:nvSpPr>
        <dsp:cNvPr id="0" name=""/>
        <dsp:cNvSpPr/>
      </dsp:nvSpPr>
      <dsp:spPr>
        <a:xfrm>
          <a:off x="0" y="3492874"/>
          <a:ext cx="8237512" cy="791505"/>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5730" tIns="125730" rIns="125730" bIns="125730" numCol="1" spcCol="1270" anchor="ctr" anchorCtr="0">
          <a:noAutofit/>
        </a:bodyPr>
        <a:lstStyle/>
        <a:p>
          <a:pPr marL="0" lvl="0" indent="0" algn="l" defTabSz="1466850" rtl="0">
            <a:lnSpc>
              <a:spcPct val="90000"/>
            </a:lnSpc>
            <a:spcBef>
              <a:spcPct val="0"/>
            </a:spcBef>
            <a:spcAft>
              <a:spcPct val="35000"/>
            </a:spcAft>
            <a:buNone/>
          </a:pPr>
          <a:r>
            <a:rPr lang="en-US" sz="3300" b="1" kern="1200">
              <a:latin typeface="Calibri"/>
            </a:rPr>
            <a:t>Calling Headquarters </a:t>
          </a:r>
          <a:endParaRPr lang="en-US" sz="3300" b="1" kern="1200"/>
        </a:p>
      </dsp:txBody>
      <dsp:txXfrm>
        <a:off x="38638" y="3531512"/>
        <a:ext cx="8160236" cy="714229"/>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89920E-B3EC-4658-B44F-7EF50E2B1565}" type="datetimeFigureOut">
              <a:rPr lang="en-US" smtClean="0"/>
              <a:t>4/21/2026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5E1D4E-40EE-4F41-8CD7-845E1508B8BF}" type="slidenum">
              <a:rPr lang="en-US" smtClean="0"/>
              <a:t>‹#›</a:t>
            </a:fld>
            <a:endParaRPr lang="en-US"/>
          </a:p>
        </p:txBody>
      </p:sp>
    </p:spTree>
    <p:extLst>
      <p:ext uri="{BB962C8B-B14F-4D97-AF65-F5344CB8AC3E}">
        <p14:creationId xmlns:p14="http://schemas.microsoft.com/office/powerpoint/2010/main" val="1226042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Good morning/afternoon, everyone. Thank you for being here. My name is RJ Thacker, and I serve as NARFE's Political and Legislative Affairs Manager.</a:t>
            </a:r>
          </a:p>
          <a:p>
            <a:r>
              <a:rPr lang="en-US" sz="1200" b="0" i="0" kern="1200" dirty="0">
                <a:solidFill>
                  <a:schemeClr val="tx1"/>
                </a:solidFill>
                <a:effectLst/>
                <a:latin typeface="+mn-lt"/>
                <a:ea typeface="+mn-ea"/>
                <a:cs typeface="+mn-cs"/>
              </a:rPr>
              <a:t>I want to be direct with you from the start: 2026 is shaping up to be one of the most consequential years for federal employees and retirees in a generation. The decisions that will be made in the coming months — in Congress, and at the ballot box — will determine the direction of the federal workforce for the next decade and beyond.</a:t>
            </a:r>
          </a:p>
          <a:p>
            <a:r>
              <a:rPr lang="en-US" sz="1200" b="0" i="0" kern="1200" dirty="0">
                <a:solidFill>
                  <a:schemeClr val="tx1"/>
                </a:solidFill>
                <a:effectLst/>
                <a:latin typeface="+mn-lt"/>
                <a:ea typeface="+mn-ea"/>
                <a:cs typeface="+mn-cs"/>
              </a:rPr>
              <a:t>Today I'm going to walk you through the challenges we're facing, the threats on the horizon, what NARFE-PAC has already accomplished, and most importantly — what you can do to protect yourself, your colleagues, and your earned benefits.</a:t>
            </a:r>
          </a:p>
          <a:p>
            <a:br>
              <a:rPr lang="en-US" dirty="0"/>
            </a:br>
            <a:endParaRPr lang="en-US" dirty="0">
              <a:cs typeface="Calibri"/>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D1D6134-14B5-BE4F-8909-9278DB4B27F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988595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This slide makes the choice very clear. The next Congress could take one of two very different paths.</a:t>
            </a:r>
          </a:p>
          <a:p>
            <a:r>
              <a:rPr lang="en-US" sz="1200" b="0" i="0" kern="1200" dirty="0">
                <a:solidFill>
                  <a:schemeClr val="tx1"/>
                </a:solidFill>
                <a:effectLst/>
                <a:latin typeface="+mn-lt"/>
                <a:ea typeface="+mn-ea"/>
                <a:cs typeface="+mn-cs"/>
              </a:rPr>
              <a:t>On the left — strengthen public service. Protect earned retirement benefits. Maintain competitive pay. Preserve merit-based hiring. Invest in workforce capacity so agencies can actually do their jobs.</a:t>
            </a:r>
          </a:p>
          <a:p>
            <a:r>
              <a:rPr lang="en-US" sz="1200" b="0" i="0" kern="1200" dirty="0">
                <a:solidFill>
                  <a:schemeClr val="tx1"/>
                </a:solidFill>
                <a:effectLst/>
                <a:latin typeface="+mn-lt"/>
                <a:ea typeface="+mn-ea"/>
                <a:cs typeface="+mn-cs"/>
              </a:rPr>
              <a:t>On the right — weaken the workforce. Cut earned retirement benefits. Force higher health care premiums onto retirees. Politicize federal hiring so loyalty matters more than competence. Reduce the workforce without any regard for the consequences.</a:t>
            </a:r>
          </a:p>
          <a:p>
            <a:r>
              <a:rPr lang="en-US" sz="1200" b="0" i="0" kern="1200" dirty="0">
                <a:solidFill>
                  <a:schemeClr val="tx1"/>
                </a:solidFill>
                <a:effectLst/>
                <a:latin typeface="+mn-lt"/>
                <a:ea typeface="+mn-ea"/>
                <a:cs typeface="+mn-cs"/>
              </a:rPr>
              <a:t>These are not exaggerations. Both paths have real legislation and real advocates behind them. The question is which path has more votes — and that's determined by elections.</a:t>
            </a:r>
          </a:p>
          <a:p>
            <a:br>
              <a:rPr lang="en-US" dirty="0"/>
            </a:br>
            <a:endParaRPr lang="en-US" dirty="0"/>
          </a:p>
        </p:txBody>
      </p:sp>
      <p:sp>
        <p:nvSpPr>
          <p:cNvPr id="4" name="Slide Number Placeholder 3"/>
          <p:cNvSpPr>
            <a:spLocks noGrp="1"/>
          </p:cNvSpPr>
          <p:nvPr>
            <p:ph type="sldNum" sz="quarter" idx="5"/>
          </p:nvPr>
        </p:nvSpPr>
        <p:spPr/>
        <p:txBody>
          <a:bodyPr/>
          <a:lstStyle/>
          <a:p>
            <a:fld id="{1B5E1D4E-40EE-4F41-8CD7-845E1508B8BF}" type="slidenum">
              <a:rPr lang="en-US" smtClean="0"/>
              <a:t>10</a:t>
            </a:fld>
            <a:endParaRPr lang="en-US"/>
          </a:p>
        </p:txBody>
      </p:sp>
    </p:spTree>
    <p:extLst>
      <p:ext uri="{BB962C8B-B14F-4D97-AF65-F5344CB8AC3E}">
        <p14:creationId xmlns:p14="http://schemas.microsoft.com/office/powerpoint/2010/main" val="38636817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Now, some of you might be thinking: "Can advocacy really make a difference?" The answer is an emphatic yes. And I don't say that as a talking point — I say it because we have the receipts.</a:t>
            </a:r>
          </a:p>
          <a:p>
            <a:br>
              <a:rPr lang="en-US" dirty="0"/>
            </a:br>
            <a:endParaRPr lang="en-US" dirty="0"/>
          </a:p>
        </p:txBody>
      </p:sp>
      <p:sp>
        <p:nvSpPr>
          <p:cNvPr id="4" name="Slide Number Placeholder 3"/>
          <p:cNvSpPr>
            <a:spLocks noGrp="1"/>
          </p:cNvSpPr>
          <p:nvPr>
            <p:ph type="sldNum" sz="quarter" idx="5"/>
          </p:nvPr>
        </p:nvSpPr>
        <p:spPr/>
        <p:txBody>
          <a:bodyPr/>
          <a:lstStyle/>
          <a:p>
            <a:fld id="{1B5E1D4E-40EE-4F41-8CD7-845E1508B8BF}" type="slidenum">
              <a:rPr lang="en-US" smtClean="0"/>
              <a:t>11</a:t>
            </a:fld>
            <a:endParaRPr lang="en-US"/>
          </a:p>
        </p:txBody>
      </p:sp>
    </p:spTree>
    <p:extLst>
      <p:ext uri="{BB962C8B-B14F-4D97-AF65-F5344CB8AC3E}">
        <p14:creationId xmlns:p14="http://schemas.microsoft.com/office/powerpoint/2010/main" val="22672161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Let me tell you about the biggest proof point we have: the repeal of the Windfall Elimination Provision and the Government Pension Offset.</a:t>
            </a:r>
          </a:p>
          <a:p>
            <a:r>
              <a:rPr lang="en-US" sz="1200" b="0" i="0" kern="1200" dirty="0">
                <a:solidFill>
                  <a:schemeClr val="tx1"/>
                </a:solidFill>
                <a:effectLst/>
                <a:latin typeface="+mn-lt"/>
                <a:ea typeface="+mn-ea"/>
                <a:cs typeface="+mn-cs"/>
              </a:rPr>
              <a:t>For decades — </a:t>
            </a:r>
            <a:r>
              <a:rPr lang="en-US" sz="1200" b="0" i="1" kern="1200" dirty="0">
                <a:solidFill>
                  <a:schemeClr val="tx1"/>
                </a:solidFill>
                <a:effectLst/>
                <a:latin typeface="+mn-lt"/>
                <a:ea typeface="+mn-ea"/>
                <a:cs typeface="+mn-cs"/>
              </a:rPr>
              <a:t>decades</a:t>
            </a:r>
            <a:r>
              <a:rPr lang="en-US" sz="1200" b="0" i="0" kern="1200" dirty="0">
                <a:solidFill>
                  <a:schemeClr val="tx1"/>
                </a:solidFill>
                <a:effectLst/>
                <a:latin typeface="+mn-lt"/>
                <a:ea typeface="+mn-ea"/>
                <a:cs typeface="+mn-cs"/>
              </a:rPr>
              <a:t> — WEP and GPO unfairly reduced the Social Security benefits of federal retirees. WEP cut the benefits you earned through hard work and taxed wages. GPO reduced or eliminated spousal and survivor benefits. These provisions punished people simply for having served in public employment.</a:t>
            </a:r>
          </a:p>
          <a:p>
            <a:r>
              <a:rPr lang="en-US" sz="1200" b="0" i="0" kern="1200" dirty="0">
                <a:solidFill>
                  <a:schemeClr val="tx1"/>
                </a:solidFill>
                <a:effectLst/>
                <a:latin typeface="+mn-lt"/>
                <a:ea typeface="+mn-ea"/>
                <a:cs typeface="+mn-cs"/>
              </a:rPr>
              <a:t>NARFE led the fight to repeal them. It took years of persistent, organized advocacy. It took educating lawmakers, building coalitions, and showing up session after session when others gave up. And we got it done.</a:t>
            </a:r>
          </a:p>
          <a:p>
            <a:r>
              <a:rPr lang="en-US" sz="1200" b="0" i="0" kern="1200" dirty="0">
                <a:solidFill>
                  <a:schemeClr val="tx1"/>
                </a:solidFill>
                <a:effectLst/>
                <a:latin typeface="+mn-lt"/>
                <a:ea typeface="+mn-ea"/>
                <a:cs typeface="+mn-cs"/>
              </a:rPr>
              <a:t>That victory corrected a profound injustice affecting countless retired public servants. And it proved that when we organize and engage, we win.</a:t>
            </a:r>
          </a:p>
          <a:p>
            <a:br>
              <a:rPr lang="en-US" dirty="0"/>
            </a:br>
            <a:endParaRPr lang="en-US" dirty="0"/>
          </a:p>
        </p:txBody>
      </p:sp>
      <p:sp>
        <p:nvSpPr>
          <p:cNvPr id="4" name="Slide Number Placeholder 3"/>
          <p:cNvSpPr>
            <a:spLocks noGrp="1"/>
          </p:cNvSpPr>
          <p:nvPr>
            <p:ph type="sldNum" sz="quarter" idx="5"/>
          </p:nvPr>
        </p:nvSpPr>
        <p:spPr/>
        <p:txBody>
          <a:bodyPr/>
          <a:lstStyle/>
          <a:p>
            <a:fld id="{1B5E1D4E-40EE-4F41-8CD7-845E1508B8BF}" type="slidenum">
              <a:rPr lang="en-US" smtClean="0"/>
              <a:t>12</a:t>
            </a:fld>
            <a:endParaRPr lang="en-US"/>
          </a:p>
        </p:txBody>
      </p:sp>
    </p:spTree>
    <p:extLst>
      <p:ext uri="{BB962C8B-B14F-4D97-AF65-F5344CB8AC3E}">
        <p14:creationId xmlns:p14="http://schemas.microsoft.com/office/powerpoint/2010/main" val="4027810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WEP/GPO fight taught us lessons that apply directly to what's ahead.</a:t>
            </a:r>
          </a:p>
          <a:p>
            <a:r>
              <a:rPr lang="en-US" sz="1200" b="0" i="0" kern="1200" dirty="0">
                <a:solidFill>
                  <a:schemeClr val="tx1"/>
                </a:solidFill>
                <a:effectLst/>
                <a:latin typeface="+mn-lt"/>
                <a:ea typeface="+mn-ea"/>
                <a:cs typeface="+mn-cs"/>
              </a:rPr>
              <a:t>First — committed advocacy can overcome enormous obstacles. Even in a deeply divided political environment, persistent engagement works.</a:t>
            </a:r>
          </a:p>
          <a:p>
            <a:r>
              <a:rPr lang="en-US" sz="1200" b="0" i="0" kern="1200" dirty="0">
                <a:solidFill>
                  <a:schemeClr val="tx1"/>
                </a:solidFill>
                <a:effectLst/>
                <a:latin typeface="+mn-lt"/>
                <a:ea typeface="+mn-ea"/>
                <a:cs typeface="+mn-cs"/>
              </a:rPr>
              <a:t>Second — progress depends on having the right lawmakers in office. People who understand the federal workforce, who respect public service, and who are willing to fight for it.</a:t>
            </a:r>
          </a:p>
          <a:p>
            <a:r>
              <a:rPr lang="en-US" sz="1200" b="0" i="0" kern="1200" dirty="0">
                <a:solidFill>
                  <a:schemeClr val="tx1"/>
                </a:solidFill>
                <a:effectLst/>
                <a:latin typeface="+mn-lt"/>
                <a:ea typeface="+mn-ea"/>
                <a:cs typeface="+mn-cs"/>
              </a:rPr>
              <a:t>Third — sustained engagement is essential. This isn't a one-election effort. It takes building relationships over time and showing up consistently.</a:t>
            </a:r>
          </a:p>
          <a:p>
            <a:r>
              <a:rPr lang="en-US" sz="1200" b="0" i="0" kern="1200" dirty="0">
                <a:solidFill>
                  <a:schemeClr val="tx1"/>
                </a:solidFill>
                <a:effectLst/>
                <a:latin typeface="+mn-lt"/>
                <a:ea typeface="+mn-ea"/>
                <a:cs typeface="+mn-cs"/>
              </a:rPr>
              <a:t>And fourth — your voice matters. Without strong representation, the people who dedicate their careers to government service risk being overlooked or taken for granted. NARFE-PAC ensures that doesn't happen.</a:t>
            </a:r>
          </a:p>
          <a:p>
            <a:endParaRPr lang="en-US" dirty="0"/>
          </a:p>
        </p:txBody>
      </p:sp>
      <p:sp>
        <p:nvSpPr>
          <p:cNvPr id="4" name="Slide Number Placeholder 3"/>
          <p:cNvSpPr>
            <a:spLocks noGrp="1"/>
          </p:cNvSpPr>
          <p:nvPr>
            <p:ph type="sldNum" sz="quarter" idx="5"/>
          </p:nvPr>
        </p:nvSpPr>
        <p:spPr/>
        <p:txBody>
          <a:bodyPr/>
          <a:lstStyle/>
          <a:p>
            <a:fld id="{1B5E1D4E-40EE-4F41-8CD7-845E1508B8BF}" type="slidenum">
              <a:rPr lang="en-US" smtClean="0"/>
              <a:t>13</a:t>
            </a:fld>
            <a:endParaRPr lang="en-US"/>
          </a:p>
        </p:txBody>
      </p:sp>
    </p:spTree>
    <p:extLst>
      <p:ext uri="{BB962C8B-B14F-4D97-AF65-F5344CB8AC3E}">
        <p14:creationId xmlns:p14="http://schemas.microsoft.com/office/powerpoint/2010/main" val="2919924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So with that track record as our foundation, let me talk about what NARFE-PAC does right now — how we're building and defending our voice in Congress every day.</a:t>
            </a:r>
          </a:p>
          <a:p>
            <a:br>
              <a:rPr lang="en-US" dirty="0"/>
            </a:br>
            <a:endParaRPr lang="en-US" dirty="0"/>
          </a:p>
        </p:txBody>
      </p:sp>
      <p:sp>
        <p:nvSpPr>
          <p:cNvPr id="4" name="Slide Number Placeholder 3"/>
          <p:cNvSpPr>
            <a:spLocks noGrp="1"/>
          </p:cNvSpPr>
          <p:nvPr>
            <p:ph type="sldNum" sz="quarter" idx="5"/>
          </p:nvPr>
        </p:nvSpPr>
        <p:spPr/>
        <p:txBody>
          <a:bodyPr/>
          <a:lstStyle/>
          <a:p>
            <a:fld id="{1B5E1D4E-40EE-4F41-8CD7-845E1508B8BF}" type="slidenum">
              <a:rPr lang="en-US" smtClean="0"/>
              <a:t>14</a:t>
            </a:fld>
            <a:endParaRPr lang="en-US"/>
          </a:p>
        </p:txBody>
      </p:sp>
    </p:spTree>
    <p:extLst>
      <p:ext uri="{BB962C8B-B14F-4D97-AF65-F5344CB8AC3E}">
        <p14:creationId xmlns:p14="http://schemas.microsoft.com/office/powerpoint/2010/main" val="4506707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NARFE-PAC strengthens our ability to support the lawmakers who have stood up for federal employees and retirees — often when it wasn't politically easy.</a:t>
            </a:r>
          </a:p>
          <a:p>
            <a:r>
              <a:rPr lang="en-US" sz="1200" b="0" i="0" kern="1200" dirty="0">
                <a:solidFill>
                  <a:schemeClr val="tx1"/>
                </a:solidFill>
                <a:effectLst/>
                <a:latin typeface="+mn-lt"/>
                <a:ea typeface="+mn-ea"/>
                <a:cs typeface="+mn-cs"/>
              </a:rPr>
              <a:t>These are the members of Congress who have fought against proposals to cut your earned benefits, who have pushed back on efforts to weaken federal pay structures, who have defended merit-based hiring from political interference, and who have blocked attempts to force retirees into paying more for their health care.</a:t>
            </a:r>
          </a:p>
          <a:p>
            <a:r>
              <a:rPr lang="en-US" sz="1200" b="0" i="0" kern="1200" dirty="0">
                <a:solidFill>
                  <a:schemeClr val="tx1"/>
                </a:solidFill>
                <a:effectLst/>
                <a:latin typeface="+mn-lt"/>
                <a:ea typeface="+mn-ea"/>
                <a:cs typeface="+mn-cs"/>
              </a:rPr>
              <a:t>Many of the strongest voices for the federal workforce are in Congress today because NARFE-PAC helped them get there. They need our continued support to stay there and keep fighting.</a:t>
            </a:r>
          </a:p>
          <a:p>
            <a:endParaRPr lang="en-US" dirty="0"/>
          </a:p>
        </p:txBody>
      </p:sp>
      <p:sp>
        <p:nvSpPr>
          <p:cNvPr id="4" name="Slide Number Placeholder 3"/>
          <p:cNvSpPr>
            <a:spLocks noGrp="1"/>
          </p:cNvSpPr>
          <p:nvPr>
            <p:ph type="sldNum" sz="quarter" idx="5"/>
          </p:nvPr>
        </p:nvSpPr>
        <p:spPr/>
        <p:txBody>
          <a:bodyPr/>
          <a:lstStyle/>
          <a:p>
            <a:fld id="{1B5E1D4E-40EE-4F41-8CD7-845E1508B8BF}" type="slidenum">
              <a:rPr lang="en-US" smtClean="0"/>
              <a:t>15</a:t>
            </a:fld>
            <a:endParaRPr lang="en-US"/>
          </a:p>
        </p:txBody>
      </p:sp>
    </p:spTree>
    <p:extLst>
      <p:ext uri="{BB962C8B-B14F-4D97-AF65-F5344CB8AC3E}">
        <p14:creationId xmlns:p14="http://schemas.microsoft.com/office/powerpoint/2010/main" val="25736555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But we can't only play defense. NARFE-PAC also works to elect the next generation of allies — rising leaders who understand that a strong federal workforce benefits the entire nation.</a:t>
            </a:r>
          </a:p>
          <a:p>
            <a:r>
              <a:rPr lang="en-US" sz="1200" b="0" i="0" kern="1200" dirty="0">
                <a:solidFill>
                  <a:schemeClr val="tx1"/>
                </a:solidFill>
                <a:effectLst/>
                <a:latin typeface="+mn-lt"/>
                <a:ea typeface="+mn-ea"/>
                <a:cs typeface="+mn-cs"/>
              </a:rPr>
              <a:t>These are candidates who recognize that the government must recruit and retain top talent in a competitive market. Who believe in fair pay and dependable retirement benefits. Who support impartial, merit-based hiring. And who are committed to strengthening agency capacity to meet the missions the American people depend on.</a:t>
            </a:r>
          </a:p>
          <a:p>
            <a:r>
              <a:rPr lang="en-US" sz="1200" b="0" i="0" kern="1200" dirty="0">
                <a:solidFill>
                  <a:schemeClr val="tx1"/>
                </a:solidFill>
                <a:effectLst/>
                <a:latin typeface="+mn-lt"/>
                <a:ea typeface="+mn-ea"/>
                <a:cs typeface="+mn-cs"/>
              </a:rPr>
              <a:t>Without these allies in elected office, the federal workforce falls further behind at the exact moment the country needs it to step up.</a:t>
            </a:r>
          </a:p>
          <a:p>
            <a:br>
              <a:rPr lang="en-US" dirty="0"/>
            </a:br>
            <a:endParaRPr lang="en-US" dirty="0"/>
          </a:p>
        </p:txBody>
      </p:sp>
      <p:sp>
        <p:nvSpPr>
          <p:cNvPr id="4" name="Slide Number Placeholder 3"/>
          <p:cNvSpPr>
            <a:spLocks noGrp="1"/>
          </p:cNvSpPr>
          <p:nvPr>
            <p:ph type="sldNum" sz="quarter" idx="5"/>
          </p:nvPr>
        </p:nvSpPr>
        <p:spPr/>
        <p:txBody>
          <a:bodyPr/>
          <a:lstStyle/>
          <a:p>
            <a:fld id="{1B5E1D4E-40EE-4F41-8CD7-845E1508B8BF}" type="slidenum">
              <a:rPr lang="en-US" smtClean="0"/>
              <a:t>16</a:t>
            </a:fld>
            <a:endParaRPr lang="en-US"/>
          </a:p>
        </p:txBody>
      </p:sp>
    </p:spTree>
    <p:extLst>
      <p:ext uri="{BB962C8B-B14F-4D97-AF65-F5344CB8AC3E}">
        <p14:creationId xmlns:p14="http://schemas.microsoft.com/office/powerpoint/2010/main" val="23361104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And consider the world we're operating in. The challenges facing the federal government today are fundamentally different from even a decade ago.</a:t>
            </a:r>
          </a:p>
          <a:p>
            <a:r>
              <a:rPr lang="en-US" sz="1200" b="0" i="0" kern="1200" dirty="0">
                <a:solidFill>
                  <a:schemeClr val="tx1"/>
                </a:solidFill>
                <a:effectLst/>
                <a:latin typeface="+mn-lt"/>
                <a:ea typeface="+mn-ea"/>
                <a:cs typeface="+mn-cs"/>
              </a:rPr>
              <a:t>Cybersecurity threats are evolving daily. Artificial intelligence and data science are transforming how agencies operate. National security demands are more complex than ever. We need federal employees with cutting-edge skills — and we need lawmakers who understand that you can't meet 21st-century challenges with a hollowed-out, demoralized workforce.</a:t>
            </a:r>
          </a:p>
          <a:p>
            <a:r>
              <a:rPr lang="en-US" sz="1200" b="0" i="0" kern="1200" dirty="0">
                <a:solidFill>
                  <a:schemeClr val="tx1"/>
                </a:solidFill>
                <a:effectLst/>
                <a:latin typeface="+mn-lt"/>
                <a:ea typeface="+mn-ea"/>
                <a:cs typeface="+mn-cs"/>
              </a:rPr>
              <a:t>Without strong allies in elected office who will fund, support, and protect the federal workforce, we simply will not be able to keep up. The stakes are that clear</a:t>
            </a:r>
          </a:p>
          <a:p>
            <a:endParaRPr lang="en-US" dirty="0"/>
          </a:p>
        </p:txBody>
      </p:sp>
      <p:sp>
        <p:nvSpPr>
          <p:cNvPr id="4" name="Slide Number Placeholder 3"/>
          <p:cNvSpPr>
            <a:spLocks noGrp="1"/>
          </p:cNvSpPr>
          <p:nvPr>
            <p:ph type="sldNum" sz="quarter" idx="5"/>
          </p:nvPr>
        </p:nvSpPr>
        <p:spPr/>
        <p:txBody>
          <a:bodyPr/>
          <a:lstStyle/>
          <a:p>
            <a:fld id="{1B5E1D4E-40EE-4F41-8CD7-845E1508B8BF}" type="slidenum">
              <a:rPr lang="en-US" smtClean="0"/>
              <a:t>17</a:t>
            </a:fld>
            <a:endParaRPr lang="en-US"/>
          </a:p>
        </p:txBody>
      </p:sp>
    </p:spTree>
    <p:extLst>
      <p:ext uri="{BB962C8B-B14F-4D97-AF65-F5344CB8AC3E}">
        <p14:creationId xmlns:p14="http://schemas.microsoft.com/office/powerpoint/2010/main" val="34594667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r>
              <a:rPr lang="en-US" baseline="0" dirty="0"/>
              <a:t>I assume many don’t fully understand what NARFE-PAC is and how it’s separate from NARFE’s other advocacy efforts. It’s certainly confusing, which is why educating members is so important. When talking about PAC, explain NARFE-PAC, what it is, why it’s important, how it works and how it affects them. </a:t>
            </a:r>
          </a:p>
          <a:p>
            <a:endParaRPr lang="en-US" baseline="0" dirty="0"/>
          </a:p>
          <a:p>
            <a:r>
              <a:rPr lang="en-US" baseline="0" dirty="0"/>
              <a:t>Specifically, I want to highlight that the PAC is a separate, segregated fund of NARFE, that it exists to elect fed-friendly lawmakers and build relationships with them to protect federal benefits, and that it uses a consultative process for disbursement decisions which relies on local input. Also let members know that NARFE-PAC is a critical part of our advocacy efforts.</a:t>
            </a:r>
          </a:p>
          <a:p>
            <a:endParaRPr lang="en-US" baseline="0" dirty="0"/>
          </a:p>
          <a:p>
            <a:r>
              <a:rPr lang="en-US" baseline="0" dirty="0"/>
              <a:t>People want to understand how NARFE-PAC relates to them, so it’s always good to remind them that their contributions directly enable the PAC to get facetime with lawmakers to discuss our most critical issues, like fair cost-of-living adjustments and repeal or reform of the WEP/GPO. NARFE-PAC is a critical part of our overall advocacy strategy and needs member support to succeed.  </a:t>
            </a:r>
            <a:endParaRPr lang="en-US" dirty="0"/>
          </a:p>
        </p:txBody>
      </p:sp>
      <p:sp>
        <p:nvSpPr>
          <p:cNvPr id="4" name="Slide Number Placeholder 3"/>
          <p:cNvSpPr>
            <a:spLocks noGrp="1"/>
          </p:cNvSpPr>
          <p:nvPr>
            <p:ph type="sldNum" sz="quarter" idx="10"/>
          </p:nvPr>
        </p:nvSpPr>
        <p:spPr/>
        <p:txBody>
          <a:bodyPr/>
          <a:lstStyle/>
          <a:p>
            <a:fld id="{D66F9727-A90A-A24C-807C-C4321BA27ED2}" type="slidenum">
              <a:rPr lang="en-US" smtClean="0"/>
              <a:t>19</a:t>
            </a:fld>
            <a:endParaRPr lang="en-US"/>
          </a:p>
        </p:txBody>
      </p:sp>
    </p:spTree>
    <p:extLst>
      <p:ext uri="{BB962C8B-B14F-4D97-AF65-F5344CB8AC3E}">
        <p14:creationId xmlns:p14="http://schemas.microsoft.com/office/powerpoint/2010/main" val="2549693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And here are the numerous ways members can contribute to NARFE-PAC.</a:t>
            </a:r>
          </a:p>
          <a:p>
            <a:endParaRPr lang="en-US" dirty="0"/>
          </a:p>
          <a:p>
            <a:r>
              <a:rPr lang="en-US" dirty="0"/>
              <a:t>- Going online to the NARFE-PAC webpage and clicking the contribution button.</a:t>
            </a:r>
          </a:p>
          <a:p>
            <a:r>
              <a:rPr lang="en-US" dirty="0"/>
              <a:t>- Contributing through NARFE's digital fundraising campaign, where mass emails are sent regularly encouraging members to give. </a:t>
            </a:r>
            <a:endParaRPr lang="en-US" dirty="0">
              <a:cs typeface="Calibri"/>
            </a:endParaRPr>
          </a:p>
          <a:p>
            <a:pPr marL="171450" indent="-171450">
              <a:buFontTx/>
              <a:buChar char="-"/>
            </a:pPr>
            <a:r>
              <a:rPr lang="en-US" dirty="0"/>
              <a:t>Sending in a contribution via check or credit card as part of the next NARFE-PAC letter campaign, which will arrive in June and July of this year. The PAC recently sent a mailer out for February/March as well. </a:t>
            </a:r>
            <a:endParaRPr lang="en-US" dirty="0">
              <a:cs typeface="Calibri"/>
            </a:endParaRPr>
          </a:p>
          <a:p>
            <a:pPr marL="171450" indent="-171450">
              <a:buFontTx/>
              <a:buChar char="-"/>
            </a:pPr>
            <a:r>
              <a:rPr lang="en-US" dirty="0"/>
              <a:t>Finally, you can call the advocacy department directly to make a contribution via credit card by dialing NARFE headquarters at </a:t>
            </a:r>
            <a:r>
              <a:rPr lang="en-US" b="0" i="0" dirty="0">
                <a:solidFill>
                  <a:srgbClr val="000000"/>
                </a:solidFill>
                <a:effectLst/>
                <a:latin typeface="Montserrat" panose="00000500000000000000" pitchFamily="2" charset="0"/>
              </a:rPr>
              <a:t>1-800-456-8410</a:t>
            </a:r>
            <a:r>
              <a:rPr lang="en-US" dirty="0"/>
              <a:t>, option 3. </a:t>
            </a:r>
          </a:p>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5D1D6134-14B5-BE4F-8909-9278DB4B27FD}" type="slidenum">
              <a:rPr lang="en-US" smtClean="0"/>
              <a:t>20</a:t>
            </a:fld>
            <a:endParaRPr lang="en-US"/>
          </a:p>
        </p:txBody>
      </p:sp>
    </p:spTree>
    <p:extLst>
      <p:ext uri="{BB962C8B-B14F-4D97-AF65-F5344CB8AC3E}">
        <p14:creationId xmlns:p14="http://schemas.microsoft.com/office/powerpoint/2010/main" val="1727693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Before we get into the details, I want to frame three questions that sit at the heart of everything we'll discuss today.</a:t>
            </a:r>
          </a:p>
          <a:p>
            <a:r>
              <a:rPr lang="en-US" sz="1200" b="0" i="0" kern="1200" dirty="0">
                <a:solidFill>
                  <a:schemeClr val="tx1"/>
                </a:solidFill>
                <a:effectLst/>
                <a:latin typeface="+mn-lt"/>
                <a:ea typeface="+mn-ea"/>
                <a:cs typeface="+mn-cs"/>
              </a:rPr>
              <a:t>First — Merit versus Politics. There are active efforts to transform the civil service from a merit-based, nonpartisan institution into one that serves political interests. This isn't hypothetical. We've seen proposals, and we will see them again.</a:t>
            </a:r>
          </a:p>
          <a:p>
            <a:r>
              <a:rPr lang="en-US" sz="1200" b="0" i="0" kern="1200" dirty="0">
                <a:solidFill>
                  <a:schemeClr val="tx1"/>
                </a:solidFill>
                <a:effectLst/>
                <a:latin typeface="+mn-lt"/>
                <a:ea typeface="+mn-ea"/>
                <a:cs typeface="+mn-cs"/>
              </a:rPr>
              <a:t>Second — Benefits at Risk. The retirement and health benefits you were promised when you entered federal service? They're on the table. There are people in Washington who view those commitments as negotiable. We do not.</a:t>
            </a:r>
          </a:p>
          <a:p>
            <a:r>
              <a:rPr lang="en-US" sz="1200" b="0" i="0" kern="1200" dirty="0">
                <a:solidFill>
                  <a:schemeClr val="tx1"/>
                </a:solidFill>
                <a:effectLst/>
                <a:latin typeface="+mn-lt"/>
                <a:ea typeface="+mn-ea"/>
                <a:cs typeface="+mn-cs"/>
              </a:rPr>
              <a:t>Third — Workforce Size. There's a push to shrink the federal workforce dramatically, without any real consideration for whether agencies can still deliver on their missions.</a:t>
            </a:r>
          </a:p>
          <a:p>
            <a:r>
              <a:rPr lang="en-US" sz="1200" b="0" i="0" kern="1200" dirty="0">
                <a:solidFill>
                  <a:schemeClr val="tx1"/>
                </a:solidFill>
                <a:effectLst/>
                <a:latin typeface="+mn-lt"/>
                <a:ea typeface="+mn-ea"/>
                <a:cs typeface="+mn-cs"/>
              </a:rPr>
              <a:t>These aren't abstract policy debates. They affect your paycheck, your retirement, your health care, and the professional standing of everyone in this room.</a:t>
            </a:r>
          </a:p>
          <a:p>
            <a:br>
              <a:rPr lang="en-US" dirty="0"/>
            </a:br>
            <a:endParaRPr lang="en-US" dirty="0"/>
          </a:p>
        </p:txBody>
      </p:sp>
      <p:sp>
        <p:nvSpPr>
          <p:cNvPr id="4" name="Slide Number Placeholder 3"/>
          <p:cNvSpPr>
            <a:spLocks noGrp="1"/>
          </p:cNvSpPr>
          <p:nvPr>
            <p:ph type="sldNum" sz="quarter" idx="5"/>
          </p:nvPr>
        </p:nvSpPr>
        <p:spPr/>
        <p:txBody>
          <a:bodyPr/>
          <a:lstStyle/>
          <a:p>
            <a:fld id="{1B5E1D4E-40EE-4F41-8CD7-845E1508B8BF}" type="slidenum">
              <a:rPr lang="en-US" smtClean="0"/>
              <a:t>2</a:t>
            </a:fld>
            <a:endParaRPr lang="en-US"/>
          </a:p>
        </p:txBody>
      </p:sp>
    </p:spTree>
    <p:extLst>
      <p:ext uri="{BB962C8B-B14F-4D97-AF65-F5344CB8AC3E}">
        <p14:creationId xmlns:p14="http://schemas.microsoft.com/office/powerpoint/2010/main" val="3662014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So let's start by looking at the landscape — the real, structural pressures facing the federal workforce right now. These aren't new problems, but they're getting worse. And 2026 is a tipping point.</a:t>
            </a:r>
            <a:endParaRPr lang="en-US" dirty="0"/>
          </a:p>
        </p:txBody>
      </p:sp>
      <p:sp>
        <p:nvSpPr>
          <p:cNvPr id="4" name="Slide Number Placeholder 3"/>
          <p:cNvSpPr>
            <a:spLocks noGrp="1"/>
          </p:cNvSpPr>
          <p:nvPr>
            <p:ph type="sldNum" sz="quarter" idx="5"/>
          </p:nvPr>
        </p:nvSpPr>
        <p:spPr/>
        <p:txBody>
          <a:bodyPr/>
          <a:lstStyle/>
          <a:p>
            <a:fld id="{5D1D6134-14B5-BE4F-8909-9278DB4B27FD}" type="slidenum">
              <a:rPr lang="en-US" smtClean="0"/>
              <a:t>3</a:t>
            </a:fld>
            <a:endParaRPr lang="en-US"/>
          </a:p>
        </p:txBody>
      </p:sp>
    </p:spTree>
    <p:extLst>
      <p:ext uri="{BB962C8B-B14F-4D97-AF65-F5344CB8AC3E}">
        <p14:creationId xmlns:p14="http://schemas.microsoft.com/office/powerpoint/2010/main" val="2007905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federal workforce is being squeezed from multiple directions at once.</a:t>
            </a:r>
          </a:p>
          <a:p>
            <a:r>
              <a:rPr lang="en-US" sz="1200" b="0" i="0" kern="1200" dirty="0">
                <a:solidFill>
                  <a:schemeClr val="tx1"/>
                </a:solidFill>
                <a:effectLst/>
                <a:latin typeface="+mn-lt"/>
                <a:ea typeface="+mn-ea"/>
                <a:cs typeface="+mn-cs"/>
              </a:rPr>
              <a:t>We're facing a massive retirement wave. Many of our most experienced colleagues — the people who carry institutional knowledge, who train the next generation — are heading for the door. And when they leave, they take decades of expertise with them.</a:t>
            </a:r>
          </a:p>
          <a:p>
            <a:r>
              <a:rPr lang="en-US" sz="1200" b="0" i="0" kern="1200" dirty="0">
                <a:solidFill>
                  <a:schemeClr val="tx1"/>
                </a:solidFill>
                <a:effectLst/>
                <a:latin typeface="+mn-lt"/>
                <a:ea typeface="+mn-ea"/>
                <a:cs typeface="+mn-cs"/>
              </a:rPr>
              <a:t>At the same time, we're struggling to bring people in. Federal agencies are competing for talent against the private sector, which often offers higher salaries, faster promotions, and more flexibility. Young professionals with skills in technology, engineering, and data science have options — and if we can't offer them a competitive career path, they'll go elsewhere.</a:t>
            </a:r>
          </a:p>
          <a:p>
            <a:r>
              <a:rPr lang="en-US" sz="1200" b="0" i="0" kern="1200" dirty="0">
                <a:solidFill>
                  <a:schemeClr val="tx1"/>
                </a:solidFill>
                <a:effectLst/>
                <a:latin typeface="+mn-lt"/>
                <a:ea typeface="+mn-ea"/>
                <a:cs typeface="+mn-cs"/>
              </a:rPr>
              <a:t>That creates a compounding problem — a competitive disadvantage that gets worse every year we fail to address it. We simply cannot serve the American public effectively if we can't attract and retain the talent we need.</a:t>
            </a:r>
          </a:p>
          <a:p>
            <a:br>
              <a:rPr lang="en-US" dirty="0"/>
            </a:br>
            <a:endParaRPr lang="en-US" dirty="0"/>
          </a:p>
        </p:txBody>
      </p:sp>
      <p:sp>
        <p:nvSpPr>
          <p:cNvPr id="4" name="Slide Number Placeholder 3"/>
          <p:cNvSpPr>
            <a:spLocks noGrp="1"/>
          </p:cNvSpPr>
          <p:nvPr>
            <p:ph type="sldNum" sz="quarter" idx="5"/>
          </p:nvPr>
        </p:nvSpPr>
        <p:spPr/>
        <p:txBody>
          <a:bodyPr/>
          <a:lstStyle/>
          <a:p>
            <a:fld id="{1B5E1D4E-40EE-4F41-8CD7-845E1508B8BF}" type="slidenum">
              <a:rPr lang="en-US" smtClean="0"/>
              <a:t>4</a:t>
            </a:fld>
            <a:endParaRPr lang="en-US"/>
          </a:p>
        </p:txBody>
      </p:sp>
    </p:spTree>
    <p:extLst>
      <p:ext uri="{BB962C8B-B14F-4D97-AF65-F5344CB8AC3E}">
        <p14:creationId xmlns:p14="http://schemas.microsoft.com/office/powerpoint/2010/main" val="26975782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And here's the paradox: while the workforce is shrinking and aging, the demands on government are growing.</a:t>
            </a:r>
          </a:p>
          <a:p>
            <a:r>
              <a:rPr lang="en-US" sz="1200" b="0" i="0" kern="1200" dirty="0">
                <a:solidFill>
                  <a:schemeClr val="tx1"/>
                </a:solidFill>
                <a:effectLst/>
                <a:latin typeface="+mn-lt"/>
                <a:ea typeface="+mn-ea"/>
                <a:cs typeface="+mn-cs"/>
              </a:rPr>
              <a:t>Think about what federal employees do every day. They manage health care systems serving millions of Americans. They process benefits — Social Security, veterans' benefits, federal retirement — that people depend on. They protect our national security. They advance scientific research and technological innovation.</a:t>
            </a:r>
          </a:p>
          <a:p>
            <a:r>
              <a:rPr lang="en-US" sz="1200" b="0" i="0" kern="1200" dirty="0">
                <a:solidFill>
                  <a:schemeClr val="tx1"/>
                </a:solidFill>
                <a:effectLst/>
                <a:latin typeface="+mn-lt"/>
                <a:ea typeface="+mn-ea"/>
                <a:cs typeface="+mn-cs"/>
              </a:rPr>
              <a:t>Every one of these areas is becoming more complex, more demanding, and more critical. Yet the resources available to the workforce are being squeezed. You simply cannot cut the workforce and expect the same level of service. Something has to give — and right now, it's the people doing the work who are being asked to do more with less.</a:t>
            </a:r>
          </a:p>
          <a:p>
            <a:br>
              <a:rPr lang="en-US" dirty="0"/>
            </a:br>
            <a:endParaRPr lang="en-US" dirty="0"/>
          </a:p>
        </p:txBody>
      </p:sp>
      <p:sp>
        <p:nvSpPr>
          <p:cNvPr id="4" name="Slide Number Placeholder 3"/>
          <p:cNvSpPr>
            <a:spLocks noGrp="1"/>
          </p:cNvSpPr>
          <p:nvPr>
            <p:ph type="sldNum" sz="quarter" idx="5"/>
          </p:nvPr>
        </p:nvSpPr>
        <p:spPr/>
        <p:txBody>
          <a:bodyPr/>
          <a:lstStyle/>
          <a:p>
            <a:fld id="{1B5E1D4E-40EE-4F41-8CD7-845E1508B8BF}" type="slidenum">
              <a:rPr lang="en-US" smtClean="0"/>
              <a:t>5</a:t>
            </a:fld>
            <a:endParaRPr lang="en-US"/>
          </a:p>
        </p:txBody>
      </p:sp>
    </p:spTree>
    <p:extLst>
      <p:ext uri="{BB962C8B-B14F-4D97-AF65-F5344CB8AC3E}">
        <p14:creationId xmlns:p14="http://schemas.microsoft.com/office/powerpoint/2010/main" val="29375091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Now let me be specific about what's coming. These aren't vague possibilities — these are real proposals that have been introduced or seriously discussed in Congress.</a:t>
            </a:r>
          </a:p>
          <a:p>
            <a:r>
              <a:rPr lang="en-US" sz="1200" b="0" i="0" kern="1200" dirty="0">
                <a:solidFill>
                  <a:schemeClr val="tx1"/>
                </a:solidFill>
                <a:effectLst/>
                <a:latin typeface="+mn-lt"/>
                <a:ea typeface="+mn-ea"/>
                <a:cs typeface="+mn-cs"/>
              </a:rPr>
              <a:t>Political hiring schemes — efforts to revive something like Schedule F, which would strip civil service protections from thousands of federal employees and make them essentially at-will political appointees.</a:t>
            </a:r>
          </a:p>
          <a:p>
            <a:r>
              <a:rPr lang="en-US" sz="1200" b="0" i="0" kern="1200" dirty="0">
                <a:solidFill>
                  <a:schemeClr val="tx1"/>
                </a:solidFill>
                <a:effectLst/>
                <a:latin typeface="+mn-lt"/>
                <a:ea typeface="+mn-ea"/>
                <a:cs typeface="+mn-cs"/>
              </a:rPr>
              <a:t>Benefit cuts — proposals to increase what you pay for health care, reduce cost-of-living adjustments, or change the pension calculation in ways that would shrink your retirement income.</a:t>
            </a:r>
          </a:p>
          <a:p>
            <a:r>
              <a:rPr lang="en-US" sz="1200" b="0" i="0" kern="1200" dirty="0">
                <a:solidFill>
                  <a:schemeClr val="tx1"/>
                </a:solidFill>
                <a:effectLst/>
                <a:latin typeface="+mn-lt"/>
                <a:ea typeface="+mn-ea"/>
                <a:cs typeface="+mn-cs"/>
              </a:rPr>
              <a:t>Workforce reductions — across-the-board cuts with no analysis of whether agencies can still fulfill their missions. Just arbitrary numbers to hit budget targets.</a:t>
            </a:r>
          </a:p>
          <a:p>
            <a:r>
              <a:rPr lang="en-US" sz="1200" b="0" i="0" kern="1200" dirty="0">
                <a:solidFill>
                  <a:schemeClr val="tx1"/>
                </a:solidFill>
                <a:effectLst/>
                <a:latin typeface="+mn-lt"/>
                <a:ea typeface="+mn-ea"/>
                <a:cs typeface="+mn-cs"/>
              </a:rPr>
              <a:t>And weakened protections — removing the competitive service rules that have protected the impartiality and expertise of our civil service for over a century.</a:t>
            </a:r>
          </a:p>
          <a:p>
            <a:r>
              <a:rPr lang="en-US" sz="1200" b="0" i="0" kern="1200" dirty="0">
                <a:solidFill>
                  <a:schemeClr val="tx1"/>
                </a:solidFill>
                <a:effectLst/>
                <a:latin typeface="+mn-lt"/>
                <a:ea typeface="+mn-ea"/>
                <a:cs typeface="+mn-cs"/>
              </a:rPr>
              <a:t>Each of these is serious on its own. Together, they represent a fundamental challenge to the civil service as we know it.</a:t>
            </a:r>
          </a:p>
          <a:p>
            <a:br>
              <a:rPr lang="en-US" dirty="0"/>
            </a:br>
            <a:endParaRPr lang="en-US" dirty="0"/>
          </a:p>
        </p:txBody>
      </p:sp>
      <p:sp>
        <p:nvSpPr>
          <p:cNvPr id="4" name="Slide Number Placeholder 3"/>
          <p:cNvSpPr>
            <a:spLocks noGrp="1"/>
          </p:cNvSpPr>
          <p:nvPr>
            <p:ph type="sldNum" sz="quarter" idx="5"/>
          </p:nvPr>
        </p:nvSpPr>
        <p:spPr/>
        <p:txBody>
          <a:bodyPr/>
          <a:lstStyle/>
          <a:p>
            <a:fld id="{1B5E1D4E-40EE-4F41-8CD7-845E1508B8BF}" type="slidenum">
              <a:rPr lang="en-US" smtClean="0"/>
              <a:t>6</a:t>
            </a:fld>
            <a:endParaRPr lang="en-US"/>
          </a:p>
        </p:txBody>
      </p:sp>
    </p:spTree>
    <p:extLst>
      <p:ext uri="{BB962C8B-B14F-4D97-AF65-F5344CB8AC3E}">
        <p14:creationId xmlns:p14="http://schemas.microsoft.com/office/powerpoint/2010/main" val="10668086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Let me put this in the plainest terms I can. What's at risk here is not one thing — it's everything.</a:t>
            </a:r>
          </a:p>
          <a:p>
            <a:r>
              <a:rPr lang="en-US" sz="1200" b="0" i="0" kern="1200" dirty="0">
                <a:solidFill>
                  <a:schemeClr val="tx1"/>
                </a:solidFill>
                <a:effectLst/>
                <a:latin typeface="+mn-lt"/>
                <a:ea typeface="+mn-ea"/>
                <a:cs typeface="+mn-cs"/>
              </a:rPr>
              <a:t>Your retirement security. Your pay and compensation. The hiring systems that ensure the best-qualified people get the job. And ultimately, the very structure and integrity of public service in America.</a:t>
            </a:r>
          </a:p>
          <a:p>
            <a:r>
              <a:rPr lang="en-US" sz="1200" b="0" i="0" kern="1200" dirty="0">
                <a:solidFill>
                  <a:schemeClr val="tx1"/>
                </a:solidFill>
                <a:effectLst/>
                <a:latin typeface="+mn-lt"/>
                <a:ea typeface="+mn-ea"/>
                <a:cs typeface="+mn-cs"/>
              </a:rPr>
              <a:t>These threats don't come one at a time — they cascade. A weakened hiring system leads to a less capable workforce, which is used as justification for further cuts, which leads to more pressure on the people who remain. It's a downward spiral, and once it starts, it's very hard to reverse.</a:t>
            </a:r>
          </a:p>
          <a:p>
            <a:r>
              <a:rPr lang="en-US" sz="1200" b="0" i="0" kern="1200" dirty="0">
                <a:solidFill>
                  <a:schemeClr val="tx1"/>
                </a:solidFill>
                <a:effectLst/>
                <a:latin typeface="+mn-lt"/>
                <a:ea typeface="+mn-ea"/>
                <a:cs typeface="+mn-cs"/>
              </a:rPr>
              <a:t>That's why the work we do right now — before these proposals become law — is so critical.</a:t>
            </a:r>
          </a:p>
          <a:p>
            <a:endParaRPr lang="en-US" dirty="0"/>
          </a:p>
        </p:txBody>
      </p:sp>
      <p:sp>
        <p:nvSpPr>
          <p:cNvPr id="4" name="Slide Number Placeholder 3"/>
          <p:cNvSpPr>
            <a:spLocks noGrp="1"/>
          </p:cNvSpPr>
          <p:nvPr>
            <p:ph type="sldNum" sz="quarter" idx="5"/>
          </p:nvPr>
        </p:nvSpPr>
        <p:spPr/>
        <p:txBody>
          <a:bodyPr/>
          <a:lstStyle/>
          <a:p>
            <a:fld id="{1B5E1D4E-40EE-4F41-8CD7-845E1508B8BF}" type="slidenum">
              <a:rPr lang="en-US" smtClean="0"/>
              <a:t>7</a:t>
            </a:fld>
            <a:endParaRPr lang="en-US"/>
          </a:p>
        </p:txBody>
      </p:sp>
    </p:spTree>
    <p:extLst>
      <p:ext uri="{BB962C8B-B14F-4D97-AF65-F5344CB8AC3E}">
        <p14:creationId xmlns:p14="http://schemas.microsoft.com/office/powerpoint/2010/main" val="18655227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Which brings us to the heart of the matter. Everything I've just described — the threats, the pressures, the choices ahead — will be decided by the people we send to Congress. The 2026 elections will directly shape your financial security and your professional future.</a:t>
            </a:r>
          </a:p>
          <a:p>
            <a:br>
              <a:rPr lang="en-US" dirty="0"/>
            </a:br>
            <a:endParaRPr lang="en-US" dirty="0"/>
          </a:p>
        </p:txBody>
      </p:sp>
      <p:sp>
        <p:nvSpPr>
          <p:cNvPr id="4" name="Slide Number Placeholder 3"/>
          <p:cNvSpPr>
            <a:spLocks noGrp="1"/>
          </p:cNvSpPr>
          <p:nvPr>
            <p:ph type="sldNum" sz="quarter" idx="5"/>
          </p:nvPr>
        </p:nvSpPr>
        <p:spPr/>
        <p:txBody>
          <a:bodyPr/>
          <a:lstStyle/>
          <a:p>
            <a:fld id="{1B5E1D4E-40EE-4F41-8CD7-845E1508B8BF}" type="slidenum">
              <a:rPr lang="en-US" smtClean="0"/>
              <a:t>8</a:t>
            </a:fld>
            <a:endParaRPr lang="en-US"/>
          </a:p>
        </p:txBody>
      </p:sp>
    </p:spTree>
    <p:extLst>
      <p:ext uri="{BB962C8B-B14F-4D97-AF65-F5344CB8AC3E}">
        <p14:creationId xmlns:p14="http://schemas.microsoft.com/office/powerpoint/2010/main" val="26990221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Let's be clear about what's on the ballot. Major elections this cycle will determine who writes the laws governing federal employee pay, benefits, and workplace protections.</a:t>
            </a:r>
          </a:p>
          <a:p>
            <a:r>
              <a:rPr lang="en-US" sz="1200" b="0" i="0" kern="1200" dirty="0">
                <a:solidFill>
                  <a:schemeClr val="tx1"/>
                </a:solidFill>
                <a:effectLst/>
                <a:latin typeface="+mn-lt"/>
                <a:ea typeface="+mn-ea"/>
                <a:cs typeface="+mn-cs"/>
              </a:rPr>
              <a:t>The outcome will directly influence your retirement security, your health care options and affordability, the basic structure of civil service protections, and how federal employees are compensated.</a:t>
            </a:r>
          </a:p>
          <a:p>
            <a:r>
              <a:rPr lang="en-US" sz="1200" b="0" i="0" kern="1200" dirty="0">
                <a:solidFill>
                  <a:schemeClr val="tx1"/>
                </a:solidFill>
                <a:effectLst/>
                <a:latin typeface="+mn-lt"/>
                <a:ea typeface="+mn-ea"/>
                <a:cs typeface="+mn-cs"/>
              </a:rPr>
              <a:t>These aren't hypotheticals. Whoever holds the gavel, whoever sits on the committees that oversee federal workforce policy — those are the people who will decide whether your benefits are protected or cut, whether hiring stays merit-based or becomes political, and whether your pay keeps up with the cost of living.</a:t>
            </a:r>
          </a:p>
          <a:p>
            <a:r>
              <a:rPr lang="en-US" sz="1200" b="0" i="0" kern="1200" dirty="0">
                <a:solidFill>
                  <a:schemeClr val="tx1"/>
                </a:solidFill>
                <a:effectLst/>
                <a:latin typeface="+mn-lt"/>
                <a:ea typeface="+mn-ea"/>
                <a:cs typeface="+mn-cs"/>
              </a:rPr>
              <a:t>NARFE-PAC exists to make sure our community's voice is heard when those decisions are being made.</a:t>
            </a:r>
          </a:p>
          <a:p>
            <a:br>
              <a:rPr lang="en-US" dirty="0"/>
            </a:br>
            <a:endParaRPr lang="en-US" dirty="0"/>
          </a:p>
        </p:txBody>
      </p:sp>
      <p:sp>
        <p:nvSpPr>
          <p:cNvPr id="4" name="Slide Number Placeholder 3"/>
          <p:cNvSpPr>
            <a:spLocks noGrp="1"/>
          </p:cNvSpPr>
          <p:nvPr>
            <p:ph type="sldNum" sz="quarter" idx="5"/>
          </p:nvPr>
        </p:nvSpPr>
        <p:spPr/>
        <p:txBody>
          <a:bodyPr/>
          <a:lstStyle/>
          <a:p>
            <a:fld id="{1B5E1D4E-40EE-4F41-8CD7-845E1508B8BF}" type="slidenum">
              <a:rPr lang="en-US" smtClean="0"/>
              <a:t>9</a:t>
            </a:fld>
            <a:endParaRPr lang="en-US"/>
          </a:p>
        </p:txBody>
      </p:sp>
    </p:spTree>
    <p:extLst>
      <p:ext uri="{BB962C8B-B14F-4D97-AF65-F5344CB8AC3E}">
        <p14:creationId xmlns:p14="http://schemas.microsoft.com/office/powerpoint/2010/main" val="17817073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E6CFD746-C83E-674B-879B-87F8B074A1D0}"/>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p:cNvSpPr>
            <a:spLocks noGrp="1"/>
          </p:cNvSpPr>
          <p:nvPr>
            <p:ph type="ctrTitle"/>
          </p:nvPr>
        </p:nvSpPr>
        <p:spPr>
          <a:xfrm>
            <a:off x="3505567" y="2959100"/>
            <a:ext cx="6168519" cy="1162050"/>
          </a:xfrm>
        </p:spPr>
        <p:txBody>
          <a:bodyPr anchor="b">
            <a:normAutofit/>
          </a:bodyPr>
          <a:lstStyle>
            <a:lvl1pPr algn="l">
              <a:lnSpc>
                <a:spcPts val="3600"/>
              </a:lnSpc>
              <a:defRPr sz="3600" b="1">
                <a:solidFill>
                  <a:srgbClr val="EBECDF"/>
                </a:solidFill>
              </a:defRPr>
            </a:lvl1pPr>
          </a:lstStyle>
          <a:p>
            <a:r>
              <a:rPr lang="en-US"/>
              <a:t>Click to edit Master title style</a:t>
            </a:r>
          </a:p>
        </p:txBody>
      </p:sp>
      <p:sp>
        <p:nvSpPr>
          <p:cNvPr id="3" name="Subtitle 2"/>
          <p:cNvSpPr>
            <a:spLocks noGrp="1"/>
          </p:cNvSpPr>
          <p:nvPr>
            <p:ph type="subTitle" idx="1"/>
          </p:nvPr>
        </p:nvSpPr>
        <p:spPr>
          <a:xfrm>
            <a:off x="3505567" y="4241800"/>
            <a:ext cx="6168519" cy="1397000"/>
          </a:xfrm>
        </p:spPr>
        <p:txBody>
          <a:bodyPr>
            <a:normAutofit/>
          </a:bodyPr>
          <a:lstStyle>
            <a:lvl1pPr marL="0" indent="0" algn="l">
              <a:lnSpc>
                <a:spcPts val="2000"/>
              </a:lnSpc>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228600" y="6356351"/>
            <a:ext cx="2844800" cy="365125"/>
          </a:xfrm>
        </p:spPr>
        <p:txBody>
          <a:bodyPr/>
          <a:lstStyle>
            <a:lvl1pPr>
              <a:defRPr>
                <a:solidFill>
                  <a:schemeClr val="bg1"/>
                </a:solidFill>
              </a:defRPr>
            </a:lvl1pPr>
          </a:lstStyle>
          <a:p>
            <a:fld id="{F0E523EC-FBE9-F944-A21C-1D24C6307F6F}" type="datetime1">
              <a:rPr lang="en-US" smtClean="0"/>
              <a:pPr/>
              <a:t>4/21/2026</a:t>
            </a:fld>
            <a:endParaRPr lang="en-US"/>
          </a:p>
        </p:txBody>
      </p:sp>
      <p:sp>
        <p:nvSpPr>
          <p:cNvPr id="6" name="Slide Number Placeholder 5"/>
          <p:cNvSpPr>
            <a:spLocks noGrp="1"/>
          </p:cNvSpPr>
          <p:nvPr>
            <p:ph type="sldNum" sz="quarter" idx="12"/>
          </p:nvPr>
        </p:nvSpPr>
        <p:spPr>
          <a:xfrm>
            <a:off x="9118600" y="6356351"/>
            <a:ext cx="2844800" cy="365125"/>
          </a:xfrm>
        </p:spPr>
        <p:txBody>
          <a:bodyPr/>
          <a:lstStyle>
            <a:lvl1pPr>
              <a:defRPr>
                <a:solidFill>
                  <a:schemeClr val="bg1"/>
                </a:solidFill>
              </a:defRPr>
            </a:lvl1pPr>
          </a:lstStyle>
          <a:p>
            <a:fld id="{32221A3B-3924-B04A-A496-7CB8DC41F6D4}" type="slidenum">
              <a:rPr lang="en-US" smtClean="0"/>
              <a:pPr/>
              <a:t>‹#›</a:t>
            </a:fld>
            <a:endParaRPr lang="en-US"/>
          </a:p>
        </p:txBody>
      </p:sp>
    </p:spTree>
    <p:extLst>
      <p:ext uri="{BB962C8B-B14F-4D97-AF65-F5344CB8AC3E}">
        <p14:creationId xmlns:p14="http://schemas.microsoft.com/office/powerpoint/2010/main" val="2459659786"/>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D780A1-6BE7-4540-A521-AABAA8BFD413}" type="datetime1">
              <a:rPr lang="en-US" smtClean="0"/>
              <a:t>4/21/2026</a:t>
            </a:fld>
            <a:endParaRPr lang="en-US"/>
          </a:p>
        </p:txBody>
      </p:sp>
      <p:sp>
        <p:nvSpPr>
          <p:cNvPr id="6" name="Slide Number Placeholder 5"/>
          <p:cNvSpPr>
            <a:spLocks noGrp="1"/>
          </p:cNvSpPr>
          <p:nvPr>
            <p:ph type="sldNum" sz="quarter" idx="12"/>
          </p:nvPr>
        </p:nvSpPr>
        <p:spPr/>
        <p:txBody>
          <a:bodyPr/>
          <a:lstStyle/>
          <a:p>
            <a:fld id="{32221A3B-3924-B04A-A496-7CB8DC41F6D4}" type="slidenum">
              <a:rPr lang="en-US" smtClean="0"/>
              <a:t>‹#›</a:t>
            </a:fld>
            <a:endParaRPr lang="en-US"/>
          </a:p>
        </p:txBody>
      </p:sp>
      <p:sp>
        <p:nvSpPr>
          <p:cNvPr id="7" name="Footer Placeholder 4">
            <a:extLst>
              <a:ext uri="{FF2B5EF4-FFF2-40B4-BE49-F238E27FC236}">
                <a16:creationId xmlns:a16="http://schemas.microsoft.com/office/drawing/2014/main" id="{F0437101-3E68-7647-9E74-A0113595DA6A}"/>
              </a:ext>
            </a:extLst>
          </p:cNvPr>
          <p:cNvSpPr>
            <a:spLocks noGrp="1"/>
          </p:cNvSpPr>
          <p:nvPr>
            <p:ph type="ftr" sz="quarter" idx="11"/>
          </p:nvPr>
        </p:nvSpPr>
        <p:spPr>
          <a:xfrm>
            <a:off x="3573250" y="6356351"/>
            <a:ext cx="5164351" cy="365125"/>
          </a:xfrm>
          <a:prstGeom prst="rect">
            <a:avLst/>
          </a:prstGeom>
        </p:spPr>
        <p:txBody>
          <a:bodyPr/>
          <a:lstStyle/>
          <a:p>
            <a:r>
              <a:rPr lang="en-US"/>
              <a:t>FEDERAL BENEFITS EXPERTS</a:t>
            </a:r>
          </a:p>
        </p:txBody>
      </p:sp>
    </p:spTree>
    <p:extLst>
      <p:ext uri="{BB962C8B-B14F-4D97-AF65-F5344CB8AC3E}">
        <p14:creationId xmlns:p14="http://schemas.microsoft.com/office/powerpoint/2010/main" val="2556123361"/>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352551"/>
            <a:ext cx="3090333" cy="4773613"/>
          </a:xfrm>
        </p:spPr>
        <p:txBody>
          <a:bodyPr vert="eaVert"/>
          <a:lstStyle>
            <a:lvl1pPr>
              <a:lnSpc>
                <a:spcPts val="3200"/>
              </a:lnSpc>
              <a:defRPr>
                <a:solidFill>
                  <a:srgbClr val="006491"/>
                </a:solidFill>
              </a:defRPr>
            </a:lvl1pPr>
          </a:lstStyle>
          <a:p>
            <a:r>
              <a:rPr lang="en-US"/>
              <a:t>Click to edit Master title style</a:t>
            </a:r>
          </a:p>
        </p:txBody>
      </p:sp>
      <p:sp>
        <p:nvSpPr>
          <p:cNvPr id="3" name="Vertical Text Placeholder 2"/>
          <p:cNvSpPr>
            <a:spLocks noGrp="1"/>
          </p:cNvSpPr>
          <p:nvPr>
            <p:ph type="body" orient="vert" idx="1"/>
          </p:nvPr>
        </p:nvSpPr>
        <p:spPr>
          <a:xfrm>
            <a:off x="465667" y="1352551"/>
            <a:ext cx="8170333" cy="4773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sz="900"/>
            </a:lvl1pPr>
          </a:lstStyle>
          <a:p>
            <a:fld id="{04E20834-5D09-9741-812C-24EE37489303}" type="datetime1">
              <a:rPr lang="en-US" smtClean="0"/>
              <a:pPr/>
              <a:t>4/21/2026</a:t>
            </a:fld>
            <a:endParaRPr lang="en-US"/>
          </a:p>
        </p:txBody>
      </p:sp>
      <p:sp>
        <p:nvSpPr>
          <p:cNvPr id="6" name="Slide Number Placeholder 5"/>
          <p:cNvSpPr>
            <a:spLocks noGrp="1"/>
          </p:cNvSpPr>
          <p:nvPr>
            <p:ph type="sldNum" sz="quarter" idx="12"/>
          </p:nvPr>
        </p:nvSpPr>
        <p:spPr/>
        <p:txBody>
          <a:bodyPr/>
          <a:lstStyle>
            <a:lvl1pPr>
              <a:defRPr sz="900"/>
            </a:lvl1pPr>
          </a:lstStyle>
          <a:p>
            <a:fld id="{32221A3B-3924-B04A-A496-7CB8DC41F6D4}" type="slidenum">
              <a:rPr lang="en-US" smtClean="0"/>
              <a:pPr/>
              <a:t>‹#›</a:t>
            </a:fld>
            <a:endParaRPr lang="en-US"/>
          </a:p>
        </p:txBody>
      </p:sp>
      <p:sp>
        <p:nvSpPr>
          <p:cNvPr id="7" name="Footer Placeholder 4">
            <a:extLst>
              <a:ext uri="{FF2B5EF4-FFF2-40B4-BE49-F238E27FC236}">
                <a16:creationId xmlns:a16="http://schemas.microsoft.com/office/drawing/2014/main" id="{7BBE3F9F-15D6-6C44-90D9-AA2FE1E1A684}"/>
              </a:ext>
            </a:extLst>
          </p:cNvPr>
          <p:cNvSpPr>
            <a:spLocks noGrp="1"/>
          </p:cNvSpPr>
          <p:nvPr>
            <p:ph type="ftr" sz="quarter" idx="11"/>
          </p:nvPr>
        </p:nvSpPr>
        <p:spPr>
          <a:xfrm>
            <a:off x="3573250" y="6356351"/>
            <a:ext cx="5164351" cy="365125"/>
          </a:xfrm>
          <a:prstGeom prst="rect">
            <a:avLst/>
          </a:prstGeom>
        </p:spPr>
        <p:txBody>
          <a:bodyPr/>
          <a:lstStyle>
            <a:lvl1pPr>
              <a:defRPr sz="900" spc="100" baseline="0"/>
            </a:lvl1pPr>
          </a:lstStyle>
          <a:p>
            <a:r>
              <a:rPr lang="en-US"/>
              <a:t>FEDERAL BENEFITS EXPERTS</a:t>
            </a:r>
          </a:p>
        </p:txBody>
      </p:sp>
    </p:spTree>
    <p:extLst>
      <p:ext uri="{BB962C8B-B14F-4D97-AF65-F5344CB8AC3E}">
        <p14:creationId xmlns:p14="http://schemas.microsoft.com/office/powerpoint/2010/main" val="1645887940"/>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5667" y="0"/>
            <a:ext cx="9897533" cy="1219200"/>
          </a:xfrm>
        </p:spPr>
        <p:txBody>
          <a:bodyPr>
            <a:normAutofit/>
          </a:bodyPr>
          <a:lstStyle>
            <a:lvl1pPr>
              <a:lnSpc>
                <a:spcPts val="3200"/>
              </a:lnSpc>
              <a:defRPr sz="3200" b="1"/>
            </a:lvl1pPr>
          </a:lstStyle>
          <a:p>
            <a:r>
              <a:rPr lang="en-US"/>
              <a:t>Click to edit Master title style</a:t>
            </a:r>
          </a:p>
        </p:txBody>
      </p:sp>
      <p:sp>
        <p:nvSpPr>
          <p:cNvPr id="3" name="Content Placeholder 2"/>
          <p:cNvSpPr>
            <a:spLocks noGrp="1"/>
          </p:cNvSpPr>
          <p:nvPr>
            <p:ph idx="1"/>
          </p:nvPr>
        </p:nvSpPr>
        <p:spPr/>
        <p:txBody>
          <a:bodyPr/>
          <a:lstStyle>
            <a:lvl1pPr>
              <a:defRPr b="1"/>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65667" y="6356351"/>
            <a:ext cx="2988733" cy="365125"/>
          </a:xfrm>
        </p:spPr>
        <p:txBody>
          <a:bodyPr/>
          <a:lstStyle>
            <a:lvl1pPr>
              <a:defRPr>
                <a:solidFill>
                  <a:srgbClr val="006491"/>
                </a:solidFill>
              </a:defRPr>
            </a:lvl1pPr>
          </a:lstStyle>
          <a:p>
            <a:fld id="{74EC077F-1822-9B4D-B466-2AEAFFB9F37D}" type="datetime1">
              <a:rPr lang="en-US" smtClean="0"/>
              <a:pPr/>
              <a:t>4/21/2026</a:t>
            </a:fld>
            <a:endParaRPr lang="en-US"/>
          </a:p>
        </p:txBody>
      </p:sp>
      <p:sp>
        <p:nvSpPr>
          <p:cNvPr id="6" name="Slide Number Placeholder 5"/>
          <p:cNvSpPr>
            <a:spLocks noGrp="1"/>
          </p:cNvSpPr>
          <p:nvPr>
            <p:ph type="sldNum" sz="quarter" idx="12"/>
          </p:nvPr>
        </p:nvSpPr>
        <p:spPr>
          <a:xfrm>
            <a:off x="8737600" y="6356351"/>
            <a:ext cx="3208867" cy="365125"/>
          </a:xfrm>
        </p:spPr>
        <p:txBody>
          <a:bodyPr/>
          <a:lstStyle>
            <a:lvl1pPr>
              <a:defRPr>
                <a:solidFill>
                  <a:srgbClr val="006491"/>
                </a:solidFill>
              </a:defRPr>
            </a:lvl1pPr>
          </a:lstStyle>
          <a:p>
            <a:fld id="{32221A3B-3924-B04A-A496-7CB8DC41F6D4}" type="slidenum">
              <a:rPr lang="en-US" smtClean="0"/>
              <a:pPr/>
              <a:t>‹#›</a:t>
            </a:fld>
            <a:endParaRPr lang="en-US"/>
          </a:p>
        </p:txBody>
      </p:sp>
      <p:sp>
        <p:nvSpPr>
          <p:cNvPr id="7" name="Footer Placeholder 4">
            <a:extLst>
              <a:ext uri="{FF2B5EF4-FFF2-40B4-BE49-F238E27FC236}">
                <a16:creationId xmlns:a16="http://schemas.microsoft.com/office/drawing/2014/main" id="{80AD3DE8-1951-F847-91D5-A293A573BD58}"/>
              </a:ext>
            </a:extLst>
          </p:cNvPr>
          <p:cNvSpPr>
            <a:spLocks noGrp="1"/>
          </p:cNvSpPr>
          <p:nvPr>
            <p:ph type="ftr" sz="quarter" idx="3"/>
          </p:nvPr>
        </p:nvSpPr>
        <p:spPr>
          <a:xfrm>
            <a:off x="3573250" y="6356351"/>
            <a:ext cx="5164351" cy="365125"/>
          </a:xfrm>
          <a:prstGeom prst="rect">
            <a:avLst/>
          </a:prstGeom>
        </p:spPr>
        <p:txBody>
          <a:bodyPr anchor="ctr"/>
          <a:lstStyle>
            <a:lvl1pPr algn="ctr">
              <a:defRPr sz="900" b="1" spc="100" baseline="0">
                <a:solidFill>
                  <a:srgbClr val="006491"/>
                </a:solidFill>
                <a:latin typeface="Calibri" panose="020F0502020204030204" pitchFamily="34" charset="0"/>
                <a:cs typeface="Calibri" panose="020F0502020204030204" pitchFamily="34" charset="0"/>
              </a:defRPr>
            </a:lvl1pPr>
          </a:lstStyle>
          <a:p>
            <a:r>
              <a:rPr lang="en-US"/>
              <a:t>FEDERAL BENEFITS EXPERTS</a:t>
            </a:r>
          </a:p>
        </p:txBody>
      </p:sp>
    </p:spTree>
    <p:extLst>
      <p:ext uri="{BB962C8B-B14F-4D97-AF65-F5344CB8AC3E}">
        <p14:creationId xmlns:p14="http://schemas.microsoft.com/office/powerpoint/2010/main" val="3283598416"/>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AFDC68DE-499D-EA43-9601-F2FC89419E25}"/>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p:cNvSpPr>
            <a:spLocks noGrp="1"/>
          </p:cNvSpPr>
          <p:nvPr>
            <p:ph type="title" hasCustomPrompt="1"/>
          </p:nvPr>
        </p:nvSpPr>
        <p:spPr>
          <a:xfrm>
            <a:off x="963084" y="3133726"/>
            <a:ext cx="10363200" cy="1571624"/>
          </a:xfrm>
        </p:spPr>
        <p:txBody>
          <a:bodyPr anchor="t"/>
          <a:lstStyle>
            <a:lvl1pPr algn="ctr">
              <a:defRPr sz="4000" b="1" cap="none">
                <a:solidFill>
                  <a:srgbClr val="EBECDF"/>
                </a:solidFill>
              </a:defRPr>
            </a:lvl1pPr>
          </a:lstStyle>
          <a:p>
            <a:r>
              <a:rPr lang="en-US"/>
              <a:t>Click To Edit Master Title Style</a:t>
            </a:r>
          </a:p>
        </p:txBody>
      </p:sp>
      <p:sp>
        <p:nvSpPr>
          <p:cNvPr id="3" name="Text Placeholder 2"/>
          <p:cNvSpPr>
            <a:spLocks noGrp="1"/>
          </p:cNvSpPr>
          <p:nvPr>
            <p:ph type="body" idx="1"/>
          </p:nvPr>
        </p:nvSpPr>
        <p:spPr>
          <a:xfrm>
            <a:off x="963084" y="2190751"/>
            <a:ext cx="10363200" cy="942975"/>
          </a:xfrm>
        </p:spPr>
        <p:txBody>
          <a:bodyPr anchor="b"/>
          <a:lstStyle>
            <a:lvl1pPr marL="0" indent="0" algn="ctr">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rgbClr val="EBECDF"/>
                </a:solidFill>
              </a:defRPr>
            </a:lvl1pPr>
          </a:lstStyle>
          <a:p>
            <a:fld id="{0B5C6CAF-2E10-9443-B2EA-6B605012E3CF}" type="datetime1">
              <a:rPr lang="en-US" smtClean="0"/>
              <a:pPr/>
              <a:t>4/21/2026</a:t>
            </a:fld>
            <a:endParaRPr lang="en-US"/>
          </a:p>
        </p:txBody>
      </p:sp>
      <p:sp>
        <p:nvSpPr>
          <p:cNvPr id="6" name="Slide Number Placeholder 5"/>
          <p:cNvSpPr>
            <a:spLocks noGrp="1"/>
          </p:cNvSpPr>
          <p:nvPr>
            <p:ph type="sldNum" sz="quarter" idx="12"/>
          </p:nvPr>
        </p:nvSpPr>
        <p:spPr/>
        <p:txBody>
          <a:bodyPr/>
          <a:lstStyle>
            <a:lvl1pPr>
              <a:defRPr>
                <a:solidFill>
                  <a:srgbClr val="EBECDF"/>
                </a:solidFill>
              </a:defRPr>
            </a:lvl1pPr>
          </a:lstStyle>
          <a:p>
            <a:fld id="{32221A3B-3924-B04A-A496-7CB8DC41F6D4}" type="slidenum">
              <a:rPr lang="en-US" smtClean="0"/>
              <a:pPr/>
              <a:t>‹#›</a:t>
            </a:fld>
            <a:endParaRPr lang="en-US"/>
          </a:p>
        </p:txBody>
      </p:sp>
      <p:sp>
        <p:nvSpPr>
          <p:cNvPr id="10" name="Footer Placeholder 4">
            <a:extLst>
              <a:ext uri="{FF2B5EF4-FFF2-40B4-BE49-F238E27FC236}">
                <a16:creationId xmlns:a16="http://schemas.microsoft.com/office/drawing/2014/main" id="{4A0EDB8C-E2A5-AA45-A327-1A20BB4BCB96}"/>
              </a:ext>
            </a:extLst>
          </p:cNvPr>
          <p:cNvSpPr>
            <a:spLocks noGrp="1"/>
          </p:cNvSpPr>
          <p:nvPr>
            <p:ph type="ftr" sz="quarter" idx="3"/>
          </p:nvPr>
        </p:nvSpPr>
        <p:spPr>
          <a:xfrm>
            <a:off x="3573250" y="6356351"/>
            <a:ext cx="5164351" cy="365125"/>
          </a:xfrm>
          <a:prstGeom prst="rect">
            <a:avLst/>
          </a:prstGeom>
        </p:spPr>
        <p:txBody>
          <a:bodyPr anchor="ctr"/>
          <a:lstStyle>
            <a:lvl1pPr algn="ctr">
              <a:defRPr sz="900" b="1" spc="100" baseline="0">
                <a:solidFill>
                  <a:srgbClr val="EBECDF"/>
                </a:solidFill>
                <a:latin typeface="Calibri" panose="020F0502020204030204" pitchFamily="34" charset="0"/>
                <a:cs typeface="Calibri" panose="020F0502020204030204" pitchFamily="34" charset="0"/>
              </a:defRPr>
            </a:lvl1pPr>
          </a:lstStyle>
          <a:p>
            <a:r>
              <a:rPr lang="en-US"/>
              <a:t>FEDERAL BENEFITS EXPERTS</a:t>
            </a:r>
          </a:p>
        </p:txBody>
      </p:sp>
    </p:spTree>
    <p:extLst>
      <p:ext uri="{BB962C8B-B14F-4D97-AF65-F5344CB8AC3E}">
        <p14:creationId xmlns:p14="http://schemas.microsoft.com/office/powerpoint/2010/main" val="2902438820"/>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65667" y="1"/>
            <a:ext cx="9804400" cy="1212850"/>
          </a:xfrm>
        </p:spPr>
        <p:txBody>
          <a:bodyPr/>
          <a:lstStyle/>
          <a:p>
            <a:r>
              <a:rPr lang="en-US"/>
              <a:t>Click to edit Master title style</a:t>
            </a:r>
          </a:p>
        </p:txBody>
      </p:sp>
      <p:sp>
        <p:nvSpPr>
          <p:cNvPr id="3" name="Content Placeholder 2"/>
          <p:cNvSpPr>
            <a:spLocks noGrp="1"/>
          </p:cNvSpPr>
          <p:nvPr>
            <p:ph sz="half" idx="1"/>
          </p:nvPr>
        </p:nvSpPr>
        <p:spPr>
          <a:xfrm>
            <a:off x="465667" y="1574801"/>
            <a:ext cx="5528733" cy="4551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574801"/>
            <a:ext cx="5384800" cy="4551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CE46A54-87C1-3044-87B6-99540C6F5A49}" type="datetime1">
              <a:rPr lang="en-US" smtClean="0"/>
              <a:t>4/21/2026</a:t>
            </a:fld>
            <a:endParaRPr lang="en-US"/>
          </a:p>
        </p:txBody>
      </p:sp>
      <p:sp>
        <p:nvSpPr>
          <p:cNvPr id="7" name="Slide Number Placeholder 6"/>
          <p:cNvSpPr>
            <a:spLocks noGrp="1"/>
          </p:cNvSpPr>
          <p:nvPr>
            <p:ph type="sldNum" sz="quarter" idx="12"/>
          </p:nvPr>
        </p:nvSpPr>
        <p:spPr/>
        <p:txBody>
          <a:bodyPr/>
          <a:lstStyle/>
          <a:p>
            <a:fld id="{32221A3B-3924-B04A-A496-7CB8DC41F6D4}" type="slidenum">
              <a:rPr lang="en-US" smtClean="0"/>
              <a:t>‹#›</a:t>
            </a:fld>
            <a:endParaRPr lang="en-US"/>
          </a:p>
        </p:txBody>
      </p:sp>
      <p:sp>
        <p:nvSpPr>
          <p:cNvPr id="8" name="Footer Placeholder 4">
            <a:extLst>
              <a:ext uri="{FF2B5EF4-FFF2-40B4-BE49-F238E27FC236}">
                <a16:creationId xmlns:a16="http://schemas.microsoft.com/office/drawing/2014/main" id="{4869DE16-BF1C-AA46-A6EB-731D79615748}"/>
              </a:ext>
            </a:extLst>
          </p:cNvPr>
          <p:cNvSpPr>
            <a:spLocks noGrp="1"/>
          </p:cNvSpPr>
          <p:nvPr>
            <p:ph type="ftr" sz="quarter" idx="11"/>
          </p:nvPr>
        </p:nvSpPr>
        <p:spPr>
          <a:xfrm>
            <a:off x="3573250" y="6356351"/>
            <a:ext cx="5164351" cy="365125"/>
          </a:xfrm>
          <a:prstGeom prst="rect">
            <a:avLst/>
          </a:prstGeom>
        </p:spPr>
        <p:txBody>
          <a:bodyPr/>
          <a:lstStyle/>
          <a:p>
            <a:r>
              <a:rPr lang="en-US"/>
              <a:t>FEDERAL BENEFITS EXPERTS</a:t>
            </a:r>
          </a:p>
        </p:txBody>
      </p:sp>
    </p:spTree>
    <p:extLst>
      <p:ext uri="{BB962C8B-B14F-4D97-AF65-F5344CB8AC3E}">
        <p14:creationId xmlns:p14="http://schemas.microsoft.com/office/powerpoint/2010/main" val="1602667876"/>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65667" y="2"/>
            <a:ext cx="9880600" cy="1212849"/>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65667" y="1492174"/>
            <a:ext cx="553085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65667" y="2131936"/>
            <a:ext cx="5530851" cy="399422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492174"/>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31936"/>
            <a:ext cx="5389033" cy="399422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E5E03A-F419-8746-AB7D-AF1A1AEE378A}" type="datetime1">
              <a:rPr lang="en-US" smtClean="0"/>
              <a:t>4/21/2026</a:t>
            </a:fld>
            <a:endParaRPr lang="en-US"/>
          </a:p>
        </p:txBody>
      </p:sp>
      <p:sp>
        <p:nvSpPr>
          <p:cNvPr id="9" name="Slide Number Placeholder 8"/>
          <p:cNvSpPr>
            <a:spLocks noGrp="1"/>
          </p:cNvSpPr>
          <p:nvPr>
            <p:ph type="sldNum" sz="quarter" idx="12"/>
          </p:nvPr>
        </p:nvSpPr>
        <p:spPr/>
        <p:txBody>
          <a:bodyPr/>
          <a:lstStyle/>
          <a:p>
            <a:fld id="{32221A3B-3924-B04A-A496-7CB8DC41F6D4}" type="slidenum">
              <a:rPr lang="en-US" smtClean="0"/>
              <a:t>‹#›</a:t>
            </a:fld>
            <a:endParaRPr lang="en-US"/>
          </a:p>
        </p:txBody>
      </p:sp>
      <p:sp>
        <p:nvSpPr>
          <p:cNvPr id="10" name="Footer Placeholder 4">
            <a:extLst>
              <a:ext uri="{FF2B5EF4-FFF2-40B4-BE49-F238E27FC236}">
                <a16:creationId xmlns:a16="http://schemas.microsoft.com/office/drawing/2014/main" id="{27778B78-2A02-7742-B1EB-D84991712D5A}"/>
              </a:ext>
            </a:extLst>
          </p:cNvPr>
          <p:cNvSpPr>
            <a:spLocks noGrp="1"/>
          </p:cNvSpPr>
          <p:nvPr>
            <p:ph type="ftr" sz="quarter" idx="11"/>
          </p:nvPr>
        </p:nvSpPr>
        <p:spPr>
          <a:xfrm>
            <a:off x="3573250" y="6356351"/>
            <a:ext cx="5164351" cy="365125"/>
          </a:xfrm>
          <a:prstGeom prst="rect">
            <a:avLst/>
          </a:prstGeom>
        </p:spPr>
        <p:txBody>
          <a:bodyPr/>
          <a:lstStyle/>
          <a:p>
            <a:r>
              <a:rPr lang="en-US"/>
              <a:t>FEDERAL BENEFITS EXPERTS</a:t>
            </a:r>
          </a:p>
        </p:txBody>
      </p:sp>
    </p:spTree>
    <p:extLst>
      <p:ext uri="{BB962C8B-B14F-4D97-AF65-F5344CB8AC3E}">
        <p14:creationId xmlns:p14="http://schemas.microsoft.com/office/powerpoint/2010/main" val="2255980617"/>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E994B97-2EDC-A045-AE30-91F808D20E6D}" type="datetime1">
              <a:rPr lang="en-US" smtClean="0"/>
              <a:t>4/21/2026</a:t>
            </a:fld>
            <a:endParaRPr lang="en-US"/>
          </a:p>
        </p:txBody>
      </p:sp>
      <p:sp>
        <p:nvSpPr>
          <p:cNvPr id="5" name="Slide Number Placeholder 4"/>
          <p:cNvSpPr>
            <a:spLocks noGrp="1"/>
          </p:cNvSpPr>
          <p:nvPr>
            <p:ph type="sldNum" sz="quarter" idx="12"/>
          </p:nvPr>
        </p:nvSpPr>
        <p:spPr/>
        <p:txBody>
          <a:bodyPr/>
          <a:lstStyle/>
          <a:p>
            <a:fld id="{32221A3B-3924-B04A-A496-7CB8DC41F6D4}" type="slidenum">
              <a:rPr lang="en-US" smtClean="0"/>
              <a:t>‹#›</a:t>
            </a:fld>
            <a:endParaRPr lang="en-US"/>
          </a:p>
        </p:txBody>
      </p:sp>
      <p:sp>
        <p:nvSpPr>
          <p:cNvPr id="6" name="Footer Placeholder 4">
            <a:extLst>
              <a:ext uri="{FF2B5EF4-FFF2-40B4-BE49-F238E27FC236}">
                <a16:creationId xmlns:a16="http://schemas.microsoft.com/office/drawing/2014/main" id="{05D4C042-3A8D-874C-89FD-E9142B51CAED}"/>
              </a:ext>
            </a:extLst>
          </p:cNvPr>
          <p:cNvSpPr>
            <a:spLocks noGrp="1"/>
          </p:cNvSpPr>
          <p:nvPr>
            <p:ph type="ftr" sz="quarter" idx="11"/>
          </p:nvPr>
        </p:nvSpPr>
        <p:spPr>
          <a:xfrm>
            <a:off x="3573250" y="6356351"/>
            <a:ext cx="5164351" cy="365125"/>
          </a:xfrm>
          <a:prstGeom prst="rect">
            <a:avLst/>
          </a:prstGeom>
        </p:spPr>
        <p:txBody>
          <a:bodyPr/>
          <a:lstStyle/>
          <a:p>
            <a:r>
              <a:rPr lang="en-US"/>
              <a:t>FEDERAL BENEFITS EXPERTS</a:t>
            </a:r>
          </a:p>
        </p:txBody>
      </p:sp>
    </p:spTree>
    <p:extLst>
      <p:ext uri="{BB962C8B-B14F-4D97-AF65-F5344CB8AC3E}">
        <p14:creationId xmlns:p14="http://schemas.microsoft.com/office/powerpoint/2010/main" val="3278114200"/>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0BE3BB-3CD5-5F49-B315-16A4FC60C567}" type="datetime1">
              <a:rPr lang="en-US" smtClean="0"/>
              <a:t>4/21/2026</a:t>
            </a:fld>
            <a:endParaRPr lang="en-US"/>
          </a:p>
        </p:txBody>
      </p:sp>
      <p:sp>
        <p:nvSpPr>
          <p:cNvPr id="4" name="Slide Number Placeholder 3"/>
          <p:cNvSpPr>
            <a:spLocks noGrp="1"/>
          </p:cNvSpPr>
          <p:nvPr>
            <p:ph type="sldNum" sz="quarter" idx="12"/>
          </p:nvPr>
        </p:nvSpPr>
        <p:spPr/>
        <p:txBody>
          <a:bodyPr/>
          <a:lstStyle/>
          <a:p>
            <a:fld id="{32221A3B-3924-B04A-A496-7CB8DC41F6D4}" type="slidenum">
              <a:rPr lang="en-US" smtClean="0"/>
              <a:t>‹#›</a:t>
            </a:fld>
            <a:endParaRPr lang="en-US"/>
          </a:p>
        </p:txBody>
      </p:sp>
      <p:sp>
        <p:nvSpPr>
          <p:cNvPr id="5" name="Footer Placeholder 4">
            <a:extLst>
              <a:ext uri="{FF2B5EF4-FFF2-40B4-BE49-F238E27FC236}">
                <a16:creationId xmlns:a16="http://schemas.microsoft.com/office/drawing/2014/main" id="{18E4A08C-E07D-D943-B9DA-83428D9264C3}"/>
              </a:ext>
            </a:extLst>
          </p:cNvPr>
          <p:cNvSpPr>
            <a:spLocks noGrp="1"/>
          </p:cNvSpPr>
          <p:nvPr>
            <p:ph type="ftr" sz="quarter" idx="11"/>
          </p:nvPr>
        </p:nvSpPr>
        <p:spPr>
          <a:xfrm>
            <a:off x="3573250" y="6356351"/>
            <a:ext cx="5164351" cy="365125"/>
          </a:xfrm>
          <a:prstGeom prst="rect">
            <a:avLst/>
          </a:prstGeom>
        </p:spPr>
        <p:txBody>
          <a:bodyPr/>
          <a:lstStyle/>
          <a:p>
            <a:r>
              <a:rPr lang="en-US"/>
              <a:t>FEDERAL BENEFITS EXPERTS</a:t>
            </a:r>
          </a:p>
        </p:txBody>
      </p:sp>
    </p:spTree>
    <p:extLst>
      <p:ext uri="{BB962C8B-B14F-4D97-AF65-F5344CB8AC3E}">
        <p14:creationId xmlns:p14="http://schemas.microsoft.com/office/powerpoint/2010/main" val="3612759648"/>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5667" y="0"/>
            <a:ext cx="9846733" cy="1219200"/>
          </a:xfrm>
        </p:spPr>
        <p:txBody>
          <a:bodyPr anchor="ctr">
            <a:normAutofit/>
          </a:bodyPr>
          <a:lstStyle>
            <a:lvl1pPr algn="l">
              <a:defRPr sz="3200" b="0"/>
            </a:lvl1pPr>
          </a:lstStyle>
          <a:p>
            <a:r>
              <a:rPr lang="en-US"/>
              <a:t>Click To Edit Master Title Style</a:t>
            </a:r>
          </a:p>
        </p:txBody>
      </p:sp>
      <p:sp>
        <p:nvSpPr>
          <p:cNvPr id="3" name="Content Placeholder 2"/>
          <p:cNvSpPr>
            <a:spLocks noGrp="1"/>
          </p:cNvSpPr>
          <p:nvPr>
            <p:ph idx="1"/>
          </p:nvPr>
        </p:nvSpPr>
        <p:spPr>
          <a:xfrm>
            <a:off x="4766733" y="1473201"/>
            <a:ext cx="6815667" cy="47736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5668" y="1473201"/>
            <a:ext cx="4155017" cy="47736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93DE605-DDB5-FA4F-8254-9ADC92CA5E61}" type="datetime1">
              <a:rPr lang="en-US" smtClean="0"/>
              <a:t>4/21/2026</a:t>
            </a:fld>
            <a:endParaRPr lang="en-US"/>
          </a:p>
        </p:txBody>
      </p:sp>
      <p:sp>
        <p:nvSpPr>
          <p:cNvPr id="7" name="Slide Number Placeholder 6"/>
          <p:cNvSpPr>
            <a:spLocks noGrp="1"/>
          </p:cNvSpPr>
          <p:nvPr>
            <p:ph type="sldNum" sz="quarter" idx="12"/>
          </p:nvPr>
        </p:nvSpPr>
        <p:spPr/>
        <p:txBody>
          <a:bodyPr/>
          <a:lstStyle/>
          <a:p>
            <a:fld id="{32221A3B-3924-B04A-A496-7CB8DC41F6D4}" type="slidenum">
              <a:rPr lang="en-US" smtClean="0"/>
              <a:t>‹#›</a:t>
            </a:fld>
            <a:endParaRPr lang="en-US"/>
          </a:p>
        </p:txBody>
      </p:sp>
      <p:sp>
        <p:nvSpPr>
          <p:cNvPr id="8" name="Footer Placeholder 4">
            <a:extLst>
              <a:ext uri="{FF2B5EF4-FFF2-40B4-BE49-F238E27FC236}">
                <a16:creationId xmlns:a16="http://schemas.microsoft.com/office/drawing/2014/main" id="{5DF0C440-D4FC-054A-A499-B40DF0AE9BC9}"/>
              </a:ext>
            </a:extLst>
          </p:cNvPr>
          <p:cNvSpPr>
            <a:spLocks noGrp="1"/>
          </p:cNvSpPr>
          <p:nvPr>
            <p:ph type="ftr" sz="quarter" idx="11"/>
          </p:nvPr>
        </p:nvSpPr>
        <p:spPr>
          <a:xfrm>
            <a:off x="3573250" y="6356351"/>
            <a:ext cx="5164351" cy="365125"/>
          </a:xfrm>
          <a:prstGeom prst="rect">
            <a:avLst/>
          </a:prstGeom>
        </p:spPr>
        <p:txBody>
          <a:bodyPr/>
          <a:lstStyle/>
          <a:p>
            <a:r>
              <a:rPr lang="en-US"/>
              <a:t>FEDERAL BENEFITS EXPERTS</a:t>
            </a:r>
          </a:p>
        </p:txBody>
      </p:sp>
    </p:spTree>
    <p:extLst>
      <p:ext uri="{BB962C8B-B14F-4D97-AF65-F5344CB8AC3E}">
        <p14:creationId xmlns:p14="http://schemas.microsoft.com/office/powerpoint/2010/main" val="3512089084"/>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solidFill>
                  <a:srgbClr val="DC3E38"/>
                </a:solidFill>
              </a:defRPr>
            </a:lvl1pPr>
          </a:lstStyle>
          <a:p>
            <a:r>
              <a:rPr lang="en-US"/>
              <a:t>Click to edit Master title style</a:t>
            </a:r>
          </a:p>
        </p:txBody>
      </p:sp>
      <p:sp>
        <p:nvSpPr>
          <p:cNvPr id="3" name="Picture Placeholder 2"/>
          <p:cNvSpPr>
            <a:spLocks noGrp="1"/>
          </p:cNvSpPr>
          <p:nvPr>
            <p:ph type="pic" idx="1"/>
          </p:nvPr>
        </p:nvSpPr>
        <p:spPr>
          <a:xfrm>
            <a:off x="2389717" y="1295400"/>
            <a:ext cx="7315200" cy="3432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solidFill>
                  <a:srgbClr val="00649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7CFD75-198B-BC42-BEDC-3470232CBD8E}" type="datetime1">
              <a:rPr lang="en-US" smtClean="0"/>
              <a:t>4/21/2026</a:t>
            </a:fld>
            <a:endParaRPr lang="en-US"/>
          </a:p>
        </p:txBody>
      </p:sp>
      <p:sp>
        <p:nvSpPr>
          <p:cNvPr id="7" name="Slide Number Placeholder 6"/>
          <p:cNvSpPr>
            <a:spLocks noGrp="1"/>
          </p:cNvSpPr>
          <p:nvPr>
            <p:ph type="sldNum" sz="quarter" idx="12"/>
          </p:nvPr>
        </p:nvSpPr>
        <p:spPr/>
        <p:txBody>
          <a:bodyPr/>
          <a:lstStyle/>
          <a:p>
            <a:fld id="{32221A3B-3924-B04A-A496-7CB8DC41F6D4}" type="slidenum">
              <a:rPr lang="en-US" smtClean="0"/>
              <a:t>‹#›</a:t>
            </a:fld>
            <a:endParaRPr lang="en-US"/>
          </a:p>
        </p:txBody>
      </p:sp>
      <p:sp>
        <p:nvSpPr>
          <p:cNvPr id="8" name="Footer Placeholder 4">
            <a:extLst>
              <a:ext uri="{FF2B5EF4-FFF2-40B4-BE49-F238E27FC236}">
                <a16:creationId xmlns:a16="http://schemas.microsoft.com/office/drawing/2014/main" id="{7421D97C-6E74-7D4B-8B17-A434C9A53A36}"/>
              </a:ext>
            </a:extLst>
          </p:cNvPr>
          <p:cNvSpPr>
            <a:spLocks noGrp="1"/>
          </p:cNvSpPr>
          <p:nvPr>
            <p:ph type="ftr" sz="quarter" idx="11"/>
          </p:nvPr>
        </p:nvSpPr>
        <p:spPr>
          <a:xfrm>
            <a:off x="3573250" y="6356351"/>
            <a:ext cx="5164351" cy="365125"/>
          </a:xfrm>
          <a:prstGeom prst="rect">
            <a:avLst/>
          </a:prstGeom>
        </p:spPr>
        <p:txBody>
          <a:bodyPr/>
          <a:lstStyle/>
          <a:p>
            <a:r>
              <a:rPr lang="en-US"/>
              <a:t>FEDERAL BENEFITS EXPERTS</a:t>
            </a:r>
          </a:p>
        </p:txBody>
      </p:sp>
    </p:spTree>
    <p:extLst>
      <p:ext uri="{BB962C8B-B14F-4D97-AF65-F5344CB8AC3E}">
        <p14:creationId xmlns:p14="http://schemas.microsoft.com/office/powerpoint/2010/main" val="2958299895"/>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file:////var/folders/d7/99j38hqn55lgjpb2t7nty6yc0000gq/T/com.microsoft.Powerpoint/converted_emf.emf"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398DA6A-E7F8-0547-BA15-A0576EBA0C61}"/>
              </a:ext>
            </a:extLst>
          </p:cNvPr>
          <p:cNvPicPr>
            <a:picLocks noChangeAspect="1"/>
          </p:cNvPicPr>
          <p:nvPr userDrawn="1"/>
        </p:nvPicPr>
        <p:blipFill rotWithShape="1">
          <a:blip r:embed="rId13" r:link="rId14"/>
          <a:srcRect b="82222"/>
          <a:stretch>
            <a:fillRect/>
          </a:stretch>
        </p:blipFill>
        <p:spPr>
          <a:xfrm>
            <a:off x="0" y="0"/>
            <a:ext cx="12192000" cy="1219200"/>
          </a:xfrm>
          <a:prstGeom prst="rect">
            <a:avLst/>
          </a:prstGeom>
        </p:spPr>
      </p:pic>
      <p:sp>
        <p:nvSpPr>
          <p:cNvPr id="2" name="Title Placeholder 1"/>
          <p:cNvSpPr>
            <a:spLocks noGrp="1"/>
          </p:cNvSpPr>
          <p:nvPr>
            <p:ph type="title"/>
          </p:nvPr>
        </p:nvSpPr>
        <p:spPr>
          <a:xfrm>
            <a:off x="465667" y="0"/>
            <a:ext cx="10109200" cy="12192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65667" y="1511301"/>
            <a:ext cx="11116733" cy="46148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65667" y="6356351"/>
            <a:ext cx="2988733" cy="365125"/>
          </a:xfrm>
          <a:prstGeom prst="rect">
            <a:avLst/>
          </a:prstGeom>
        </p:spPr>
        <p:txBody>
          <a:bodyPr vert="horz" lIns="91440" tIns="45720" rIns="91440" bIns="45720" rtlCol="0" anchor="ctr"/>
          <a:lstStyle>
            <a:lvl1pPr algn="l">
              <a:defRPr sz="900">
                <a:solidFill>
                  <a:srgbClr val="006491"/>
                </a:solidFill>
              </a:defRPr>
            </a:lvl1pPr>
          </a:lstStyle>
          <a:p>
            <a:fld id="{63E6FB5B-CC64-314D-95FD-88B60606DB48}" type="datetime1">
              <a:rPr lang="en-US" smtClean="0"/>
              <a:pPr/>
              <a:t>4/21/2026</a:t>
            </a:fld>
            <a:endParaRPr lang="en-US"/>
          </a:p>
        </p:txBody>
      </p:sp>
      <p:sp>
        <p:nvSpPr>
          <p:cNvPr id="6" name="Slide Number Placeholder 5"/>
          <p:cNvSpPr>
            <a:spLocks noGrp="1"/>
          </p:cNvSpPr>
          <p:nvPr>
            <p:ph type="sldNum" sz="quarter" idx="4"/>
          </p:nvPr>
        </p:nvSpPr>
        <p:spPr>
          <a:xfrm>
            <a:off x="8737600" y="6356351"/>
            <a:ext cx="3191933" cy="365125"/>
          </a:xfrm>
          <a:prstGeom prst="rect">
            <a:avLst/>
          </a:prstGeom>
        </p:spPr>
        <p:txBody>
          <a:bodyPr vert="horz" lIns="91440" tIns="45720" rIns="91440" bIns="45720" rtlCol="0" anchor="ctr"/>
          <a:lstStyle>
            <a:lvl1pPr algn="r">
              <a:defRPr sz="900">
                <a:solidFill>
                  <a:srgbClr val="006491"/>
                </a:solidFill>
              </a:defRPr>
            </a:lvl1pPr>
          </a:lstStyle>
          <a:p>
            <a:fld id="{32221A3B-3924-B04A-A496-7CB8DC41F6D4}" type="slidenum">
              <a:rPr lang="en-US" smtClean="0"/>
              <a:pPr/>
              <a:t>‹#›</a:t>
            </a:fld>
            <a:endParaRPr lang="en-US"/>
          </a:p>
        </p:txBody>
      </p:sp>
      <p:sp>
        <p:nvSpPr>
          <p:cNvPr id="11" name="Footer Placeholder 4">
            <a:extLst>
              <a:ext uri="{FF2B5EF4-FFF2-40B4-BE49-F238E27FC236}">
                <a16:creationId xmlns:a16="http://schemas.microsoft.com/office/drawing/2014/main" id="{50D318DE-E513-5A41-8EC2-1A32AD5BE904}"/>
              </a:ext>
            </a:extLst>
          </p:cNvPr>
          <p:cNvSpPr>
            <a:spLocks noGrp="1"/>
          </p:cNvSpPr>
          <p:nvPr>
            <p:ph type="ftr" sz="quarter" idx="3"/>
          </p:nvPr>
        </p:nvSpPr>
        <p:spPr>
          <a:xfrm>
            <a:off x="3573250" y="6356351"/>
            <a:ext cx="5164351" cy="365125"/>
          </a:xfrm>
          <a:prstGeom prst="rect">
            <a:avLst/>
          </a:prstGeom>
        </p:spPr>
        <p:txBody>
          <a:bodyPr anchor="ctr"/>
          <a:lstStyle>
            <a:lvl1pPr algn="ctr">
              <a:defRPr sz="900" b="1" spc="100" baseline="0">
                <a:solidFill>
                  <a:srgbClr val="006491"/>
                </a:solidFill>
                <a:latin typeface="Calibri" panose="020F0502020204030204" pitchFamily="34" charset="0"/>
                <a:cs typeface="Calibri" panose="020F0502020204030204" pitchFamily="34" charset="0"/>
              </a:defRPr>
            </a:lvl1pPr>
          </a:lstStyle>
          <a:p>
            <a:r>
              <a:rPr lang="en-US"/>
              <a:t>FEDERAL BENEFITS EXPERTS</a:t>
            </a:r>
          </a:p>
        </p:txBody>
      </p:sp>
    </p:spTree>
    <p:extLst>
      <p:ext uri="{BB962C8B-B14F-4D97-AF65-F5344CB8AC3E}">
        <p14:creationId xmlns:p14="http://schemas.microsoft.com/office/powerpoint/2010/main" val="13995565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hf hdr="0"/>
  <p:txStyles>
    <p:titleStyle>
      <a:lvl1pPr algn="l" defTabSz="457200" rtl="0" eaLnBrk="1" latinLnBrk="0" hangingPunct="1">
        <a:spcBef>
          <a:spcPct val="0"/>
        </a:spcBef>
        <a:buNone/>
        <a:defRPr sz="3200" b="0" kern="1200">
          <a:solidFill>
            <a:schemeClr val="bg1"/>
          </a:solidFill>
          <a:latin typeface="Calibri" panose="020F0502020204030204" pitchFamily="34" charset="0"/>
          <a:ea typeface="+mj-ea"/>
          <a:cs typeface="Calibri" panose="020F0502020204030204" pitchFamily="34" charset="0"/>
        </a:defRPr>
      </a:lvl1pPr>
    </p:titleStyle>
    <p:bodyStyle>
      <a:lvl1pPr marL="342900" indent="-342900" algn="l" defTabSz="457200" rtl="0" eaLnBrk="1" latinLnBrk="0" hangingPunct="1">
        <a:spcBef>
          <a:spcPct val="20000"/>
        </a:spcBef>
        <a:buFont typeface="Arial"/>
        <a:buChar char="•"/>
        <a:defRPr sz="32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84E4556F-D479-FE43-BD03-91D649BA5436}"/>
              </a:ext>
            </a:extLst>
          </p:cNvPr>
          <p:cNvSpPr>
            <a:spLocks noGrp="1"/>
          </p:cNvSpPr>
          <p:nvPr>
            <p:ph type="ctrTitle"/>
          </p:nvPr>
        </p:nvSpPr>
        <p:spPr>
          <a:xfrm>
            <a:off x="2821654" y="2668772"/>
            <a:ext cx="6833201" cy="2390373"/>
          </a:xfrm>
        </p:spPr>
        <p:txBody>
          <a:bodyPr>
            <a:normAutofit fontScale="90000"/>
          </a:bodyPr>
          <a:lstStyle/>
          <a:p>
            <a:pPr algn="ctr"/>
            <a:br>
              <a:rPr lang="en-US" sz="2800" b="1" dirty="0">
                <a:latin typeface="Calibri"/>
                <a:cs typeface="Calibri"/>
              </a:rPr>
            </a:br>
            <a:br>
              <a:rPr lang="en-US" sz="2800" b="1" dirty="0">
                <a:latin typeface="Calibri"/>
                <a:cs typeface="Calibri"/>
              </a:rPr>
            </a:br>
            <a:r>
              <a:rPr lang="en-US" sz="2800" b="1" dirty="0">
                <a:latin typeface="Calibri"/>
                <a:cs typeface="Calibri"/>
              </a:rPr>
              <a:t>The Federal Workforce at a Crossroads</a:t>
            </a:r>
          </a:p>
          <a:p>
            <a:pPr algn="ctr"/>
            <a:r>
              <a:rPr lang="en-US" sz="1800" dirty="0">
                <a:latin typeface="Calibri"/>
                <a:cs typeface="Calibri"/>
              </a:rPr>
              <a:t>Why 2026 Will Define the Next Decade</a:t>
            </a:r>
            <a:endParaRPr lang="en-US" sz="1000" dirty="0">
              <a:latin typeface="Calibri"/>
              <a:cs typeface="Calibri"/>
            </a:endParaRPr>
          </a:p>
          <a:p>
            <a:pPr algn="ctr"/>
            <a:r>
              <a:rPr lang="en-US" sz="1600" dirty="0">
                <a:latin typeface="Calibri"/>
                <a:cs typeface="Calibri"/>
              </a:rPr>
              <a:t>RJ Thacker</a:t>
            </a:r>
          </a:p>
          <a:p>
            <a:pPr algn="ctr"/>
            <a:r>
              <a:rPr lang="en-US" sz="1400" dirty="0">
                <a:latin typeface="Calibri"/>
                <a:cs typeface="Calibri"/>
              </a:rPr>
              <a:t>Political and Legislative Affairs Manager</a:t>
            </a:r>
          </a:p>
        </p:txBody>
      </p:sp>
      <p:sp>
        <p:nvSpPr>
          <p:cNvPr id="6" name="Slide Number Placeholder 5"/>
          <p:cNvSpPr>
            <a:spLocks noGrp="1"/>
          </p:cNvSpPr>
          <p:nvPr>
            <p:ph type="sldNum" sz="quarter" idx="12"/>
          </p:nvPr>
        </p:nvSpPr>
        <p:spPr/>
        <p:txBody>
          <a:bodyPr/>
          <a:lstStyle/>
          <a:p>
            <a:pPr defTabSz="457200"/>
            <a:fld id="{32221A3B-3924-B04A-A496-7CB8DC41F6D4}" type="slidenum">
              <a:rPr lang="en-US">
                <a:solidFill>
                  <a:prstClr val="white"/>
                </a:solidFill>
                <a:latin typeface="Calibri"/>
              </a:rPr>
              <a:pPr defTabSz="457200"/>
              <a:t>1</a:t>
            </a:fld>
            <a:endParaRPr lang="en-US">
              <a:solidFill>
                <a:prstClr val="white"/>
              </a:solidFill>
              <a:latin typeface="Calibri"/>
            </a:endParaRPr>
          </a:p>
        </p:txBody>
      </p:sp>
    </p:spTree>
    <p:extLst>
      <p:ext uri="{BB962C8B-B14F-4D97-AF65-F5344CB8AC3E}">
        <p14:creationId xmlns:p14="http://schemas.microsoft.com/office/powerpoint/2010/main" val="610541469"/>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F4D82-9B9D-6645-FDD3-BCD0A6BCB259}"/>
              </a:ext>
            </a:extLst>
          </p:cNvPr>
          <p:cNvSpPr>
            <a:spLocks noGrp="1"/>
          </p:cNvSpPr>
          <p:nvPr>
            <p:ph type="title"/>
          </p:nvPr>
        </p:nvSpPr>
        <p:spPr/>
        <p:txBody>
          <a:bodyPr/>
          <a:lstStyle/>
          <a:p>
            <a:r>
              <a:rPr lang="en-US" dirty="0"/>
              <a:t>Two Paths Forward</a:t>
            </a:r>
          </a:p>
        </p:txBody>
      </p:sp>
      <p:sp>
        <p:nvSpPr>
          <p:cNvPr id="4" name="Date Placeholder 3">
            <a:extLst>
              <a:ext uri="{FF2B5EF4-FFF2-40B4-BE49-F238E27FC236}">
                <a16:creationId xmlns:a16="http://schemas.microsoft.com/office/drawing/2014/main" id="{93F84F38-1D41-4C29-FB59-285E4DA9FD75}"/>
              </a:ext>
            </a:extLst>
          </p:cNvPr>
          <p:cNvSpPr>
            <a:spLocks noGrp="1"/>
          </p:cNvSpPr>
          <p:nvPr>
            <p:ph type="dt" sz="half" idx="10"/>
          </p:nvPr>
        </p:nvSpPr>
        <p:spPr/>
        <p:txBody>
          <a:bodyPr/>
          <a:lstStyle/>
          <a:p>
            <a:fld id="{74EC077F-1822-9B4D-B466-2AEAFFB9F37D}" type="datetime1">
              <a:rPr lang="en-US" smtClean="0"/>
              <a:pPr/>
              <a:t>4/21/2026</a:t>
            </a:fld>
            <a:endParaRPr lang="en-US"/>
          </a:p>
        </p:txBody>
      </p:sp>
      <p:sp>
        <p:nvSpPr>
          <p:cNvPr id="5" name="Slide Number Placeholder 4">
            <a:extLst>
              <a:ext uri="{FF2B5EF4-FFF2-40B4-BE49-F238E27FC236}">
                <a16:creationId xmlns:a16="http://schemas.microsoft.com/office/drawing/2014/main" id="{AAD37D69-B299-7830-08D3-8A4FE4C25FFD}"/>
              </a:ext>
            </a:extLst>
          </p:cNvPr>
          <p:cNvSpPr>
            <a:spLocks noGrp="1"/>
          </p:cNvSpPr>
          <p:nvPr>
            <p:ph type="sldNum" sz="quarter" idx="12"/>
          </p:nvPr>
        </p:nvSpPr>
        <p:spPr/>
        <p:txBody>
          <a:bodyPr/>
          <a:lstStyle/>
          <a:p>
            <a:fld id="{32221A3B-3924-B04A-A496-7CB8DC41F6D4}" type="slidenum">
              <a:rPr lang="en-US" smtClean="0"/>
              <a:pPr/>
              <a:t>10</a:t>
            </a:fld>
            <a:endParaRPr lang="en-US"/>
          </a:p>
        </p:txBody>
      </p:sp>
      <p:sp>
        <p:nvSpPr>
          <p:cNvPr id="6" name="Footer Placeholder 5">
            <a:extLst>
              <a:ext uri="{FF2B5EF4-FFF2-40B4-BE49-F238E27FC236}">
                <a16:creationId xmlns:a16="http://schemas.microsoft.com/office/drawing/2014/main" id="{1DC2CAE5-5AA6-DBF2-40C6-BDE688AE63AE}"/>
              </a:ext>
            </a:extLst>
          </p:cNvPr>
          <p:cNvSpPr>
            <a:spLocks noGrp="1"/>
          </p:cNvSpPr>
          <p:nvPr>
            <p:ph type="ftr" sz="quarter" idx="3"/>
          </p:nvPr>
        </p:nvSpPr>
        <p:spPr/>
        <p:txBody>
          <a:bodyPr/>
          <a:lstStyle/>
          <a:p>
            <a:r>
              <a:rPr lang="en-US"/>
              <a:t>FEDERAL BENEFITS EXPERTS</a:t>
            </a:r>
          </a:p>
        </p:txBody>
      </p:sp>
      <p:sp>
        <p:nvSpPr>
          <p:cNvPr id="7" name="PathGood">
            <a:extLst>
              <a:ext uri="{FF2B5EF4-FFF2-40B4-BE49-F238E27FC236}">
                <a16:creationId xmlns:a16="http://schemas.microsoft.com/office/drawing/2014/main" id="{D7F97717-EF96-125A-77F3-246DACE05091}"/>
              </a:ext>
            </a:extLst>
          </p:cNvPr>
          <p:cNvSpPr>
            <a:spLocks noGrp="1"/>
          </p:cNvSpPr>
          <p:nvPr>
            <p:ph idx="1"/>
          </p:nvPr>
        </p:nvSpPr>
        <p:spPr>
          <a:xfrm>
            <a:off x="465138" y="1511300"/>
            <a:ext cx="5510360" cy="3657599"/>
          </a:xfrm>
          <a:prstGeom prst="roundRect">
            <a:avLst>
              <a:gd name="adj" fmla="val 4000"/>
            </a:avLst>
          </a:prstGeom>
          <a:solidFill>
            <a:srgbClr val="004B73"/>
          </a:solidFill>
          <a:ln w="25400">
            <a:solidFill>
              <a:srgbClr val="9BBB59"/>
            </a:solidFill>
          </a:ln>
        </p:spPr>
        <p:txBody>
          <a:bodyPr wrap="square" lIns="228600" tIns="182880" rIns="228600" bIns="137160" anchor="ctr"/>
          <a:lstStyle/>
          <a:p>
            <a:pPr algn="ctr">
              <a:spcAft>
                <a:spcPts val="600"/>
              </a:spcAft>
            </a:pPr>
            <a:r>
              <a:rPr lang="en-US" sz="2200" b="1" dirty="0">
                <a:solidFill>
                  <a:srgbClr val="9BBB59"/>
                </a:solidFill>
              </a:rPr>
              <a:t>Strengthen Public Service</a:t>
            </a:r>
          </a:p>
          <a:p>
            <a:pPr marL="342900" indent="-342900">
              <a:spcAft>
                <a:spcPts val="400"/>
              </a:spcAft>
              <a:buFont typeface="Arial"/>
              <a:buChar char="✓"/>
            </a:pPr>
            <a:r>
              <a:rPr lang="en-US" sz="1600" dirty="0">
                <a:solidFill>
                  <a:srgbClr val="FFFFFF"/>
                </a:solidFill>
              </a:rPr>
              <a:t>Protect earned retirement benefits</a:t>
            </a:r>
          </a:p>
          <a:p>
            <a:pPr marL="342900" indent="-342900">
              <a:spcAft>
                <a:spcPts val="400"/>
              </a:spcAft>
              <a:buFont typeface="Arial"/>
              <a:buChar char="✓"/>
            </a:pPr>
            <a:r>
              <a:rPr lang="en-US" sz="1600" dirty="0">
                <a:solidFill>
                  <a:srgbClr val="FFFFFF"/>
                </a:solidFill>
              </a:rPr>
              <a:t>Maintain competitive pay structures</a:t>
            </a:r>
          </a:p>
          <a:p>
            <a:pPr marL="342900" indent="-342900">
              <a:spcAft>
                <a:spcPts val="400"/>
              </a:spcAft>
              <a:buFont typeface="Arial"/>
              <a:buChar char="✓"/>
            </a:pPr>
            <a:r>
              <a:rPr lang="en-US" sz="1600" dirty="0">
                <a:solidFill>
                  <a:srgbClr val="FFFFFF"/>
                </a:solidFill>
              </a:rPr>
              <a:t>Preserve merit-based hiring</a:t>
            </a:r>
          </a:p>
          <a:p>
            <a:pPr marL="342900" indent="-342900">
              <a:buFont typeface="Arial"/>
              <a:buChar char="✓"/>
            </a:pPr>
            <a:r>
              <a:rPr lang="en-US" sz="1600" dirty="0">
                <a:solidFill>
                  <a:srgbClr val="FFFFFF"/>
                </a:solidFill>
              </a:rPr>
              <a:t>Invest in workforce capacity</a:t>
            </a:r>
          </a:p>
        </p:txBody>
      </p:sp>
      <p:sp>
        <p:nvSpPr>
          <p:cNvPr id="8" name="PathBad">
            <a:extLst>
              <a:ext uri="{FF2B5EF4-FFF2-40B4-BE49-F238E27FC236}">
                <a16:creationId xmlns:a16="http://schemas.microsoft.com/office/drawing/2014/main" id="{7227F1C0-56A8-22D4-8BDB-88D4F04A0CF0}"/>
              </a:ext>
            </a:extLst>
          </p:cNvPr>
          <p:cNvSpPr/>
          <p:nvPr/>
        </p:nvSpPr>
        <p:spPr>
          <a:xfrm>
            <a:off x="6272360" y="1511301"/>
            <a:ext cx="5486400" cy="3657600"/>
          </a:xfrm>
          <a:prstGeom prst="roundRect">
            <a:avLst>
              <a:gd name="adj" fmla="val 4000"/>
            </a:avLst>
          </a:prstGeom>
          <a:solidFill>
            <a:srgbClr val="004B73"/>
          </a:solidFill>
          <a:ln w="25400">
            <a:solidFill>
              <a:srgbClr val="C0504D"/>
            </a:solidFill>
          </a:ln>
        </p:spPr>
        <p:txBody>
          <a:bodyPr wrap="square" lIns="228600" tIns="182880" rIns="228600" bIns="137160" anchor="ctr"/>
          <a:lstStyle/>
          <a:p>
            <a:pPr algn="ctr">
              <a:spcAft>
                <a:spcPts val="600"/>
              </a:spcAft>
            </a:pPr>
            <a:r>
              <a:rPr lang="en-US" sz="2200" b="1" dirty="0">
                <a:solidFill>
                  <a:srgbClr val="C0504D"/>
                </a:solidFill>
              </a:rPr>
              <a:t>Weaken the Workforce</a:t>
            </a:r>
          </a:p>
          <a:p>
            <a:pPr marL="342900" indent="-342900">
              <a:spcAft>
                <a:spcPts val="400"/>
              </a:spcAft>
              <a:buFont typeface="Arial"/>
              <a:buChar char="✗"/>
            </a:pPr>
            <a:r>
              <a:rPr lang="en-US" sz="1600" dirty="0">
                <a:solidFill>
                  <a:srgbClr val="FFFFFF"/>
                </a:solidFill>
              </a:rPr>
              <a:t>Cut earned retirement benefits</a:t>
            </a:r>
          </a:p>
          <a:p>
            <a:pPr marL="342900" indent="-342900">
              <a:spcAft>
                <a:spcPts val="400"/>
              </a:spcAft>
              <a:buFont typeface="Arial"/>
              <a:buChar char="✗"/>
            </a:pPr>
            <a:r>
              <a:rPr lang="en-US" sz="1600" dirty="0">
                <a:solidFill>
                  <a:srgbClr val="FFFFFF"/>
                </a:solidFill>
              </a:rPr>
              <a:t>Force higher health care premiums</a:t>
            </a:r>
          </a:p>
          <a:p>
            <a:pPr marL="342900" indent="-342900">
              <a:spcAft>
                <a:spcPts val="400"/>
              </a:spcAft>
              <a:buFont typeface="Arial"/>
              <a:buChar char="✗"/>
            </a:pPr>
            <a:r>
              <a:rPr lang="en-US" sz="1600" dirty="0">
                <a:solidFill>
                  <a:srgbClr val="FFFFFF"/>
                </a:solidFill>
              </a:rPr>
              <a:t>Politicize federal hiring systems</a:t>
            </a:r>
          </a:p>
          <a:p>
            <a:pPr marL="342900" indent="-342900">
              <a:buFont typeface="Arial"/>
              <a:buChar char="✗"/>
            </a:pPr>
            <a:r>
              <a:rPr lang="en-US" sz="1600" dirty="0">
                <a:solidFill>
                  <a:srgbClr val="FFFFFF"/>
                </a:solidFill>
              </a:rPr>
              <a:t>Reduce workforce without regard for consequences</a:t>
            </a:r>
          </a:p>
        </p:txBody>
      </p:sp>
    </p:spTree>
    <p:extLst>
      <p:ext uri="{BB962C8B-B14F-4D97-AF65-F5344CB8AC3E}">
        <p14:creationId xmlns:p14="http://schemas.microsoft.com/office/powerpoint/2010/main" val="342278743"/>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6E1ECD-50CF-94E8-0FAB-DBA1F2FFF6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81E32A-F336-B3A3-7450-3C4A6C7B35F6}"/>
              </a:ext>
            </a:extLst>
          </p:cNvPr>
          <p:cNvSpPr>
            <a:spLocks noGrp="1"/>
          </p:cNvSpPr>
          <p:nvPr>
            <p:ph type="title"/>
          </p:nvPr>
        </p:nvSpPr>
        <p:spPr/>
        <p:txBody>
          <a:bodyPr>
            <a:normAutofit fontScale="90000"/>
          </a:bodyPr>
          <a:lstStyle/>
          <a:p>
            <a:r>
              <a:rPr lang="en-US" sz="2700" dirty="0"/>
              <a:t>NARFE-PAC’s Track Record:</a:t>
            </a:r>
            <a:br>
              <a:rPr lang="en-US" sz="2700" dirty="0"/>
            </a:br>
            <a:r>
              <a:rPr lang="en-US" sz="2000" dirty="0"/>
              <a:t>Proof that committed advocacy delivers extraordinary results</a:t>
            </a:r>
            <a:br>
              <a:rPr lang="en-US" dirty="0"/>
            </a:br>
            <a:br>
              <a:rPr lang="en-US" dirty="0"/>
            </a:br>
            <a:endParaRPr lang="en-US" dirty="0"/>
          </a:p>
        </p:txBody>
      </p:sp>
      <p:sp>
        <p:nvSpPr>
          <p:cNvPr id="4" name="Date Placeholder 3">
            <a:extLst>
              <a:ext uri="{FF2B5EF4-FFF2-40B4-BE49-F238E27FC236}">
                <a16:creationId xmlns:a16="http://schemas.microsoft.com/office/drawing/2014/main" id="{6E82B8F3-9034-774B-36CF-8DEA9D1A0FC6}"/>
              </a:ext>
            </a:extLst>
          </p:cNvPr>
          <p:cNvSpPr>
            <a:spLocks noGrp="1"/>
          </p:cNvSpPr>
          <p:nvPr>
            <p:ph type="dt" sz="half" idx="10"/>
          </p:nvPr>
        </p:nvSpPr>
        <p:spPr/>
        <p:txBody>
          <a:bodyPr/>
          <a:lstStyle/>
          <a:p>
            <a:fld id="{0B5C6CAF-2E10-9443-B2EA-6B605012E3CF}" type="datetime1">
              <a:rPr lang="en-US" smtClean="0"/>
              <a:pPr/>
              <a:t>4/21/2026</a:t>
            </a:fld>
            <a:endParaRPr lang="en-US"/>
          </a:p>
        </p:txBody>
      </p:sp>
      <p:sp>
        <p:nvSpPr>
          <p:cNvPr id="5" name="Slide Number Placeholder 4">
            <a:extLst>
              <a:ext uri="{FF2B5EF4-FFF2-40B4-BE49-F238E27FC236}">
                <a16:creationId xmlns:a16="http://schemas.microsoft.com/office/drawing/2014/main" id="{FFA8D7C9-C521-BF81-C51D-D4E0AF21AE6F}"/>
              </a:ext>
            </a:extLst>
          </p:cNvPr>
          <p:cNvSpPr>
            <a:spLocks noGrp="1"/>
          </p:cNvSpPr>
          <p:nvPr>
            <p:ph type="sldNum" sz="quarter" idx="12"/>
          </p:nvPr>
        </p:nvSpPr>
        <p:spPr/>
        <p:txBody>
          <a:bodyPr/>
          <a:lstStyle/>
          <a:p>
            <a:fld id="{32221A3B-3924-B04A-A496-7CB8DC41F6D4}" type="slidenum">
              <a:rPr lang="en-US" smtClean="0"/>
              <a:pPr/>
              <a:t>11</a:t>
            </a:fld>
            <a:endParaRPr lang="en-US"/>
          </a:p>
        </p:txBody>
      </p:sp>
      <p:sp>
        <p:nvSpPr>
          <p:cNvPr id="6" name="Footer Placeholder 5">
            <a:extLst>
              <a:ext uri="{FF2B5EF4-FFF2-40B4-BE49-F238E27FC236}">
                <a16:creationId xmlns:a16="http://schemas.microsoft.com/office/drawing/2014/main" id="{54F18E2A-6884-2028-3B0A-4CB7032AC515}"/>
              </a:ext>
            </a:extLst>
          </p:cNvPr>
          <p:cNvSpPr>
            <a:spLocks noGrp="1"/>
          </p:cNvSpPr>
          <p:nvPr>
            <p:ph type="ftr" sz="quarter" idx="3"/>
          </p:nvPr>
        </p:nvSpPr>
        <p:spPr/>
        <p:txBody>
          <a:bodyPr/>
          <a:lstStyle/>
          <a:p>
            <a:r>
              <a:rPr lang="en-US"/>
              <a:t>FEDERAL BENEFITS EXPERTS</a:t>
            </a:r>
          </a:p>
        </p:txBody>
      </p:sp>
    </p:spTree>
    <p:extLst>
      <p:ext uri="{BB962C8B-B14F-4D97-AF65-F5344CB8AC3E}">
        <p14:creationId xmlns:p14="http://schemas.microsoft.com/office/powerpoint/2010/main" val="3994605060"/>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06FFA-8367-410F-B6F2-7FABA6F5E792}"/>
              </a:ext>
            </a:extLst>
          </p:cNvPr>
          <p:cNvSpPr>
            <a:spLocks noGrp="1"/>
          </p:cNvSpPr>
          <p:nvPr>
            <p:ph type="title"/>
          </p:nvPr>
        </p:nvSpPr>
        <p:spPr>
          <a:xfrm>
            <a:off x="465667" y="0"/>
            <a:ext cx="9897533" cy="1219200"/>
          </a:xfrm>
        </p:spPr>
        <p:txBody>
          <a:bodyPr anchor="ctr">
            <a:normAutofit/>
          </a:bodyPr>
          <a:lstStyle/>
          <a:p>
            <a:r>
              <a:rPr lang="en-US" dirty="0"/>
              <a:t>Historic Victory: WEP &amp; GPO Repeal</a:t>
            </a:r>
          </a:p>
        </p:txBody>
      </p:sp>
      <p:sp>
        <p:nvSpPr>
          <p:cNvPr id="4" name="Date Placeholder 3">
            <a:extLst>
              <a:ext uri="{FF2B5EF4-FFF2-40B4-BE49-F238E27FC236}">
                <a16:creationId xmlns:a16="http://schemas.microsoft.com/office/drawing/2014/main" id="{1DF820E0-405E-8FCA-5F3A-3B720F900C79}"/>
              </a:ext>
            </a:extLst>
          </p:cNvPr>
          <p:cNvSpPr>
            <a:spLocks noGrp="1"/>
          </p:cNvSpPr>
          <p:nvPr>
            <p:ph type="dt" sz="half" idx="10"/>
          </p:nvPr>
        </p:nvSpPr>
        <p:spPr>
          <a:xfrm>
            <a:off x="465667" y="6356351"/>
            <a:ext cx="2988733" cy="365125"/>
          </a:xfrm>
        </p:spPr>
        <p:txBody>
          <a:bodyPr anchor="ctr">
            <a:normAutofit/>
          </a:bodyPr>
          <a:lstStyle/>
          <a:p>
            <a:pPr>
              <a:spcAft>
                <a:spcPts val="600"/>
              </a:spcAft>
            </a:pPr>
            <a:fld id="{74EC077F-1822-9B4D-B466-2AEAFFB9F37D}" type="datetime1">
              <a:rPr lang="en-US" smtClean="0"/>
              <a:pPr>
                <a:spcAft>
                  <a:spcPts val="600"/>
                </a:spcAft>
              </a:pPr>
              <a:t>4/21/2026</a:t>
            </a:fld>
            <a:endParaRPr lang="en-US"/>
          </a:p>
        </p:txBody>
      </p:sp>
      <p:sp>
        <p:nvSpPr>
          <p:cNvPr id="5" name="Slide Number Placeholder 4">
            <a:extLst>
              <a:ext uri="{FF2B5EF4-FFF2-40B4-BE49-F238E27FC236}">
                <a16:creationId xmlns:a16="http://schemas.microsoft.com/office/drawing/2014/main" id="{F6366FAD-448C-9BB4-F0D5-B080147781D3}"/>
              </a:ext>
            </a:extLst>
          </p:cNvPr>
          <p:cNvSpPr>
            <a:spLocks noGrp="1"/>
          </p:cNvSpPr>
          <p:nvPr>
            <p:ph type="sldNum" sz="quarter" idx="12"/>
          </p:nvPr>
        </p:nvSpPr>
        <p:spPr>
          <a:xfrm>
            <a:off x="8737600" y="6356351"/>
            <a:ext cx="3208867" cy="365125"/>
          </a:xfrm>
        </p:spPr>
        <p:txBody>
          <a:bodyPr anchor="ctr">
            <a:normAutofit/>
          </a:bodyPr>
          <a:lstStyle/>
          <a:p>
            <a:pPr>
              <a:spcAft>
                <a:spcPts val="600"/>
              </a:spcAft>
            </a:pPr>
            <a:fld id="{32221A3B-3924-B04A-A496-7CB8DC41F6D4}" type="slidenum">
              <a:rPr lang="en-US" smtClean="0"/>
              <a:pPr>
                <a:spcAft>
                  <a:spcPts val="600"/>
                </a:spcAft>
              </a:pPr>
              <a:t>12</a:t>
            </a:fld>
            <a:endParaRPr lang="en-US"/>
          </a:p>
        </p:txBody>
      </p:sp>
      <p:sp>
        <p:nvSpPr>
          <p:cNvPr id="6" name="Footer Placeholder 5">
            <a:extLst>
              <a:ext uri="{FF2B5EF4-FFF2-40B4-BE49-F238E27FC236}">
                <a16:creationId xmlns:a16="http://schemas.microsoft.com/office/drawing/2014/main" id="{60FCC671-AEA5-958F-2C46-D813BDE3F04F}"/>
              </a:ext>
            </a:extLst>
          </p:cNvPr>
          <p:cNvSpPr>
            <a:spLocks noGrp="1"/>
          </p:cNvSpPr>
          <p:nvPr>
            <p:ph type="ftr" sz="quarter" idx="3"/>
          </p:nvPr>
        </p:nvSpPr>
        <p:spPr>
          <a:xfrm>
            <a:off x="3573250" y="6356351"/>
            <a:ext cx="5164351" cy="365125"/>
          </a:xfrm>
        </p:spPr>
        <p:txBody>
          <a:bodyPr anchor="ctr">
            <a:normAutofit/>
          </a:bodyPr>
          <a:lstStyle/>
          <a:p>
            <a:pPr>
              <a:spcAft>
                <a:spcPts val="600"/>
              </a:spcAft>
            </a:pPr>
            <a:r>
              <a:rPr lang="en-US"/>
              <a:t>FEDERAL BENEFITS EXPERTS</a:t>
            </a:r>
          </a:p>
        </p:txBody>
      </p:sp>
      <p:graphicFrame>
        <p:nvGraphicFramePr>
          <p:cNvPr id="8" name="Content Placeholder 2">
            <a:extLst>
              <a:ext uri="{FF2B5EF4-FFF2-40B4-BE49-F238E27FC236}">
                <a16:creationId xmlns:a16="http://schemas.microsoft.com/office/drawing/2014/main" id="{1EC9A413-E8FF-9934-B774-BDB5C8E7F3B2}"/>
              </a:ext>
            </a:extLst>
          </p:cNvPr>
          <p:cNvGraphicFramePr>
            <a:graphicFrameLocks noGrp="1"/>
          </p:cNvGraphicFramePr>
          <p:nvPr>
            <p:ph idx="1"/>
            <p:extLst>
              <p:ext uri="{D42A27DB-BD31-4B8C-83A1-F6EECF244321}">
                <p14:modId xmlns:p14="http://schemas.microsoft.com/office/powerpoint/2010/main" val="3988135616"/>
              </p:ext>
            </p:extLst>
          </p:nvPr>
        </p:nvGraphicFramePr>
        <p:xfrm>
          <a:off x="465667" y="1511301"/>
          <a:ext cx="11116733" cy="46148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9606491"/>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F57D1-721C-F7BF-EBDD-ABFD1BF79A1A}"/>
              </a:ext>
            </a:extLst>
          </p:cNvPr>
          <p:cNvSpPr>
            <a:spLocks noGrp="1"/>
          </p:cNvSpPr>
          <p:nvPr>
            <p:ph type="title"/>
          </p:nvPr>
        </p:nvSpPr>
        <p:spPr>
          <a:xfrm>
            <a:off x="465667" y="0"/>
            <a:ext cx="9897533" cy="1219200"/>
          </a:xfrm>
        </p:spPr>
        <p:txBody>
          <a:bodyPr anchor="ctr">
            <a:normAutofit/>
          </a:bodyPr>
          <a:lstStyle/>
          <a:p>
            <a:r>
              <a:rPr lang="en-US" dirty="0"/>
              <a:t>What Advocacy Can Accomplish</a:t>
            </a:r>
          </a:p>
        </p:txBody>
      </p:sp>
      <p:sp>
        <p:nvSpPr>
          <p:cNvPr id="4" name="Date Placeholder 3">
            <a:extLst>
              <a:ext uri="{FF2B5EF4-FFF2-40B4-BE49-F238E27FC236}">
                <a16:creationId xmlns:a16="http://schemas.microsoft.com/office/drawing/2014/main" id="{F5B43B4B-DDE8-005D-4774-A9DE62EB1D6C}"/>
              </a:ext>
            </a:extLst>
          </p:cNvPr>
          <p:cNvSpPr>
            <a:spLocks noGrp="1"/>
          </p:cNvSpPr>
          <p:nvPr>
            <p:ph type="dt" sz="half" idx="10"/>
          </p:nvPr>
        </p:nvSpPr>
        <p:spPr>
          <a:xfrm>
            <a:off x="465667" y="6356351"/>
            <a:ext cx="2988733" cy="365125"/>
          </a:xfrm>
        </p:spPr>
        <p:txBody>
          <a:bodyPr anchor="ctr">
            <a:normAutofit/>
          </a:bodyPr>
          <a:lstStyle/>
          <a:p>
            <a:pPr>
              <a:spcAft>
                <a:spcPts val="600"/>
              </a:spcAft>
            </a:pPr>
            <a:fld id="{74EC077F-1822-9B4D-B466-2AEAFFB9F37D}" type="datetime1">
              <a:rPr lang="en-US" smtClean="0"/>
              <a:pPr>
                <a:spcAft>
                  <a:spcPts val="600"/>
                </a:spcAft>
              </a:pPr>
              <a:t>4/21/2026</a:t>
            </a:fld>
            <a:endParaRPr lang="en-US"/>
          </a:p>
        </p:txBody>
      </p:sp>
      <p:sp>
        <p:nvSpPr>
          <p:cNvPr id="5" name="Slide Number Placeholder 4">
            <a:extLst>
              <a:ext uri="{FF2B5EF4-FFF2-40B4-BE49-F238E27FC236}">
                <a16:creationId xmlns:a16="http://schemas.microsoft.com/office/drawing/2014/main" id="{4D458B9B-EC78-E4D9-DE26-7164BB0A62E3}"/>
              </a:ext>
            </a:extLst>
          </p:cNvPr>
          <p:cNvSpPr>
            <a:spLocks noGrp="1"/>
          </p:cNvSpPr>
          <p:nvPr>
            <p:ph type="sldNum" sz="quarter" idx="12"/>
          </p:nvPr>
        </p:nvSpPr>
        <p:spPr>
          <a:xfrm>
            <a:off x="8737600" y="6356351"/>
            <a:ext cx="3208867" cy="365125"/>
          </a:xfrm>
        </p:spPr>
        <p:txBody>
          <a:bodyPr anchor="ctr">
            <a:normAutofit/>
          </a:bodyPr>
          <a:lstStyle/>
          <a:p>
            <a:pPr>
              <a:spcAft>
                <a:spcPts val="600"/>
              </a:spcAft>
            </a:pPr>
            <a:fld id="{32221A3B-3924-B04A-A496-7CB8DC41F6D4}" type="slidenum">
              <a:rPr lang="en-US" smtClean="0"/>
              <a:pPr>
                <a:spcAft>
                  <a:spcPts val="600"/>
                </a:spcAft>
              </a:pPr>
              <a:t>13</a:t>
            </a:fld>
            <a:endParaRPr lang="en-US"/>
          </a:p>
        </p:txBody>
      </p:sp>
      <p:sp>
        <p:nvSpPr>
          <p:cNvPr id="6" name="Footer Placeholder 5">
            <a:extLst>
              <a:ext uri="{FF2B5EF4-FFF2-40B4-BE49-F238E27FC236}">
                <a16:creationId xmlns:a16="http://schemas.microsoft.com/office/drawing/2014/main" id="{5612DFBE-11ED-9879-1E56-177460FB8EA8}"/>
              </a:ext>
            </a:extLst>
          </p:cNvPr>
          <p:cNvSpPr>
            <a:spLocks noGrp="1"/>
          </p:cNvSpPr>
          <p:nvPr>
            <p:ph type="ftr" sz="quarter" idx="3"/>
          </p:nvPr>
        </p:nvSpPr>
        <p:spPr>
          <a:xfrm>
            <a:off x="3573250" y="6356351"/>
            <a:ext cx="5164351" cy="365125"/>
          </a:xfrm>
        </p:spPr>
        <p:txBody>
          <a:bodyPr anchor="ctr">
            <a:normAutofit/>
          </a:bodyPr>
          <a:lstStyle/>
          <a:p>
            <a:pPr>
              <a:spcAft>
                <a:spcPts val="600"/>
              </a:spcAft>
            </a:pPr>
            <a:r>
              <a:rPr lang="en-US"/>
              <a:t>FEDERAL BENEFITS EXPERTS</a:t>
            </a:r>
          </a:p>
        </p:txBody>
      </p:sp>
      <p:graphicFrame>
        <p:nvGraphicFramePr>
          <p:cNvPr id="8" name="Content Placeholder 2">
            <a:extLst>
              <a:ext uri="{FF2B5EF4-FFF2-40B4-BE49-F238E27FC236}">
                <a16:creationId xmlns:a16="http://schemas.microsoft.com/office/drawing/2014/main" id="{95216FB3-F6FA-A182-D415-49E0D2725660}"/>
              </a:ext>
            </a:extLst>
          </p:cNvPr>
          <p:cNvGraphicFramePr>
            <a:graphicFrameLocks noGrp="1"/>
          </p:cNvGraphicFramePr>
          <p:nvPr>
            <p:ph idx="1"/>
            <p:extLst>
              <p:ext uri="{D42A27DB-BD31-4B8C-83A1-F6EECF244321}">
                <p14:modId xmlns:p14="http://schemas.microsoft.com/office/powerpoint/2010/main" val="802725570"/>
              </p:ext>
            </p:extLst>
          </p:nvPr>
        </p:nvGraphicFramePr>
        <p:xfrm>
          <a:off x="465667" y="1511301"/>
          <a:ext cx="11116733" cy="46148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88390768"/>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FD999-088F-6D5A-CB3C-250F41081CEE}"/>
              </a:ext>
            </a:extLst>
          </p:cNvPr>
          <p:cNvSpPr>
            <a:spLocks noGrp="1"/>
          </p:cNvSpPr>
          <p:nvPr>
            <p:ph type="title"/>
          </p:nvPr>
        </p:nvSpPr>
        <p:spPr/>
        <p:txBody>
          <a:bodyPr/>
          <a:lstStyle/>
          <a:p>
            <a:r>
              <a:rPr lang="en-US" dirty="0"/>
              <a:t>Why NARFE-PAC Matters</a:t>
            </a:r>
            <a:br>
              <a:rPr lang="en-US" dirty="0"/>
            </a:br>
            <a:r>
              <a:rPr lang="en-US" sz="1600" dirty="0"/>
              <a:t>Building and defending our voice in Congress</a:t>
            </a:r>
            <a:endParaRPr lang="en-US" dirty="0"/>
          </a:p>
        </p:txBody>
      </p:sp>
      <p:sp>
        <p:nvSpPr>
          <p:cNvPr id="4" name="Date Placeholder 3">
            <a:extLst>
              <a:ext uri="{FF2B5EF4-FFF2-40B4-BE49-F238E27FC236}">
                <a16:creationId xmlns:a16="http://schemas.microsoft.com/office/drawing/2014/main" id="{CD882CB6-8940-A474-8FDE-A3D70188CA1D}"/>
              </a:ext>
            </a:extLst>
          </p:cNvPr>
          <p:cNvSpPr>
            <a:spLocks noGrp="1"/>
          </p:cNvSpPr>
          <p:nvPr>
            <p:ph type="dt" sz="half" idx="10"/>
          </p:nvPr>
        </p:nvSpPr>
        <p:spPr/>
        <p:txBody>
          <a:bodyPr/>
          <a:lstStyle/>
          <a:p>
            <a:fld id="{0B5C6CAF-2E10-9443-B2EA-6B605012E3CF}" type="datetime1">
              <a:rPr lang="en-US" smtClean="0"/>
              <a:pPr/>
              <a:t>4/21/2026</a:t>
            </a:fld>
            <a:endParaRPr lang="en-US"/>
          </a:p>
        </p:txBody>
      </p:sp>
      <p:sp>
        <p:nvSpPr>
          <p:cNvPr id="5" name="Slide Number Placeholder 4">
            <a:extLst>
              <a:ext uri="{FF2B5EF4-FFF2-40B4-BE49-F238E27FC236}">
                <a16:creationId xmlns:a16="http://schemas.microsoft.com/office/drawing/2014/main" id="{CBC230FB-A996-F164-3265-614458CBCE8A}"/>
              </a:ext>
            </a:extLst>
          </p:cNvPr>
          <p:cNvSpPr>
            <a:spLocks noGrp="1"/>
          </p:cNvSpPr>
          <p:nvPr>
            <p:ph type="sldNum" sz="quarter" idx="12"/>
          </p:nvPr>
        </p:nvSpPr>
        <p:spPr/>
        <p:txBody>
          <a:bodyPr/>
          <a:lstStyle/>
          <a:p>
            <a:fld id="{32221A3B-3924-B04A-A496-7CB8DC41F6D4}" type="slidenum">
              <a:rPr lang="en-US" smtClean="0"/>
              <a:pPr/>
              <a:t>14</a:t>
            </a:fld>
            <a:endParaRPr lang="en-US"/>
          </a:p>
        </p:txBody>
      </p:sp>
      <p:sp>
        <p:nvSpPr>
          <p:cNvPr id="6" name="Footer Placeholder 5">
            <a:extLst>
              <a:ext uri="{FF2B5EF4-FFF2-40B4-BE49-F238E27FC236}">
                <a16:creationId xmlns:a16="http://schemas.microsoft.com/office/drawing/2014/main" id="{657E7567-1521-EB55-5326-8B8664C1C375}"/>
              </a:ext>
            </a:extLst>
          </p:cNvPr>
          <p:cNvSpPr>
            <a:spLocks noGrp="1"/>
          </p:cNvSpPr>
          <p:nvPr>
            <p:ph type="ftr" sz="quarter" idx="3"/>
          </p:nvPr>
        </p:nvSpPr>
        <p:spPr/>
        <p:txBody>
          <a:bodyPr/>
          <a:lstStyle/>
          <a:p>
            <a:r>
              <a:rPr lang="en-US"/>
              <a:t>FEDERAL BENEFITS EXPERTS</a:t>
            </a:r>
          </a:p>
        </p:txBody>
      </p:sp>
    </p:spTree>
    <p:extLst>
      <p:ext uri="{BB962C8B-B14F-4D97-AF65-F5344CB8AC3E}">
        <p14:creationId xmlns:p14="http://schemas.microsoft.com/office/powerpoint/2010/main" val="1485131575"/>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DC75-5AA6-5631-1BF6-A0DAEE0989DA}"/>
              </a:ext>
            </a:extLst>
          </p:cNvPr>
          <p:cNvSpPr>
            <a:spLocks noGrp="1"/>
          </p:cNvSpPr>
          <p:nvPr>
            <p:ph type="title"/>
          </p:nvPr>
        </p:nvSpPr>
        <p:spPr>
          <a:xfrm>
            <a:off x="465667" y="0"/>
            <a:ext cx="9897533" cy="1219200"/>
          </a:xfrm>
        </p:spPr>
        <p:txBody>
          <a:bodyPr anchor="ctr">
            <a:normAutofit/>
          </a:bodyPr>
          <a:lstStyle/>
          <a:p>
            <a:r>
              <a:rPr lang="en-US" dirty="0"/>
              <a:t>Defending Our Champions in Congress</a:t>
            </a:r>
          </a:p>
        </p:txBody>
      </p:sp>
      <p:sp>
        <p:nvSpPr>
          <p:cNvPr id="4" name="Date Placeholder 3">
            <a:extLst>
              <a:ext uri="{FF2B5EF4-FFF2-40B4-BE49-F238E27FC236}">
                <a16:creationId xmlns:a16="http://schemas.microsoft.com/office/drawing/2014/main" id="{94DBCE3B-C2C6-3653-FC38-4CEE7D89A483}"/>
              </a:ext>
            </a:extLst>
          </p:cNvPr>
          <p:cNvSpPr>
            <a:spLocks noGrp="1"/>
          </p:cNvSpPr>
          <p:nvPr>
            <p:ph type="dt" sz="half" idx="10"/>
          </p:nvPr>
        </p:nvSpPr>
        <p:spPr>
          <a:xfrm>
            <a:off x="465667" y="6356351"/>
            <a:ext cx="2988733" cy="365125"/>
          </a:xfrm>
        </p:spPr>
        <p:txBody>
          <a:bodyPr anchor="ctr">
            <a:normAutofit/>
          </a:bodyPr>
          <a:lstStyle/>
          <a:p>
            <a:pPr>
              <a:spcAft>
                <a:spcPts val="600"/>
              </a:spcAft>
            </a:pPr>
            <a:fld id="{74EC077F-1822-9B4D-B466-2AEAFFB9F37D}" type="datetime1">
              <a:rPr lang="en-US" smtClean="0"/>
              <a:pPr>
                <a:spcAft>
                  <a:spcPts val="600"/>
                </a:spcAft>
              </a:pPr>
              <a:t>4/21/2026</a:t>
            </a:fld>
            <a:endParaRPr lang="en-US"/>
          </a:p>
        </p:txBody>
      </p:sp>
      <p:sp>
        <p:nvSpPr>
          <p:cNvPr id="5" name="Slide Number Placeholder 4">
            <a:extLst>
              <a:ext uri="{FF2B5EF4-FFF2-40B4-BE49-F238E27FC236}">
                <a16:creationId xmlns:a16="http://schemas.microsoft.com/office/drawing/2014/main" id="{9A166FAD-236B-A642-7D44-45A9F0A2DCD8}"/>
              </a:ext>
            </a:extLst>
          </p:cNvPr>
          <p:cNvSpPr>
            <a:spLocks noGrp="1"/>
          </p:cNvSpPr>
          <p:nvPr>
            <p:ph type="sldNum" sz="quarter" idx="12"/>
          </p:nvPr>
        </p:nvSpPr>
        <p:spPr>
          <a:xfrm>
            <a:off x="8737600" y="6356351"/>
            <a:ext cx="3208867" cy="365125"/>
          </a:xfrm>
        </p:spPr>
        <p:txBody>
          <a:bodyPr anchor="ctr">
            <a:normAutofit/>
          </a:bodyPr>
          <a:lstStyle/>
          <a:p>
            <a:pPr>
              <a:spcAft>
                <a:spcPts val="600"/>
              </a:spcAft>
            </a:pPr>
            <a:fld id="{32221A3B-3924-B04A-A496-7CB8DC41F6D4}" type="slidenum">
              <a:rPr lang="en-US" smtClean="0"/>
              <a:pPr>
                <a:spcAft>
                  <a:spcPts val="600"/>
                </a:spcAft>
              </a:pPr>
              <a:t>15</a:t>
            </a:fld>
            <a:endParaRPr lang="en-US"/>
          </a:p>
        </p:txBody>
      </p:sp>
      <p:sp>
        <p:nvSpPr>
          <p:cNvPr id="6" name="Footer Placeholder 5">
            <a:extLst>
              <a:ext uri="{FF2B5EF4-FFF2-40B4-BE49-F238E27FC236}">
                <a16:creationId xmlns:a16="http://schemas.microsoft.com/office/drawing/2014/main" id="{9D079452-A74A-F179-A07D-4266BCE7EEF8}"/>
              </a:ext>
            </a:extLst>
          </p:cNvPr>
          <p:cNvSpPr>
            <a:spLocks noGrp="1"/>
          </p:cNvSpPr>
          <p:nvPr>
            <p:ph type="ftr" sz="quarter" idx="3"/>
          </p:nvPr>
        </p:nvSpPr>
        <p:spPr>
          <a:xfrm>
            <a:off x="3573250" y="6356351"/>
            <a:ext cx="5164351" cy="365125"/>
          </a:xfrm>
        </p:spPr>
        <p:txBody>
          <a:bodyPr anchor="ctr">
            <a:normAutofit/>
          </a:bodyPr>
          <a:lstStyle/>
          <a:p>
            <a:pPr>
              <a:spcAft>
                <a:spcPts val="600"/>
              </a:spcAft>
            </a:pPr>
            <a:r>
              <a:rPr lang="en-US"/>
              <a:t>FEDERAL BENEFITS EXPERTS</a:t>
            </a:r>
          </a:p>
        </p:txBody>
      </p:sp>
      <p:graphicFrame>
        <p:nvGraphicFramePr>
          <p:cNvPr id="8" name="Content Placeholder 2">
            <a:extLst>
              <a:ext uri="{FF2B5EF4-FFF2-40B4-BE49-F238E27FC236}">
                <a16:creationId xmlns:a16="http://schemas.microsoft.com/office/drawing/2014/main" id="{D83D8A7C-C420-493A-CAAF-197FF968FDB9}"/>
              </a:ext>
            </a:extLst>
          </p:cNvPr>
          <p:cNvGraphicFramePr>
            <a:graphicFrameLocks noGrp="1"/>
          </p:cNvGraphicFramePr>
          <p:nvPr>
            <p:ph idx="1"/>
            <p:extLst>
              <p:ext uri="{D42A27DB-BD31-4B8C-83A1-F6EECF244321}">
                <p14:modId xmlns:p14="http://schemas.microsoft.com/office/powerpoint/2010/main" val="138894007"/>
              </p:ext>
            </p:extLst>
          </p:nvPr>
        </p:nvGraphicFramePr>
        <p:xfrm>
          <a:off x="465667" y="1511301"/>
          <a:ext cx="11116733" cy="46148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30435704"/>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0BD22-ECF8-07C6-80A7-05CD5DF4DFCD}"/>
              </a:ext>
            </a:extLst>
          </p:cNvPr>
          <p:cNvSpPr>
            <a:spLocks noGrp="1"/>
          </p:cNvSpPr>
          <p:nvPr>
            <p:ph type="title"/>
          </p:nvPr>
        </p:nvSpPr>
        <p:spPr>
          <a:xfrm>
            <a:off x="465667" y="0"/>
            <a:ext cx="9897533" cy="1219200"/>
          </a:xfrm>
        </p:spPr>
        <p:txBody>
          <a:bodyPr anchor="ctr">
            <a:normAutofit/>
          </a:bodyPr>
          <a:lstStyle/>
          <a:p>
            <a:r>
              <a:rPr lang="en-US" dirty="0"/>
              <a:t>Building the Next Generation of Allies</a:t>
            </a:r>
          </a:p>
        </p:txBody>
      </p:sp>
      <p:sp>
        <p:nvSpPr>
          <p:cNvPr id="4" name="Date Placeholder 3">
            <a:extLst>
              <a:ext uri="{FF2B5EF4-FFF2-40B4-BE49-F238E27FC236}">
                <a16:creationId xmlns:a16="http://schemas.microsoft.com/office/drawing/2014/main" id="{484EAE21-F196-E389-5EAE-A831459C1250}"/>
              </a:ext>
            </a:extLst>
          </p:cNvPr>
          <p:cNvSpPr>
            <a:spLocks noGrp="1"/>
          </p:cNvSpPr>
          <p:nvPr>
            <p:ph type="dt" sz="half" idx="10"/>
          </p:nvPr>
        </p:nvSpPr>
        <p:spPr>
          <a:xfrm>
            <a:off x="465667" y="6356351"/>
            <a:ext cx="2988733" cy="365125"/>
          </a:xfrm>
        </p:spPr>
        <p:txBody>
          <a:bodyPr anchor="ctr">
            <a:normAutofit/>
          </a:bodyPr>
          <a:lstStyle/>
          <a:p>
            <a:pPr>
              <a:spcAft>
                <a:spcPts val="600"/>
              </a:spcAft>
            </a:pPr>
            <a:fld id="{74EC077F-1822-9B4D-B466-2AEAFFB9F37D}" type="datetime1">
              <a:rPr lang="en-US" smtClean="0"/>
              <a:pPr>
                <a:spcAft>
                  <a:spcPts val="600"/>
                </a:spcAft>
              </a:pPr>
              <a:t>4/21/2026</a:t>
            </a:fld>
            <a:endParaRPr lang="en-US"/>
          </a:p>
        </p:txBody>
      </p:sp>
      <p:sp>
        <p:nvSpPr>
          <p:cNvPr id="5" name="Slide Number Placeholder 4">
            <a:extLst>
              <a:ext uri="{FF2B5EF4-FFF2-40B4-BE49-F238E27FC236}">
                <a16:creationId xmlns:a16="http://schemas.microsoft.com/office/drawing/2014/main" id="{762CCA97-24D2-9E76-85A7-B95AAC220081}"/>
              </a:ext>
            </a:extLst>
          </p:cNvPr>
          <p:cNvSpPr>
            <a:spLocks noGrp="1"/>
          </p:cNvSpPr>
          <p:nvPr>
            <p:ph type="sldNum" sz="quarter" idx="12"/>
          </p:nvPr>
        </p:nvSpPr>
        <p:spPr>
          <a:xfrm>
            <a:off x="8737600" y="6356351"/>
            <a:ext cx="3208867" cy="365125"/>
          </a:xfrm>
        </p:spPr>
        <p:txBody>
          <a:bodyPr anchor="ctr">
            <a:normAutofit/>
          </a:bodyPr>
          <a:lstStyle/>
          <a:p>
            <a:pPr>
              <a:spcAft>
                <a:spcPts val="600"/>
              </a:spcAft>
            </a:pPr>
            <a:fld id="{32221A3B-3924-B04A-A496-7CB8DC41F6D4}" type="slidenum">
              <a:rPr lang="en-US" smtClean="0"/>
              <a:pPr>
                <a:spcAft>
                  <a:spcPts val="600"/>
                </a:spcAft>
              </a:pPr>
              <a:t>16</a:t>
            </a:fld>
            <a:endParaRPr lang="en-US"/>
          </a:p>
        </p:txBody>
      </p:sp>
      <p:sp>
        <p:nvSpPr>
          <p:cNvPr id="6" name="Footer Placeholder 5">
            <a:extLst>
              <a:ext uri="{FF2B5EF4-FFF2-40B4-BE49-F238E27FC236}">
                <a16:creationId xmlns:a16="http://schemas.microsoft.com/office/drawing/2014/main" id="{07F6DF46-6624-019E-46A1-CF6D14353763}"/>
              </a:ext>
            </a:extLst>
          </p:cNvPr>
          <p:cNvSpPr>
            <a:spLocks noGrp="1"/>
          </p:cNvSpPr>
          <p:nvPr>
            <p:ph type="ftr" sz="quarter" idx="3"/>
          </p:nvPr>
        </p:nvSpPr>
        <p:spPr>
          <a:xfrm>
            <a:off x="3573250" y="6356351"/>
            <a:ext cx="5164351" cy="365125"/>
          </a:xfrm>
        </p:spPr>
        <p:txBody>
          <a:bodyPr anchor="ctr">
            <a:normAutofit/>
          </a:bodyPr>
          <a:lstStyle/>
          <a:p>
            <a:pPr>
              <a:spcAft>
                <a:spcPts val="600"/>
              </a:spcAft>
            </a:pPr>
            <a:r>
              <a:rPr lang="en-US"/>
              <a:t>FEDERAL BENEFITS EXPERTS</a:t>
            </a:r>
          </a:p>
        </p:txBody>
      </p:sp>
      <p:graphicFrame>
        <p:nvGraphicFramePr>
          <p:cNvPr id="8" name="Content Placeholder 2">
            <a:extLst>
              <a:ext uri="{FF2B5EF4-FFF2-40B4-BE49-F238E27FC236}">
                <a16:creationId xmlns:a16="http://schemas.microsoft.com/office/drawing/2014/main" id="{6654DBBB-7E57-7D4F-AAA4-A4AE526D07C9}"/>
              </a:ext>
            </a:extLst>
          </p:cNvPr>
          <p:cNvGraphicFramePr>
            <a:graphicFrameLocks noGrp="1"/>
          </p:cNvGraphicFramePr>
          <p:nvPr>
            <p:ph idx="1"/>
            <p:extLst>
              <p:ext uri="{D42A27DB-BD31-4B8C-83A1-F6EECF244321}">
                <p14:modId xmlns:p14="http://schemas.microsoft.com/office/powerpoint/2010/main" val="1262581157"/>
              </p:ext>
            </p:extLst>
          </p:nvPr>
        </p:nvGraphicFramePr>
        <p:xfrm>
          <a:off x="465667" y="1511301"/>
          <a:ext cx="11116733" cy="46148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80860705"/>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C5CF8-8A6A-9FC1-4FE9-783024EB722E}"/>
              </a:ext>
            </a:extLst>
          </p:cNvPr>
          <p:cNvSpPr>
            <a:spLocks noGrp="1"/>
          </p:cNvSpPr>
          <p:nvPr>
            <p:ph type="title"/>
          </p:nvPr>
        </p:nvSpPr>
        <p:spPr/>
        <p:txBody>
          <a:bodyPr/>
          <a:lstStyle/>
          <a:p>
            <a:r>
              <a:rPr lang="en-US" dirty="0"/>
              <a:t>21</a:t>
            </a:r>
            <a:r>
              <a:rPr lang="en-US" baseline="30000" dirty="0"/>
              <a:t>st</a:t>
            </a:r>
            <a:r>
              <a:rPr lang="en-US" dirty="0"/>
              <a:t> Century Challenges Need Strong Allies</a:t>
            </a:r>
          </a:p>
        </p:txBody>
      </p:sp>
      <p:sp>
        <p:nvSpPr>
          <p:cNvPr id="3" name="Content Placeholder 2">
            <a:extLst>
              <a:ext uri="{FF2B5EF4-FFF2-40B4-BE49-F238E27FC236}">
                <a16:creationId xmlns:a16="http://schemas.microsoft.com/office/drawing/2014/main" id="{EEABFE8F-FD0E-5899-8C5A-5C4D758B1F6A}"/>
              </a:ext>
            </a:extLst>
          </p:cNvPr>
          <p:cNvSpPr>
            <a:spLocks noGrp="1"/>
          </p:cNvSpPr>
          <p:nvPr>
            <p:ph idx="1"/>
          </p:nvPr>
        </p:nvSpPr>
        <p:spPr/>
        <p:txBody>
          <a:bodyPr/>
          <a:lstStyle/>
          <a:p>
            <a:pPr marL="0" indent="0">
              <a:buNone/>
            </a:pPr>
            <a:r>
              <a:rPr lang="en-US" dirty="0"/>
              <a:t>Without strong allies in elected office, the federal workforce could fall behind at a moment when the country needs it to succeed.</a:t>
            </a:r>
          </a:p>
          <a:p>
            <a:endParaRPr lang="en-US" dirty="0"/>
          </a:p>
        </p:txBody>
      </p:sp>
      <p:sp>
        <p:nvSpPr>
          <p:cNvPr id="4" name="Date Placeholder 3">
            <a:extLst>
              <a:ext uri="{FF2B5EF4-FFF2-40B4-BE49-F238E27FC236}">
                <a16:creationId xmlns:a16="http://schemas.microsoft.com/office/drawing/2014/main" id="{A03F0D9B-C104-568C-0E95-167C67A40215}"/>
              </a:ext>
            </a:extLst>
          </p:cNvPr>
          <p:cNvSpPr>
            <a:spLocks noGrp="1"/>
          </p:cNvSpPr>
          <p:nvPr>
            <p:ph type="dt" sz="half" idx="10"/>
          </p:nvPr>
        </p:nvSpPr>
        <p:spPr/>
        <p:txBody>
          <a:bodyPr/>
          <a:lstStyle/>
          <a:p>
            <a:fld id="{74EC077F-1822-9B4D-B466-2AEAFFB9F37D}" type="datetime1">
              <a:rPr lang="en-US" smtClean="0"/>
              <a:pPr/>
              <a:t>4/21/2026</a:t>
            </a:fld>
            <a:endParaRPr lang="en-US"/>
          </a:p>
        </p:txBody>
      </p:sp>
      <p:sp>
        <p:nvSpPr>
          <p:cNvPr id="5" name="Slide Number Placeholder 4">
            <a:extLst>
              <a:ext uri="{FF2B5EF4-FFF2-40B4-BE49-F238E27FC236}">
                <a16:creationId xmlns:a16="http://schemas.microsoft.com/office/drawing/2014/main" id="{711C9D61-64A8-5C86-D070-559829ADF460}"/>
              </a:ext>
            </a:extLst>
          </p:cNvPr>
          <p:cNvSpPr>
            <a:spLocks noGrp="1"/>
          </p:cNvSpPr>
          <p:nvPr>
            <p:ph type="sldNum" sz="quarter" idx="12"/>
          </p:nvPr>
        </p:nvSpPr>
        <p:spPr/>
        <p:txBody>
          <a:bodyPr/>
          <a:lstStyle/>
          <a:p>
            <a:fld id="{32221A3B-3924-B04A-A496-7CB8DC41F6D4}" type="slidenum">
              <a:rPr lang="en-US" smtClean="0"/>
              <a:pPr/>
              <a:t>17</a:t>
            </a:fld>
            <a:endParaRPr lang="en-US"/>
          </a:p>
        </p:txBody>
      </p:sp>
      <p:sp>
        <p:nvSpPr>
          <p:cNvPr id="6" name="Footer Placeholder 5">
            <a:extLst>
              <a:ext uri="{FF2B5EF4-FFF2-40B4-BE49-F238E27FC236}">
                <a16:creationId xmlns:a16="http://schemas.microsoft.com/office/drawing/2014/main" id="{F4CF0E74-66A4-74BE-9F14-1F3A453BCAC9}"/>
              </a:ext>
            </a:extLst>
          </p:cNvPr>
          <p:cNvSpPr>
            <a:spLocks noGrp="1"/>
          </p:cNvSpPr>
          <p:nvPr>
            <p:ph type="ftr" sz="quarter" idx="3"/>
          </p:nvPr>
        </p:nvSpPr>
        <p:spPr/>
        <p:txBody>
          <a:bodyPr/>
          <a:lstStyle/>
          <a:p>
            <a:r>
              <a:rPr lang="en-US"/>
              <a:t>FEDERAL BENEFITS EXPERTS</a:t>
            </a:r>
          </a:p>
        </p:txBody>
      </p:sp>
      <p:sp>
        <p:nvSpPr>
          <p:cNvPr id="7" name="AreaCard1">
            <a:extLst>
              <a:ext uri="{FF2B5EF4-FFF2-40B4-BE49-F238E27FC236}">
                <a16:creationId xmlns:a16="http://schemas.microsoft.com/office/drawing/2014/main" id="{2B40E5FF-E35A-98A1-E315-51D1776F6F10}"/>
              </a:ext>
            </a:extLst>
          </p:cNvPr>
          <p:cNvSpPr/>
          <p:nvPr/>
        </p:nvSpPr>
        <p:spPr>
          <a:xfrm>
            <a:off x="465666" y="3170146"/>
            <a:ext cx="3505200" cy="2743200"/>
          </a:xfrm>
          <a:prstGeom prst="roundRect">
            <a:avLst>
              <a:gd name="adj" fmla="val 5000"/>
            </a:avLst>
          </a:prstGeom>
          <a:solidFill>
            <a:srgbClr val="004B73"/>
          </a:solidFill>
          <a:ln w="12700">
            <a:solidFill>
              <a:srgbClr val="4F81BD">
                <a:alpha val="50000"/>
              </a:srgbClr>
            </a:solidFill>
          </a:ln>
        </p:spPr>
        <p:txBody>
          <a:bodyPr wrap="square" lIns="182880" tIns="137160" rIns="182880" bIns="91440" anchor="t"/>
          <a:lstStyle/>
          <a:p>
            <a:pPr algn="ctr">
              <a:spcAft>
                <a:spcPts val="400"/>
              </a:spcAft>
            </a:pPr>
            <a:r>
              <a:rPr lang="en-US" sz="2000" b="1" dirty="0">
                <a:solidFill>
                  <a:srgbClr val="4F81BD"/>
                </a:solidFill>
              </a:rPr>
              <a:t>Cybersecurity</a:t>
            </a:r>
          </a:p>
          <a:p>
            <a:pPr algn="ctr"/>
            <a:r>
              <a:rPr lang="en-US" sz="1500" dirty="0">
                <a:solidFill>
                  <a:srgbClr val="FFFFFF"/>
                </a:solidFill>
              </a:rPr>
              <a:t>Protecting critical infrastructure and government data from evolving threats</a:t>
            </a:r>
          </a:p>
        </p:txBody>
      </p:sp>
      <p:sp>
        <p:nvSpPr>
          <p:cNvPr id="9" name="AreaCard2">
            <a:extLst>
              <a:ext uri="{FF2B5EF4-FFF2-40B4-BE49-F238E27FC236}">
                <a16:creationId xmlns:a16="http://schemas.microsoft.com/office/drawing/2014/main" id="{744402D6-3EEB-3831-3455-6B8A978475D4}"/>
              </a:ext>
            </a:extLst>
          </p:cNvPr>
          <p:cNvSpPr/>
          <p:nvPr/>
        </p:nvSpPr>
        <p:spPr>
          <a:xfrm>
            <a:off x="4265084" y="3170146"/>
            <a:ext cx="3505200" cy="2743200"/>
          </a:xfrm>
          <a:prstGeom prst="roundRect">
            <a:avLst>
              <a:gd name="adj" fmla="val 5000"/>
            </a:avLst>
          </a:prstGeom>
          <a:solidFill>
            <a:srgbClr val="004B73"/>
          </a:solidFill>
          <a:ln w="12700">
            <a:solidFill>
              <a:srgbClr val="F79646">
                <a:alpha val="50000"/>
              </a:srgbClr>
            </a:solidFill>
          </a:ln>
        </p:spPr>
        <p:txBody>
          <a:bodyPr wrap="square" lIns="182880" tIns="137160" rIns="182880" bIns="91440" anchor="t"/>
          <a:lstStyle/>
          <a:p>
            <a:pPr algn="ctr">
              <a:spcAft>
                <a:spcPts val="400"/>
              </a:spcAft>
            </a:pPr>
            <a:r>
              <a:rPr lang="en-US" sz="2000" b="1" dirty="0">
                <a:solidFill>
                  <a:srgbClr val="F79646"/>
                </a:solidFill>
              </a:rPr>
              <a:t>Data Science &amp; AI</a:t>
            </a:r>
          </a:p>
          <a:p>
            <a:pPr algn="ctr"/>
            <a:r>
              <a:rPr lang="en-US" sz="1500" dirty="0">
                <a:solidFill>
                  <a:srgbClr val="FFFFFF"/>
                </a:solidFill>
              </a:rPr>
              <a:t>Harnessing emerging technologies to improve government services and efficiency</a:t>
            </a:r>
          </a:p>
        </p:txBody>
      </p:sp>
      <p:sp>
        <p:nvSpPr>
          <p:cNvPr id="10" name="AreaCard3">
            <a:extLst>
              <a:ext uri="{FF2B5EF4-FFF2-40B4-BE49-F238E27FC236}">
                <a16:creationId xmlns:a16="http://schemas.microsoft.com/office/drawing/2014/main" id="{3F92CD91-5EBD-C41C-3370-2616554067BE}"/>
              </a:ext>
            </a:extLst>
          </p:cNvPr>
          <p:cNvSpPr/>
          <p:nvPr/>
        </p:nvSpPr>
        <p:spPr>
          <a:xfrm>
            <a:off x="7923742" y="3170146"/>
            <a:ext cx="3505200" cy="2743200"/>
          </a:xfrm>
          <a:prstGeom prst="roundRect">
            <a:avLst>
              <a:gd name="adj" fmla="val 5000"/>
            </a:avLst>
          </a:prstGeom>
          <a:solidFill>
            <a:srgbClr val="004B73"/>
          </a:solidFill>
          <a:ln w="12700">
            <a:solidFill>
              <a:srgbClr val="9BBB59">
                <a:alpha val="50000"/>
              </a:srgbClr>
            </a:solidFill>
          </a:ln>
        </p:spPr>
        <p:txBody>
          <a:bodyPr wrap="square" lIns="182880" tIns="137160" rIns="182880" bIns="91440" anchor="t"/>
          <a:lstStyle/>
          <a:p>
            <a:pPr algn="ctr">
              <a:spcAft>
                <a:spcPts val="400"/>
              </a:spcAft>
            </a:pPr>
            <a:r>
              <a:rPr lang="en-US" sz="2000" b="1" dirty="0">
                <a:solidFill>
                  <a:srgbClr val="9BBB59"/>
                </a:solidFill>
              </a:rPr>
              <a:t>National Security</a:t>
            </a:r>
          </a:p>
          <a:p>
            <a:pPr algn="ctr"/>
            <a:r>
              <a:rPr lang="en-US" sz="1500" dirty="0">
                <a:solidFill>
                  <a:srgbClr val="FFFFFF"/>
                </a:solidFill>
              </a:rPr>
              <a:t>Meeting growing demands for expertise in defense and intelligence operations</a:t>
            </a:r>
          </a:p>
        </p:txBody>
      </p:sp>
    </p:spTree>
    <p:extLst>
      <p:ext uri="{BB962C8B-B14F-4D97-AF65-F5344CB8AC3E}">
        <p14:creationId xmlns:p14="http://schemas.microsoft.com/office/powerpoint/2010/main" val="3801807287"/>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8E58-9CC1-919D-6F54-31EF3752673C}"/>
              </a:ext>
            </a:extLst>
          </p:cNvPr>
          <p:cNvSpPr>
            <a:spLocks noGrp="1"/>
          </p:cNvSpPr>
          <p:nvPr>
            <p:ph type="title"/>
          </p:nvPr>
        </p:nvSpPr>
        <p:spPr/>
        <p:txBody>
          <a:bodyPr>
            <a:normAutofit fontScale="90000"/>
          </a:bodyPr>
          <a:lstStyle/>
          <a:p>
            <a:r>
              <a:rPr lang="en-US" dirty="0"/>
              <a:t>Your Role:</a:t>
            </a:r>
            <a:br>
              <a:rPr lang="en-US" dirty="0"/>
            </a:br>
            <a:r>
              <a:rPr lang="en-US" dirty="0"/>
              <a:t>How you can make a difference.</a:t>
            </a:r>
            <a:br>
              <a:rPr lang="en-US" dirty="0"/>
            </a:br>
            <a:endParaRPr lang="en-US" dirty="0"/>
          </a:p>
        </p:txBody>
      </p:sp>
      <p:sp>
        <p:nvSpPr>
          <p:cNvPr id="4" name="Date Placeholder 3">
            <a:extLst>
              <a:ext uri="{FF2B5EF4-FFF2-40B4-BE49-F238E27FC236}">
                <a16:creationId xmlns:a16="http://schemas.microsoft.com/office/drawing/2014/main" id="{139AC895-3946-EC17-F28D-23EBE88B5137}"/>
              </a:ext>
            </a:extLst>
          </p:cNvPr>
          <p:cNvSpPr>
            <a:spLocks noGrp="1"/>
          </p:cNvSpPr>
          <p:nvPr>
            <p:ph type="dt" sz="half" idx="10"/>
          </p:nvPr>
        </p:nvSpPr>
        <p:spPr/>
        <p:txBody>
          <a:bodyPr/>
          <a:lstStyle/>
          <a:p>
            <a:fld id="{0B5C6CAF-2E10-9443-B2EA-6B605012E3CF}" type="datetime1">
              <a:rPr lang="en-US" smtClean="0"/>
              <a:pPr/>
              <a:t>4/21/2026</a:t>
            </a:fld>
            <a:endParaRPr lang="en-US"/>
          </a:p>
        </p:txBody>
      </p:sp>
      <p:sp>
        <p:nvSpPr>
          <p:cNvPr id="5" name="Slide Number Placeholder 4">
            <a:extLst>
              <a:ext uri="{FF2B5EF4-FFF2-40B4-BE49-F238E27FC236}">
                <a16:creationId xmlns:a16="http://schemas.microsoft.com/office/drawing/2014/main" id="{EAB48273-9709-5121-029B-6D002085F8C5}"/>
              </a:ext>
            </a:extLst>
          </p:cNvPr>
          <p:cNvSpPr>
            <a:spLocks noGrp="1"/>
          </p:cNvSpPr>
          <p:nvPr>
            <p:ph type="sldNum" sz="quarter" idx="12"/>
          </p:nvPr>
        </p:nvSpPr>
        <p:spPr/>
        <p:txBody>
          <a:bodyPr/>
          <a:lstStyle/>
          <a:p>
            <a:fld id="{32221A3B-3924-B04A-A496-7CB8DC41F6D4}" type="slidenum">
              <a:rPr lang="en-US" smtClean="0"/>
              <a:pPr/>
              <a:t>18</a:t>
            </a:fld>
            <a:endParaRPr lang="en-US"/>
          </a:p>
        </p:txBody>
      </p:sp>
      <p:sp>
        <p:nvSpPr>
          <p:cNvPr id="6" name="Footer Placeholder 5">
            <a:extLst>
              <a:ext uri="{FF2B5EF4-FFF2-40B4-BE49-F238E27FC236}">
                <a16:creationId xmlns:a16="http://schemas.microsoft.com/office/drawing/2014/main" id="{8A3B5E07-80BD-D378-E099-EEE2092D6179}"/>
              </a:ext>
            </a:extLst>
          </p:cNvPr>
          <p:cNvSpPr>
            <a:spLocks noGrp="1"/>
          </p:cNvSpPr>
          <p:nvPr>
            <p:ph type="ftr" sz="quarter" idx="3"/>
          </p:nvPr>
        </p:nvSpPr>
        <p:spPr/>
        <p:txBody>
          <a:bodyPr/>
          <a:lstStyle/>
          <a:p>
            <a:r>
              <a:rPr lang="en-US"/>
              <a:t>FEDERAL BENEFITS EXPERTS</a:t>
            </a:r>
          </a:p>
        </p:txBody>
      </p:sp>
    </p:spTree>
    <p:extLst>
      <p:ext uri="{BB962C8B-B14F-4D97-AF65-F5344CB8AC3E}">
        <p14:creationId xmlns:p14="http://schemas.microsoft.com/office/powerpoint/2010/main" val="2627640805"/>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Educate Members</a:t>
            </a:r>
          </a:p>
        </p:txBody>
      </p:sp>
      <p:sp>
        <p:nvSpPr>
          <p:cNvPr id="5" name="Slide Number Placeholder 4"/>
          <p:cNvSpPr>
            <a:spLocks noGrp="1"/>
          </p:cNvSpPr>
          <p:nvPr>
            <p:ph type="sldNum" sz="quarter" idx="12"/>
          </p:nvPr>
        </p:nvSpPr>
        <p:spPr/>
        <p:txBody>
          <a:bodyPr/>
          <a:lstStyle/>
          <a:p>
            <a:fld id="{CF1F6824-B0B7-594A-8374-AE878BA01095}" type="slidenum">
              <a:rPr lang="en-US" smtClean="0"/>
              <a:t>19</a:t>
            </a:fld>
            <a:endParaRPr lang="en-US"/>
          </a:p>
        </p:txBody>
      </p:sp>
      <p:sp>
        <p:nvSpPr>
          <p:cNvPr id="9" name="Footer Placeholder 5">
            <a:extLst>
              <a:ext uri="{FF2B5EF4-FFF2-40B4-BE49-F238E27FC236}">
                <a16:creationId xmlns:a16="http://schemas.microsoft.com/office/drawing/2014/main" id="{5ECC6183-18BC-4EED-A9F1-61AC2E75A9F5}"/>
              </a:ext>
            </a:extLst>
          </p:cNvPr>
          <p:cNvSpPr>
            <a:spLocks noGrp="1"/>
          </p:cNvSpPr>
          <p:nvPr>
            <p:ph type="ftr" sz="quarter" idx="3"/>
          </p:nvPr>
        </p:nvSpPr>
        <p:spPr>
          <a:xfrm>
            <a:off x="4203938" y="6356351"/>
            <a:ext cx="3873263" cy="365125"/>
          </a:xfrm>
        </p:spPr>
        <p:txBody>
          <a:bodyPr/>
          <a:lstStyle/>
          <a:p>
            <a:r>
              <a:rPr lang="en-US"/>
              <a:t>FEDERAL BENEFITS EXPERTS</a:t>
            </a:r>
          </a:p>
        </p:txBody>
      </p:sp>
      <p:sp>
        <p:nvSpPr>
          <p:cNvPr id="6" name="Content Placeholder 2">
            <a:extLst>
              <a:ext uri="{FF2B5EF4-FFF2-40B4-BE49-F238E27FC236}">
                <a16:creationId xmlns:a16="http://schemas.microsoft.com/office/drawing/2014/main" id="{1ADBE08F-BA43-49F3-AA7A-BE5E27A69ECD}"/>
              </a:ext>
            </a:extLst>
          </p:cNvPr>
          <p:cNvSpPr txBox="1">
            <a:spLocks/>
          </p:cNvSpPr>
          <p:nvPr/>
        </p:nvSpPr>
        <p:spPr>
          <a:xfrm>
            <a:off x="1860550" y="1612901"/>
            <a:ext cx="8337550" cy="4614863"/>
          </a:xfrm>
          <a:prstGeom prst="rect">
            <a:avLst/>
          </a:prstGeom>
        </p:spPr>
        <p:txBody>
          <a:bodyPr vert="horz" lIns="91440" tIns="45720" rIns="91440" bIns="45720" rtlCol="0" anchor="t">
            <a:normAutofit/>
          </a:bodyPr>
          <a:lstStyle>
            <a:lvl1pPr marL="342900" indent="-342900" algn="l" defTabSz="457200" rtl="0" eaLnBrk="1" latinLnBrk="0" hangingPunct="1">
              <a:spcBef>
                <a:spcPct val="20000"/>
              </a:spcBef>
              <a:buFont typeface="Arial"/>
              <a:buChar char="•"/>
              <a:defRPr sz="32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457200" indent="-457200">
              <a:buFont typeface="Arial" panose="020B0604020202020204" pitchFamily="34" charset="0"/>
              <a:buChar char="•"/>
            </a:pPr>
            <a:r>
              <a:rPr lang="en-US" sz="4800"/>
              <a:t>What is NARFE-PAC?</a:t>
            </a:r>
            <a:endParaRPr lang="en-US" sz="4800">
              <a:ea typeface="Calibri"/>
              <a:cs typeface="Calibri"/>
            </a:endParaRPr>
          </a:p>
          <a:p>
            <a:pPr marL="457200" indent="-457200">
              <a:buFont typeface="Arial" panose="020B0604020202020204" pitchFamily="34" charset="0"/>
              <a:buChar char="•"/>
            </a:pPr>
            <a:r>
              <a:rPr lang="en-US" sz="4800">
                <a:ea typeface="Calibri"/>
                <a:cs typeface="Calibri"/>
              </a:rPr>
              <a:t>Why is it important?</a:t>
            </a:r>
          </a:p>
          <a:p>
            <a:pPr marL="457200" indent="-457200">
              <a:buFont typeface="Arial" panose="020B0604020202020204" pitchFamily="34" charset="0"/>
            </a:pPr>
            <a:r>
              <a:rPr lang="en-US" sz="4800">
                <a:ea typeface="Calibri"/>
                <a:cs typeface="Calibri"/>
              </a:rPr>
              <a:t>How does it work?</a:t>
            </a:r>
          </a:p>
          <a:p>
            <a:pPr marL="457200" indent="-457200">
              <a:buFont typeface="Arial" panose="020B0604020202020204" pitchFamily="34" charset="0"/>
            </a:pPr>
            <a:r>
              <a:rPr lang="en-US" sz="4800">
                <a:ea typeface="Calibri"/>
                <a:cs typeface="Calibri"/>
              </a:rPr>
              <a:t>How does it affect me?</a:t>
            </a:r>
          </a:p>
          <a:p>
            <a:endParaRPr lang="en-US"/>
          </a:p>
        </p:txBody>
      </p:sp>
    </p:spTree>
    <p:extLst>
      <p:ext uri="{BB962C8B-B14F-4D97-AF65-F5344CB8AC3E}">
        <p14:creationId xmlns:p14="http://schemas.microsoft.com/office/powerpoint/2010/main" val="1128599108"/>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2098C-199E-AFCE-8126-885DCE2DB32E}"/>
              </a:ext>
            </a:extLst>
          </p:cNvPr>
          <p:cNvSpPr>
            <a:spLocks noGrp="1"/>
          </p:cNvSpPr>
          <p:nvPr>
            <p:ph type="title"/>
          </p:nvPr>
        </p:nvSpPr>
        <p:spPr/>
        <p:txBody>
          <a:bodyPr/>
          <a:lstStyle/>
          <a:p>
            <a:r>
              <a:rPr lang="en-US" dirty="0"/>
              <a:t>The Big Questions for 2026</a:t>
            </a:r>
            <a:br>
              <a:rPr lang="en-US" dirty="0"/>
            </a:br>
            <a:endParaRPr lang="en-US" dirty="0"/>
          </a:p>
        </p:txBody>
      </p:sp>
      <p:sp>
        <p:nvSpPr>
          <p:cNvPr id="3" name="Content Placeholder 2">
            <a:extLst>
              <a:ext uri="{FF2B5EF4-FFF2-40B4-BE49-F238E27FC236}">
                <a16:creationId xmlns:a16="http://schemas.microsoft.com/office/drawing/2014/main" id="{EB7A603E-FD03-59D4-CF0B-DAA731E179F2}"/>
              </a:ext>
            </a:extLst>
          </p:cNvPr>
          <p:cNvSpPr>
            <a:spLocks noGrp="1"/>
          </p:cNvSpPr>
          <p:nvPr>
            <p:ph idx="1"/>
          </p:nvPr>
        </p:nvSpPr>
        <p:spPr>
          <a:xfrm>
            <a:off x="465667" y="1480344"/>
            <a:ext cx="11116733" cy="4614863"/>
          </a:xfrm>
        </p:spPr>
        <p:txBody>
          <a:bodyPr/>
          <a:lstStyle/>
          <a:p>
            <a:pPr marL="0" indent="0">
              <a:buNone/>
            </a:pPr>
            <a:endParaRPr lang="en-US" dirty="0"/>
          </a:p>
        </p:txBody>
      </p:sp>
      <p:sp>
        <p:nvSpPr>
          <p:cNvPr id="4" name="Date Placeholder 3">
            <a:extLst>
              <a:ext uri="{FF2B5EF4-FFF2-40B4-BE49-F238E27FC236}">
                <a16:creationId xmlns:a16="http://schemas.microsoft.com/office/drawing/2014/main" id="{86E8E628-D83B-6316-B4BD-31AF331755C5}"/>
              </a:ext>
            </a:extLst>
          </p:cNvPr>
          <p:cNvSpPr>
            <a:spLocks noGrp="1"/>
          </p:cNvSpPr>
          <p:nvPr>
            <p:ph type="dt" sz="half" idx="10"/>
          </p:nvPr>
        </p:nvSpPr>
        <p:spPr/>
        <p:txBody>
          <a:bodyPr/>
          <a:lstStyle/>
          <a:p>
            <a:fld id="{74EC077F-1822-9B4D-B466-2AEAFFB9F37D}" type="datetime1">
              <a:rPr lang="en-US" smtClean="0"/>
              <a:pPr/>
              <a:t>4/21/2026</a:t>
            </a:fld>
            <a:endParaRPr lang="en-US"/>
          </a:p>
        </p:txBody>
      </p:sp>
      <p:sp>
        <p:nvSpPr>
          <p:cNvPr id="5" name="Slide Number Placeholder 4">
            <a:extLst>
              <a:ext uri="{FF2B5EF4-FFF2-40B4-BE49-F238E27FC236}">
                <a16:creationId xmlns:a16="http://schemas.microsoft.com/office/drawing/2014/main" id="{C5F623E6-4D9E-2D83-3E58-8524D3987841}"/>
              </a:ext>
            </a:extLst>
          </p:cNvPr>
          <p:cNvSpPr>
            <a:spLocks noGrp="1"/>
          </p:cNvSpPr>
          <p:nvPr>
            <p:ph type="sldNum" sz="quarter" idx="12"/>
          </p:nvPr>
        </p:nvSpPr>
        <p:spPr/>
        <p:txBody>
          <a:bodyPr/>
          <a:lstStyle/>
          <a:p>
            <a:fld id="{32221A3B-3924-B04A-A496-7CB8DC41F6D4}" type="slidenum">
              <a:rPr lang="en-US" smtClean="0"/>
              <a:pPr/>
              <a:t>2</a:t>
            </a:fld>
            <a:endParaRPr lang="en-US"/>
          </a:p>
        </p:txBody>
      </p:sp>
      <p:sp>
        <p:nvSpPr>
          <p:cNvPr id="6" name="Footer Placeholder 5">
            <a:extLst>
              <a:ext uri="{FF2B5EF4-FFF2-40B4-BE49-F238E27FC236}">
                <a16:creationId xmlns:a16="http://schemas.microsoft.com/office/drawing/2014/main" id="{6BA1DC52-D575-98F8-E251-D3E50709565B}"/>
              </a:ext>
            </a:extLst>
          </p:cNvPr>
          <p:cNvSpPr>
            <a:spLocks noGrp="1"/>
          </p:cNvSpPr>
          <p:nvPr>
            <p:ph type="ftr" sz="quarter" idx="3"/>
          </p:nvPr>
        </p:nvSpPr>
        <p:spPr/>
        <p:txBody>
          <a:bodyPr/>
          <a:lstStyle/>
          <a:p>
            <a:r>
              <a:rPr lang="en-US"/>
              <a:t>FEDERAL BENEFITS EXPERTS</a:t>
            </a:r>
          </a:p>
        </p:txBody>
      </p:sp>
      <p:sp>
        <p:nvSpPr>
          <p:cNvPr id="7" name="Card1">
            <a:extLst>
              <a:ext uri="{FF2B5EF4-FFF2-40B4-BE49-F238E27FC236}">
                <a16:creationId xmlns:a16="http://schemas.microsoft.com/office/drawing/2014/main" id="{1B62329B-D489-3C15-3616-C165730DA651}"/>
              </a:ext>
            </a:extLst>
          </p:cNvPr>
          <p:cNvSpPr/>
          <p:nvPr/>
        </p:nvSpPr>
        <p:spPr>
          <a:xfrm>
            <a:off x="992668" y="2355692"/>
            <a:ext cx="3200400" cy="2926080"/>
          </a:xfrm>
          <a:prstGeom prst="roundRect">
            <a:avLst>
              <a:gd name="adj" fmla="val 5000"/>
            </a:avLst>
          </a:prstGeom>
          <a:solidFill>
            <a:srgbClr val="004B73"/>
          </a:solidFill>
          <a:ln w="19050">
            <a:solidFill>
              <a:srgbClr val="4F81BD">
                <a:alpha val="60000"/>
              </a:srgbClr>
            </a:solidFill>
          </a:ln>
        </p:spPr>
        <p:txBody>
          <a:bodyPr wrap="square" lIns="182880" tIns="685800" rIns="182880" bIns="91440" anchor="t"/>
          <a:lstStyle/>
          <a:p>
            <a:pPr algn="ctr">
              <a:spcAft>
                <a:spcPts val="400"/>
              </a:spcAft>
            </a:pPr>
            <a:r>
              <a:rPr lang="en-US" sz="2000" b="1" dirty="0">
                <a:solidFill>
                  <a:srgbClr val="4F81BD"/>
                </a:solidFill>
              </a:rPr>
              <a:t>Merit vs. Politics</a:t>
            </a:r>
          </a:p>
          <a:p>
            <a:pPr algn="ctr"/>
            <a:r>
              <a:rPr lang="en-US" sz="1500" dirty="0">
                <a:solidFill>
                  <a:srgbClr val="FFFFFF"/>
                </a:solidFill>
              </a:rPr>
              <a:t>Will our nation be served by a partisan and political workforce — or a nonpartisan, merit-based one?</a:t>
            </a:r>
          </a:p>
        </p:txBody>
      </p:sp>
      <p:sp>
        <p:nvSpPr>
          <p:cNvPr id="8" name="Card2">
            <a:extLst>
              <a:ext uri="{FF2B5EF4-FFF2-40B4-BE49-F238E27FC236}">
                <a16:creationId xmlns:a16="http://schemas.microsoft.com/office/drawing/2014/main" id="{ABB78948-A18B-09C6-5C44-2E57B16022CC}"/>
              </a:ext>
            </a:extLst>
          </p:cNvPr>
          <p:cNvSpPr/>
          <p:nvPr/>
        </p:nvSpPr>
        <p:spPr>
          <a:xfrm>
            <a:off x="4423833" y="2355692"/>
            <a:ext cx="3200400" cy="2926080"/>
          </a:xfrm>
          <a:prstGeom prst="roundRect">
            <a:avLst>
              <a:gd name="adj" fmla="val 5000"/>
            </a:avLst>
          </a:prstGeom>
          <a:solidFill>
            <a:srgbClr val="004B73"/>
          </a:solidFill>
          <a:ln w="19050">
            <a:solidFill>
              <a:srgbClr val="F79646">
                <a:alpha val="60000"/>
              </a:srgbClr>
            </a:solidFill>
          </a:ln>
        </p:spPr>
        <p:txBody>
          <a:bodyPr wrap="square" lIns="182880" tIns="685800" rIns="182880" bIns="91440" anchor="t"/>
          <a:lstStyle/>
          <a:p>
            <a:pPr algn="ctr">
              <a:spcAft>
                <a:spcPts val="400"/>
              </a:spcAft>
            </a:pPr>
            <a:r>
              <a:rPr lang="en-US" sz="2000" b="1" dirty="0">
                <a:solidFill>
                  <a:srgbClr val="F79646"/>
                </a:solidFill>
              </a:rPr>
              <a:t>Benefits at Risk</a:t>
            </a:r>
          </a:p>
          <a:p>
            <a:pPr algn="ctr"/>
            <a:r>
              <a:rPr lang="en-US" sz="1500" dirty="0">
                <a:solidFill>
                  <a:srgbClr val="FFFFFF"/>
                </a:solidFill>
              </a:rPr>
              <a:t>Will the government continue to honor promised earned retirement and health benefits?</a:t>
            </a:r>
          </a:p>
        </p:txBody>
      </p:sp>
      <p:sp>
        <p:nvSpPr>
          <p:cNvPr id="9" name="Card3">
            <a:extLst>
              <a:ext uri="{FF2B5EF4-FFF2-40B4-BE49-F238E27FC236}">
                <a16:creationId xmlns:a16="http://schemas.microsoft.com/office/drawing/2014/main" id="{05C85CC3-95DF-43C0-2202-8DA767756ED4}"/>
              </a:ext>
            </a:extLst>
          </p:cNvPr>
          <p:cNvSpPr/>
          <p:nvPr/>
        </p:nvSpPr>
        <p:spPr>
          <a:xfrm>
            <a:off x="7854998" y="2355692"/>
            <a:ext cx="3200400" cy="2926080"/>
          </a:xfrm>
          <a:prstGeom prst="roundRect">
            <a:avLst>
              <a:gd name="adj" fmla="val 5000"/>
            </a:avLst>
          </a:prstGeom>
          <a:solidFill>
            <a:srgbClr val="004B73"/>
          </a:solidFill>
          <a:ln w="19050">
            <a:solidFill>
              <a:srgbClr val="9BBB59">
                <a:alpha val="60000"/>
              </a:srgbClr>
            </a:solidFill>
          </a:ln>
        </p:spPr>
        <p:txBody>
          <a:bodyPr wrap="square" lIns="182880" tIns="685800" rIns="182880" bIns="91440" anchor="t"/>
          <a:lstStyle/>
          <a:p>
            <a:pPr algn="ctr">
              <a:spcAft>
                <a:spcPts val="400"/>
              </a:spcAft>
            </a:pPr>
            <a:r>
              <a:rPr lang="en-US" sz="2000" b="1" dirty="0">
                <a:solidFill>
                  <a:srgbClr val="9BBB59"/>
                </a:solidFill>
              </a:rPr>
              <a:t>Workforce Size</a:t>
            </a:r>
          </a:p>
          <a:p>
            <a:pPr algn="ctr"/>
            <a:r>
              <a:rPr lang="en-US" sz="1500" dirty="0">
                <a:solidFill>
                  <a:srgbClr val="FFFFFF"/>
                </a:solidFill>
              </a:rPr>
              <a:t>Will large-scale reductions continue, or will hiring need to accelerate to meet emerging demands?</a:t>
            </a:r>
          </a:p>
        </p:txBody>
      </p:sp>
    </p:spTree>
    <p:extLst>
      <p:ext uri="{BB962C8B-B14F-4D97-AF65-F5344CB8AC3E}">
        <p14:creationId xmlns:p14="http://schemas.microsoft.com/office/powerpoint/2010/main" val="3108600913"/>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0E367-1F86-435D-8E57-B1DA57E643C8}"/>
              </a:ext>
            </a:extLst>
          </p:cNvPr>
          <p:cNvSpPr>
            <a:spLocks noGrp="1"/>
          </p:cNvSpPr>
          <p:nvPr>
            <p:ph type="title"/>
          </p:nvPr>
        </p:nvSpPr>
        <p:spPr/>
        <p:txBody>
          <a:bodyPr/>
          <a:lstStyle/>
          <a:p>
            <a:r>
              <a:rPr lang="en-US">
                <a:latin typeface="Calibri"/>
                <a:cs typeface="Calibri"/>
              </a:rPr>
              <a:t>How to Contribute to NARFE-PAC</a:t>
            </a:r>
            <a:endParaRPr lang="en-US"/>
          </a:p>
        </p:txBody>
      </p:sp>
      <p:sp>
        <p:nvSpPr>
          <p:cNvPr id="5" name="Slide Number Placeholder 4">
            <a:extLst>
              <a:ext uri="{FF2B5EF4-FFF2-40B4-BE49-F238E27FC236}">
                <a16:creationId xmlns:a16="http://schemas.microsoft.com/office/drawing/2014/main" id="{7625DE40-0176-40F4-A8A6-BBD0C563E2EB}"/>
              </a:ext>
            </a:extLst>
          </p:cNvPr>
          <p:cNvSpPr>
            <a:spLocks noGrp="1"/>
          </p:cNvSpPr>
          <p:nvPr>
            <p:ph type="sldNum" sz="quarter" idx="12"/>
          </p:nvPr>
        </p:nvSpPr>
        <p:spPr/>
        <p:txBody>
          <a:bodyPr/>
          <a:lstStyle/>
          <a:p>
            <a:fld id="{32221A3B-3924-B04A-A496-7CB8DC41F6D4}" type="slidenum">
              <a:rPr lang="en-US" dirty="0" smtClean="0"/>
              <a:pPr/>
              <a:t>20</a:t>
            </a:fld>
            <a:endParaRPr lang="en-US"/>
          </a:p>
        </p:txBody>
      </p:sp>
      <p:sp>
        <p:nvSpPr>
          <p:cNvPr id="6" name="Footer Placeholder 5">
            <a:extLst>
              <a:ext uri="{FF2B5EF4-FFF2-40B4-BE49-F238E27FC236}">
                <a16:creationId xmlns:a16="http://schemas.microsoft.com/office/drawing/2014/main" id="{809647C1-6BF3-4F05-A1C0-4FC921FF080D}"/>
              </a:ext>
            </a:extLst>
          </p:cNvPr>
          <p:cNvSpPr>
            <a:spLocks noGrp="1"/>
          </p:cNvSpPr>
          <p:nvPr>
            <p:ph type="ftr" sz="quarter" idx="3"/>
          </p:nvPr>
        </p:nvSpPr>
        <p:spPr/>
        <p:txBody>
          <a:bodyPr/>
          <a:lstStyle/>
          <a:p>
            <a:r>
              <a:rPr lang="en-US"/>
              <a:t>FEDERAL BENEFITS EXPERTS</a:t>
            </a:r>
          </a:p>
        </p:txBody>
      </p:sp>
      <p:graphicFrame>
        <p:nvGraphicFramePr>
          <p:cNvPr id="8" name="Diagram 212">
            <a:extLst>
              <a:ext uri="{FF2B5EF4-FFF2-40B4-BE49-F238E27FC236}">
                <a16:creationId xmlns:a16="http://schemas.microsoft.com/office/drawing/2014/main" id="{56923F32-DF4A-3CB4-F1C0-7EF8F9B13B98}"/>
              </a:ext>
            </a:extLst>
          </p:cNvPr>
          <p:cNvGraphicFramePr/>
          <p:nvPr/>
        </p:nvGraphicFramePr>
        <p:xfrm>
          <a:off x="2021812" y="1024128"/>
          <a:ext cx="8237512" cy="51176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11714306"/>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6E6DA-E5C7-7A96-3115-64F9C7628568}"/>
              </a:ext>
            </a:extLst>
          </p:cNvPr>
          <p:cNvSpPr>
            <a:spLocks noGrp="1"/>
          </p:cNvSpPr>
          <p:nvPr>
            <p:ph type="title"/>
          </p:nvPr>
        </p:nvSpPr>
        <p:spPr/>
        <p:txBody>
          <a:bodyPr>
            <a:normAutofit fontScale="90000"/>
          </a:bodyPr>
          <a:lstStyle/>
          <a:p>
            <a:r>
              <a:rPr lang="en-US" sz="3200" b="1" dirty="0">
                <a:latin typeface="Calibri"/>
                <a:cs typeface="Calibri"/>
              </a:rPr>
              <a:t>The Challenges Ahead</a:t>
            </a:r>
            <a:br>
              <a:rPr lang="en-US" sz="3200" b="1" dirty="0">
                <a:latin typeface="Calibri"/>
                <a:cs typeface="Calibri"/>
              </a:rPr>
            </a:br>
            <a:r>
              <a:rPr lang="en-US" sz="1800" dirty="0"/>
              <a:t>Pressures facing the federal workforce in 2026 and beyond</a:t>
            </a:r>
            <a:br>
              <a:rPr lang="en-US" sz="3200" dirty="0"/>
            </a:br>
            <a:br>
              <a:rPr lang="en-US" sz="3200" b="1" dirty="0">
                <a:latin typeface="Calibri"/>
                <a:cs typeface="Calibri"/>
              </a:rPr>
            </a:br>
            <a:endParaRPr lang="en-US" sz="3200" b="1" dirty="0">
              <a:latin typeface="Calibri"/>
              <a:cs typeface="Calibri"/>
            </a:endParaRPr>
          </a:p>
        </p:txBody>
      </p:sp>
      <p:sp>
        <p:nvSpPr>
          <p:cNvPr id="5" name="Slide Number Placeholder 4">
            <a:extLst>
              <a:ext uri="{FF2B5EF4-FFF2-40B4-BE49-F238E27FC236}">
                <a16:creationId xmlns:a16="http://schemas.microsoft.com/office/drawing/2014/main" id="{FCB5C937-2923-3376-1A69-922EB6C98E04}"/>
              </a:ext>
            </a:extLst>
          </p:cNvPr>
          <p:cNvSpPr>
            <a:spLocks noGrp="1"/>
          </p:cNvSpPr>
          <p:nvPr>
            <p:ph type="sldNum" sz="quarter" idx="12"/>
          </p:nvPr>
        </p:nvSpPr>
        <p:spPr/>
        <p:txBody>
          <a:bodyPr/>
          <a:lstStyle/>
          <a:p>
            <a:fld id="{32221A3B-3924-B04A-A496-7CB8DC41F6D4}" type="slidenum">
              <a:rPr lang="en-US" smtClean="0"/>
              <a:pPr/>
              <a:t>3</a:t>
            </a:fld>
            <a:endParaRPr lang="en-US"/>
          </a:p>
        </p:txBody>
      </p:sp>
      <p:sp>
        <p:nvSpPr>
          <p:cNvPr id="6" name="Footer Placeholder 5">
            <a:extLst>
              <a:ext uri="{FF2B5EF4-FFF2-40B4-BE49-F238E27FC236}">
                <a16:creationId xmlns:a16="http://schemas.microsoft.com/office/drawing/2014/main" id="{9269E84C-B9BC-AE80-2B7F-BE584081F6B1}"/>
              </a:ext>
            </a:extLst>
          </p:cNvPr>
          <p:cNvSpPr>
            <a:spLocks noGrp="1"/>
          </p:cNvSpPr>
          <p:nvPr>
            <p:ph type="ftr" sz="quarter" idx="3"/>
          </p:nvPr>
        </p:nvSpPr>
        <p:spPr/>
        <p:txBody>
          <a:bodyPr/>
          <a:lstStyle/>
          <a:p>
            <a:r>
              <a:rPr lang="en-US"/>
              <a:t>FEDERAL BENEFITS EXPERTS</a:t>
            </a:r>
          </a:p>
        </p:txBody>
      </p:sp>
    </p:spTree>
    <p:extLst>
      <p:ext uri="{BB962C8B-B14F-4D97-AF65-F5344CB8AC3E}">
        <p14:creationId xmlns:p14="http://schemas.microsoft.com/office/powerpoint/2010/main" val="3990188613"/>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CCDDE-BCAB-1B7D-BFF9-65955D191726}"/>
              </a:ext>
            </a:extLst>
          </p:cNvPr>
          <p:cNvSpPr>
            <a:spLocks noGrp="1"/>
          </p:cNvSpPr>
          <p:nvPr>
            <p:ph type="title"/>
          </p:nvPr>
        </p:nvSpPr>
        <p:spPr/>
        <p:txBody>
          <a:bodyPr/>
          <a:lstStyle/>
          <a:p>
            <a:r>
              <a:rPr lang="en-US" dirty="0"/>
              <a:t>A Workforce Under Pressure</a:t>
            </a:r>
          </a:p>
        </p:txBody>
      </p:sp>
      <p:sp>
        <p:nvSpPr>
          <p:cNvPr id="3" name="Content Placeholder 2">
            <a:extLst>
              <a:ext uri="{FF2B5EF4-FFF2-40B4-BE49-F238E27FC236}">
                <a16:creationId xmlns:a16="http://schemas.microsoft.com/office/drawing/2014/main" id="{F5EF5D00-42F7-E1DE-8616-47ED07FD72CD}"/>
              </a:ext>
            </a:extLst>
          </p:cNvPr>
          <p:cNvSpPr>
            <a:spLocks noGrp="1"/>
          </p:cNvSpPr>
          <p:nvPr>
            <p:ph idx="1"/>
          </p:nvPr>
        </p:nvSpPr>
        <p:spPr/>
        <p:txBody>
          <a:bodyPr>
            <a:normAutofit lnSpcReduction="10000"/>
          </a:bodyPr>
          <a:lstStyle/>
          <a:p>
            <a:pPr>
              <a:spcAft>
                <a:spcPts val="200"/>
              </a:spcAft>
            </a:pPr>
            <a:r>
              <a:rPr lang="en-US" dirty="0"/>
              <a:t>Retirement Wave</a:t>
            </a:r>
          </a:p>
          <a:p>
            <a:pPr lvl="1">
              <a:spcAft>
                <a:spcPts val="200"/>
              </a:spcAft>
            </a:pPr>
            <a:r>
              <a:rPr lang="en-US" dirty="0"/>
              <a:t>Large segments of federal employees are preparing for retirement, creating critical knowledge gaps across agencies.</a:t>
            </a:r>
          </a:p>
          <a:p>
            <a:r>
              <a:rPr lang="en-US" dirty="0"/>
              <a:t>Recruitment Struggles</a:t>
            </a:r>
          </a:p>
          <a:p>
            <a:pPr lvl="1"/>
            <a:r>
              <a:rPr lang="en-US" dirty="0"/>
              <a:t>Agencies struggle to attract young, highly skilled professionals who have many private-sector options and higher salaries</a:t>
            </a:r>
          </a:p>
          <a:p>
            <a:r>
              <a:rPr lang="en-US" dirty="0"/>
              <a:t>Competitive Disadvantage</a:t>
            </a:r>
          </a:p>
          <a:p>
            <a:pPr lvl="1"/>
            <a:r>
              <a:rPr lang="en-US" dirty="0"/>
              <a:t>The federal government faces an increasingly competitive labor market while maintaining its commitment to public service</a:t>
            </a:r>
          </a:p>
          <a:p>
            <a:endParaRPr lang="en-US" dirty="0"/>
          </a:p>
        </p:txBody>
      </p:sp>
      <p:sp>
        <p:nvSpPr>
          <p:cNvPr id="4" name="Date Placeholder 3">
            <a:extLst>
              <a:ext uri="{FF2B5EF4-FFF2-40B4-BE49-F238E27FC236}">
                <a16:creationId xmlns:a16="http://schemas.microsoft.com/office/drawing/2014/main" id="{0AFDC899-BDDC-E5A7-7450-C20335E2570F}"/>
              </a:ext>
            </a:extLst>
          </p:cNvPr>
          <p:cNvSpPr>
            <a:spLocks noGrp="1"/>
          </p:cNvSpPr>
          <p:nvPr>
            <p:ph type="dt" sz="half" idx="10"/>
          </p:nvPr>
        </p:nvSpPr>
        <p:spPr/>
        <p:txBody>
          <a:bodyPr/>
          <a:lstStyle/>
          <a:p>
            <a:fld id="{74EC077F-1822-9B4D-B466-2AEAFFB9F37D}" type="datetime1">
              <a:rPr lang="en-US" smtClean="0"/>
              <a:pPr/>
              <a:t>4/21/2026</a:t>
            </a:fld>
            <a:endParaRPr lang="en-US"/>
          </a:p>
        </p:txBody>
      </p:sp>
      <p:sp>
        <p:nvSpPr>
          <p:cNvPr id="5" name="Slide Number Placeholder 4">
            <a:extLst>
              <a:ext uri="{FF2B5EF4-FFF2-40B4-BE49-F238E27FC236}">
                <a16:creationId xmlns:a16="http://schemas.microsoft.com/office/drawing/2014/main" id="{33FCA293-A21E-E56C-DAB4-F320E6355D3E}"/>
              </a:ext>
            </a:extLst>
          </p:cNvPr>
          <p:cNvSpPr>
            <a:spLocks noGrp="1"/>
          </p:cNvSpPr>
          <p:nvPr>
            <p:ph type="sldNum" sz="quarter" idx="12"/>
          </p:nvPr>
        </p:nvSpPr>
        <p:spPr/>
        <p:txBody>
          <a:bodyPr/>
          <a:lstStyle/>
          <a:p>
            <a:fld id="{32221A3B-3924-B04A-A496-7CB8DC41F6D4}" type="slidenum">
              <a:rPr lang="en-US" smtClean="0"/>
              <a:pPr/>
              <a:t>4</a:t>
            </a:fld>
            <a:endParaRPr lang="en-US"/>
          </a:p>
        </p:txBody>
      </p:sp>
      <p:sp>
        <p:nvSpPr>
          <p:cNvPr id="6" name="Footer Placeholder 5">
            <a:extLst>
              <a:ext uri="{FF2B5EF4-FFF2-40B4-BE49-F238E27FC236}">
                <a16:creationId xmlns:a16="http://schemas.microsoft.com/office/drawing/2014/main" id="{7FA01D0F-9F6A-BA13-5E31-F5F0DD5D4244}"/>
              </a:ext>
            </a:extLst>
          </p:cNvPr>
          <p:cNvSpPr>
            <a:spLocks noGrp="1"/>
          </p:cNvSpPr>
          <p:nvPr>
            <p:ph type="ftr" sz="quarter" idx="3"/>
          </p:nvPr>
        </p:nvSpPr>
        <p:spPr/>
        <p:txBody>
          <a:bodyPr/>
          <a:lstStyle/>
          <a:p>
            <a:r>
              <a:rPr lang="en-US"/>
              <a:t>FEDERAL BENEFITS EXPERTS</a:t>
            </a:r>
          </a:p>
        </p:txBody>
      </p:sp>
    </p:spTree>
    <p:extLst>
      <p:ext uri="{BB962C8B-B14F-4D97-AF65-F5344CB8AC3E}">
        <p14:creationId xmlns:p14="http://schemas.microsoft.com/office/powerpoint/2010/main" val="3264209749"/>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E4C47-7527-0CE3-810A-2C479DF4E133}"/>
              </a:ext>
            </a:extLst>
          </p:cNvPr>
          <p:cNvSpPr>
            <a:spLocks noGrp="1"/>
          </p:cNvSpPr>
          <p:nvPr>
            <p:ph type="title"/>
          </p:nvPr>
        </p:nvSpPr>
        <p:spPr/>
        <p:txBody>
          <a:bodyPr/>
          <a:lstStyle/>
          <a:p>
            <a:r>
              <a:rPr lang="en-US" dirty="0"/>
              <a:t>Growing Demands, Fewer Resources</a:t>
            </a:r>
          </a:p>
        </p:txBody>
      </p:sp>
      <p:sp>
        <p:nvSpPr>
          <p:cNvPr id="3" name="Content Placeholder 2">
            <a:extLst>
              <a:ext uri="{FF2B5EF4-FFF2-40B4-BE49-F238E27FC236}">
                <a16:creationId xmlns:a16="http://schemas.microsoft.com/office/drawing/2014/main" id="{F7657289-5BF8-3C41-A890-457D960589A2}"/>
              </a:ext>
            </a:extLst>
          </p:cNvPr>
          <p:cNvSpPr>
            <a:spLocks noGrp="1"/>
          </p:cNvSpPr>
          <p:nvPr>
            <p:ph idx="1"/>
          </p:nvPr>
        </p:nvSpPr>
        <p:spPr/>
        <p:txBody>
          <a:bodyPr/>
          <a:lstStyle/>
          <a:p>
            <a:r>
              <a:rPr lang="en-US" dirty="0"/>
              <a:t>The nation relies on federal workers to manage critical systems — yet demand keeps growing while resources shrink:</a:t>
            </a:r>
          </a:p>
          <a:p>
            <a:pPr lvl="1"/>
            <a:r>
              <a:rPr lang="en-US" dirty="0"/>
              <a:t>Health Care Systems — Managing benefits for millions of Americans</a:t>
            </a:r>
          </a:p>
          <a:p>
            <a:pPr lvl="1"/>
            <a:r>
              <a:rPr lang="en-US" dirty="0"/>
              <a:t>Benefits Processing — Ensuring timely delivery of earned benefits</a:t>
            </a:r>
          </a:p>
          <a:p>
            <a:pPr lvl="1"/>
            <a:r>
              <a:rPr lang="en-US" dirty="0"/>
              <a:t>National Security — Protecting the nation at home and abroad</a:t>
            </a:r>
          </a:p>
          <a:p>
            <a:pPr lvl="1"/>
            <a:r>
              <a:rPr lang="en-US" dirty="0"/>
              <a:t>Science &amp; Technology — Advancing research and innovation</a:t>
            </a:r>
          </a:p>
        </p:txBody>
      </p:sp>
      <p:sp>
        <p:nvSpPr>
          <p:cNvPr id="4" name="Date Placeholder 3">
            <a:extLst>
              <a:ext uri="{FF2B5EF4-FFF2-40B4-BE49-F238E27FC236}">
                <a16:creationId xmlns:a16="http://schemas.microsoft.com/office/drawing/2014/main" id="{4662359F-B775-4490-AA00-A20E030761EF}"/>
              </a:ext>
            </a:extLst>
          </p:cNvPr>
          <p:cNvSpPr>
            <a:spLocks noGrp="1"/>
          </p:cNvSpPr>
          <p:nvPr>
            <p:ph type="dt" sz="half" idx="10"/>
          </p:nvPr>
        </p:nvSpPr>
        <p:spPr/>
        <p:txBody>
          <a:bodyPr/>
          <a:lstStyle/>
          <a:p>
            <a:fld id="{74EC077F-1822-9B4D-B466-2AEAFFB9F37D}" type="datetime1">
              <a:rPr lang="en-US" smtClean="0"/>
              <a:pPr/>
              <a:t>4/21/2026</a:t>
            </a:fld>
            <a:endParaRPr lang="en-US"/>
          </a:p>
        </p:txBody>
      </p:sp>
      <p:sp>
        <p:nvSpPr>
          <p:cNvPr id="5" name="Slide Number Placeholder 4">
            <a:extLst>
              <a:ext uri="{FF2B5EF4-FFF2-40B4-BE49-F238E27FC236}">
                <a16:creationId xmlns:a16="http://schemas.microsoft.com/office/drawing/2014/main" id="{C229B590-73B2-9187-E742-DC0EA11613F6}"/>
              </a:ext>
            </a:extLst>
          </p:cNvPr>
          <p:cNvSpPr>
            <a:spLocks noGrp="1"/>
          </p:cNvSpPr>
          <p:nvPr>
            <p:ph type="sldNum" sz="quarter" idx="12"/>
          </p:nvPr>
        </p:nvSpPr>
        <p:spPr/>
        <p:txBody>
          <a:bodyPr/>
          <a:lstStyle/>
          <a:p>
            <a:fld id="{32221A3B-3924-B04A-A496-7CB8DC41F6D4}" type="slidenum">
              <a:rPr lang="en-US" smtClean="0"/>
              <a:pPr/>
              <a:t>5</a:t>
            </a:fld>
            <a:endParaRPr lang="en-US"/>
          </a:p>
        </p:txBody>
      </p:sp>
      <p:sp>
        <p:nvSpPr>
          <p:cNvPr id="6" name="Footer Placeholder 5">
            <a:extLst>
              <a:ext uri="{FF2B5EF4-FFF2-40B4-BE49-F238E27FC236}">
                <a16:creationId xmlns:a16="http://schemas.microsoft.com/office/drawing/2014/main" id="{A56F3F9C-1ACA-20CA-8F21-6B13D5CCE02E}"/>
              </a:ext>
            </a:extLst>
          </p:cNvPr>
          <p:cNvSpPr>
            <a:spLocks noGrp="1"/>
          </p:cNvSpPr>
          <p:nvPr>
            <p:ph type="ftr" sz="quarter" idx="3"/>
          </p:nvPr>
        </p:nvSpPr>
        <p:spPr/>
        <p:txBody>
          <a:bodyPr/>
          <a:lstStyle/>
          <a:p>
            <a:r>
              <a:rPr lang="en-US"/>
              <a:t>FEDERAL BENEFITS EXPERTS</a:t>
            </a:r>
          </a:p>
        </p:txBody>
      </p:sp>
    </p:spTree>
    <p:extLst>
      <p:ext uri="{BB962C8B-B14F-4D97-AF65-F5344CB8AC3E}">
        <p14:creationId xmlns:p14="http://schemas.microsoft.com/office/powerpoint/2010/main" val="1999093405"/>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68FCE-16FE-3AE5-9621-00F41AFF863C}"/>
              </a:ext>
            </a:extLst>
          </p:cNvPr>
          <p:cNvSpPr>
            <a:spLocks noGrp="1"/>
          </p:cNvSpPr>
          <p:nvPr>
            <p:ph type="title"/>
          </p:nvPr>
        </p:nvSpPr>
        <p:spPr/>
        <p:txBody>
          <a:bodyPr/>
          <a:lstStyle/>
          <a:p>
            <a:r>
              <a:rPr lang="en-US" dirty="0"/>
              <a:t>Threats on the Horizon</a:t>
            </a:r>
          </a:p>
        </p:txBody>
      </p:sp>
      <p:sp>
        <p:nvSpPr>
          <p:cNvPr id="4" name="Date Placeholder 3">
            <a:extLst>
              <a:ext uri="{FF2B5EF4-FFF2-40B4-BE49-F238E27FC236}">
                <a16:creationId xmlns:a16="http://schemas.microsoft.com/office/drawing/2014/main" id="{3318F73E-FCFD-894E-BD00-3C9DA1B01226}"/>
              </a:ext>
            </a:extLst>
          </p:cNvPr>
          <p:cNvSpPr>
            <a:spLocks noGrp="1"/>
          </p:cNvSpPr>
          <p:nvPr>
            <p:ph type="dt" sz="half" idx="10"/>
          </p:nvPr>
        </p:nvSpPr>
        <p:spPr/>
        <p:txBody>
          <a:bodyPr/>
          <a:lstStyle/>
          <a:p>
            <a:fld id="{74EC077F-1822-9B4D-B466-2AEAFFB9F37D}" type="datetime1">
              <a:rPr lang="en-US" smtClean="0"/>
              <a:pPr/>
              <a:t>4/21/2026</a:t>
            </a:fld>
            <a:endParaRPr lang="en-US"/>
          </a:p>
        </p:txBody>
      </p:sp>
      <p:sp>
        <p:nvSpPr>
          <p:cNvPr id="5" name="Slide Number Placeholder 4">
            <a:extLst>
              <a:ext uri="{FF2B5EF4-FFF2-40B4-BE49-F238E27FC236}">
                <a16:creationId xmlns:a16="http://schemas.microsoft.com/office/drawing/2014/main" id="{C0295F15-9B8B-DBC2-7C81-E3C850D662E2}"/>
              </a:ext>
            </a:extLst>
          </p:cNvPr>
          <p:cNvSpPr>
            <a:spLocks noGrp="1"/>
          </p:cNvSpPr>
          <p:nvPr>
            <p:ph type="sldNum" sz="quarter" idx="12"/>
          </p:nvPr>
        </p:nvSpPr>
        <p:spPr/>
        <p:txBody>
          <a:bodyPr/>
          <a:lstStyle/>
          <a:p>
            <a:fld id="{32221A3B-3924-B04A-A496-7CB8DC41F6D4}" type="slidenum">
              <a:rPr lang="en-US" smtClean="0"/>
              <a:pPr/>
              <a:t>6</a:t>
            </a:fld>
            <a:endParaRPr lang="en-US"/>
          </a:p>
        </p:txBody>
      </p:sp>
      <p:sp>
        <p:nvSpPr>
          <p:cNvPr id="6" name="Footer Placeholder 5">
            <a:extLst>
              <a:ext uri="{FF2B5EF4-FFF2-40B4-BE49-F238E27FC236}">
                <a16:creationId xmlns:a16="http://schemas.microsoft.com/office/drawing/2014/main" id="{62517188-1973-F7B1-EEA0-7D1A26E0B821}"/>
              </a:ext>
            </a:extLst>
          </p:cNvPr>
          <p:cNvSpPr>
            <a:spLocks noGrp="1"/>
          </p:cNvSpPr>
          <p:nvPr>
            <p:ph type="ftr" sz="quarter" idx="3"/>
          </p:nvPr>
        </p:nvSpPr>
        <p:spPr/>
        <p:txBody>
          <a:bodyPr/>
          <a:lstStyle/>
          <a:p>
            <a:r>
              <a:rPr lang="en-US"/>
              <a:t>FEDERAL BENEFITS EXPERTS</a:t>
            </a:r>
          </a:p>
        </p:txBody>
      </p:sp>
      <p:sp>
        <p:nvSpPr>
          <p:cNvPr id="7" name="ThreatCard1">
            <a:extLst>
              <a:ext uri="{FF2B5EF4-FFF2-40B4-BE49-F238E27FC236}">
                <a16:creationId xmlns:a16="http://schemas.microsoft.com/office/drawing/2014/main" id="{50F8FF1E-71F8-230E-6DB9-97E9DC77AFBD}"/>
              </a:ext>
            </a:extLst>
          </p:cNvPr>
          <p:cNvSpPr>
            <a:spLocks noGrp="1"/>
          </p:cNvSpPr>
          <p:nvPr>
            <p:ph idx="1"/>
          </p:nvPr>
        </p:nvSpPr>
        <p:spPr>
          <a:xfrm>
            <a:off x="685800" y="1828801"/>
            <a:ext cx="5105400" cy="1981200"/>
          </a:xfrm>
          <a:prstGeom prst="roundRect">
            <a:avLst>
              <a:gd name="adj" fmla="val 5000"/>
            </a:avLst>
          </a:prstGeom>
          <a:solidFill>
            <a:srgbClr val="004B73"/>
          </a:solidFill>
          <a:ln w="12700">
            <a:solidFill>
              <a:srgbClr val="C0504D">
                <a:alpha val="50000"/>
              </a:srgbClr>
            </a:solidFill>
          </a:ln>
        </p:spPr>
        <p:txBody>
          <a:bodyPr wrap="square" lIns="914400" tIns="137160" rIns="182880" bIns="91440" anchor="ctr"/>
          <a:lstStyle/>
          <a:p>
            <a:pPr marL="0" indent="0">
              <a:spcAft>
                <a:spcPts val="200"/>
              </a:spcAft>
              <a:buNone/>
            </a:pPr>
            <a:r>
              <a:rPr lang="en-US" sz="1800" b="1" dirty="0">
                <a:solidFill>
                  <a:srgbClr val="C0504D"/>
                </a:solidFill>
              </a:rPr>
              <a:t>Political Hiring Schemes</a:t>
            </a:r>
          </a:p>
          <a:p>
            <a:pPr marL="0" indent="0">
              <a:buNone/>
            </a:pPr>
            <a:r>
              <a:rPr lang="en-US" sz="1500" dirty="0">
                <a:solidFill>
                  <a:srgbClr val="EBECDF"/>
                </a:solidFill>
              </a:rPr>
              <a:t>Attempts to revive political hiring that would undermine merit-based civil service</a:t>
            </a:r>
          </a:p>
        </p:txBody>
      </p:sp>
      <p:sp>
        <p:nvSpPr>
          <p:cNvPr id="8" name="ThreatCard2">
            <a:extLst>
              <a:ext uri="{FF2B5EF4-FFF2-40B4-BE49-F238E27FC236}">
                <a16:creationId xmlns:a16="http://schemas.microsoft.com/office/drawing/2014/main" id="{9AB2AD11-049D-25C9-2B49-417DB288C4E6}"/>
              </a:ext>
            </a:extLst>
          </p:cNvPr>
          <p:cNvSpPr/>
          <p:nvPr/>
        </p:nvSpPr>
        <p:spPr>
          <a:xfrm>
            <a:off x="6248400" y="1828800"/>
            <a:ext cx="5105400" cy="1981200"/>
          </a:xfrm>
          <a:prstGeom prst="roundRect">
            <a:avLst>
              <a:gd name="adj" fmla="val 5000"/>
            </a:avLst>
          </a:prstGeom>
          <a:solidFill>
            <a:srgbClr val="004B73"/>
          </a:solidFill>
          <a:ln w="12700">
            <a:solidFill>
              <a:srgbClr val="C0504D">
                <a:alpha val="50000"/>
              </a:srgbClr>
            </a:solidFill>
          </a:ln>
        </p:spPr>
        <p:txBody>
          <a:bodyPr wrap="square" lIns="914400" tIns="137160" rIns="182880" bIns="91440" anchor="ctr"/>
          <a:lstStyle/>
          <a:p>
            <a:pPr>
              <a:spcAft>
                <a:spcPts val="200"/>
              </a:spcAft>
            </a:pPr>
            <a:r>
              <a:rPr lang="en-US" sz="1800" b="1" dirty="0">
                <a:solidFill>
                  <a:srgbClr val="C0504D"/>
                </a:solidFill>
              </a:rPr>
              <a:t>Benefit Cuts</a:t>
            </a:r>
          </a:p>
          <a:p>
            <a:r>
              <a:rPr lang="en-US" sz="1500" dirty="0">
                <a:solidFill>
                  <a:srgbClr val="EBECDF"/>
                </a:solidFill>
              </a:rPr>
              <a:t>Proposals targeting earned retirement and health benefits that workers were promised</a:t>
            </a:r>
          </a:p>
        </p:txBody>
      </p:sp>
      <p:sp>
        <p:nvSpPr>
          <p:cNvPr id="9" name="ThreatCard4">
            <a:extLst>
              <a:ext uri="{FF2B5EF4-FFF2-40B4-BE49-F238E27FC236}">
                <a16:creationId xmlns:a16="http://schemas.microsoft.com/office/drawing/2014/main" id="{D33D7FC3-C512-6EE9-A659-41717FF4DFE6}"/>
              </a:ext>
            </a:extLst>
          </p:cNvPr>
          <p:cNvSpPr/>
          <p:nvPr/>
        </p:nvSpPr>
        <p:spPr>
          <a:xfrm>
            <a:off x="6248400" y="4114800"/>
            <a:ext cx="5105400" cy="1981200"/>
          </a:xfrm>
          <a:prstGeom prst="roundRect">
            <a:avLst>
              <a:gd name="adj" fmla="val 5000"/>
            </a:avLst>
          </a:prstGeom>
          <a:solidFill>
            <a:srgbClr val="004B73"/>
          </a:solidFill>
          <a:ln w="12700">
            <a:solidFill>
              <a:srgbClr val="C0504D">
                <a:alpha val="50000"/>
              </a:srgbClr>
            </a:solidFill>
          </a:ln>
        </p:spPr>
        <p:txBody>
          <a:bodyPr wrap="square" lIns="914400" tIns="137160" rIns="182880" bIns="91440" anchor="ctr"/>
          <a:lstStyle/>
          <a:p>
            <a:pPr>
              <a:spcAft>
                <a:spcPts val="200"/>
              </a:spcAft>
            </a:pPr>
            <a:r>
              <a:rPr lang="en-US" sz="1800" b="1" dirty="0">
                <a:solidFill>
                  <a:srgbClr val="C0504D"/>
                </a:solidFill>
              </a:rPr>
              <a:t>Weakened Protections</a:t>
            </a:r>
          </a:p>
          <a:p>
            <a:r>
              <a:rPr lang="en-US" sz="1500" dirty="0">
                <a:solidFill>
                  <a:srgbClr val="EBECDF"/>
                </a:solidFill>
              </a:rPr>
              <a:t>Efforts to remove competitive service rules that protect impartial expertise</a:t>
            </a:r>
          </a:p>
        </p:txBody>
      </p:sp>
      <p:sp>
        <p:nvSpPr>
          <p:cNvPr id="10" name="ThreatCard3">
            <a:extLst>
              <a:ext uri="{FF2B5EF4-FFF2-40B4-BE49-F238E27FC236}">
                <a16:creationId xmlns:a16="http://schemas.microsoft.com/office/drawing/2014/main" id="{2438332E-1782-23E5-B20F-DBD1874B11FD}"/>
              </a:ext>
            </a:extLst>
          </p:cNvPr>
          <p:cNvSpPr/>
          <p:nvPr/>
        </p:nvSpPr>
        <p:spPr>
          <a:xfrm>
            <a:off x="685800" y="4114800"/>
            <a:ext cx="5105400" cy="1981200"/>
          </a:xfrm>
          <a:prstGeom prst="roundRect">
            <a:avLst>
              <a:gd name="adj" fmla="val 5000"/>
            </a:avLst>
          </a:prstGeom>
          <a:solidFill>
            <a:srgbClr val="004B73"/>
          </a:solidFill>
          <a:ln w="12700">
            <a:solidFill>
              <a:srgbClr val="C0504D">
                <a:alpha val="50000"/>
              </a:srgbClr>
            </a:solidFill>
          </a:ln>
        </p:spPr>
        <p:txBody>
          <a:bodyPr wrap="square" lIns="914400" tIns="137160" rIns="182880" bIns="91440" anchor="ctr"/>
          <a:lstStyle/>
          <a:p>
            <a:pPr>
              <a:spcAft>
                <a:spcPts val="200"/>
              </a:spcAft>
            </a:pPr>
            <a:r>
              <a:rPr lang="en-US" sz="1800" b="1" dirty="0">
                <a:solidFill>
                  <a:srgbClr val="C0504D"/>
                </a:solidFill>
              </a:rPr>
              <a:t>Workforce Reductions</a:t>
            </a:r>
          </a:p>
          <a:p>
            <a:r>
              <a:rPr lang="en-US" sz="1500" dirty="0">
                <a:solidFill>
                  <a:srgbClr val="EBECDF"/>
                </a:solidFill>
              </a:rPr>
              <a:t>Plans to reduce the size of the federal workforce without regard for mission impact</a:t>
            </a:r>
          </a:p>
        </p:txBody>
      </p:sp>
    </p:spTree>
    <p:extLst>
      <p:ext uri="{BB962C8B-B14F-4D97-AF65-F5344CB8AC3E}">
        <p14:creationId xmlns:p14="http://schemas.microsoft.com/office/powerpoint/2010/main" val="3951204184"/>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9898-83E7-0271-E4BF-A42BDB594D36}"/>
              </a:ext>
            </a:extLst>
          </p:cNvPr>
          <p:cNvSpPr>
            <a:spLocks noGrp="1"/>
          </p:cNvSpPr>
          <p:nvPr>
            <p:ph type="title"/>
          </p:nvPr>
        </p:nvSpPr>
        <p:spPr>
          <a:xfrm>
            <a:off x="465667" y="0"/>
            <a:ext cx="9897533" cy="1219200"/>
          </a:xfrm>
        </p:spPr>
        <p:txBody>
          <a:bodyPr anchor="ctr">
            <a:normAutofit/>
          </a:bodyPr>
          <a:lstStyle/>
          <a:p>
            <a:r>
              <a:rPr lang="en-US" dirty="0"/>
              <a:t>The Stakes Could Not Be Higher</a:t>
            </a:r>
          </a:p>
        </p:txBody>
      </p:sp>
      <p:sp>
        <p:nvSpPr>
          <p:cNvPr id="4" name="Date Placeholder 3">
            <a:extLst>
              <a:ext uri="{FF2B5EF4-FFF2-40B4-BE49-F238E27FC236}">
                <a16:creationId xmlns:a16="http://schemas.microsoft.com/office/drawing/2014/main" id="{4F2E5729-1A74-CE9D-EE85-41ACA667E0A1}"/>
              </a:ext>
            </a:extLst>
          </p:cNvPr>
          <p:cNvSpPr>
            <a:spLocks noGrp="1"/>
          </p:cNvSpPr>
          <p:nvPr>
            <p:ph type="dt" sz="half" idx="10"/>
          </p:nvPr>
        </p:nvSpPr>
        <p:spPr>
          <a:xfrm>
            <a:off x="465667" y="6356351"/>
            <a:ext cx="2988733" cy="365125"/>
          </a:xfrm>
        </p:spPr>
        <p:txBody>
          <a:bodyPr anchor="ctr">
            <a:normAutofit/>
          </a:bodyPr>
          <a:lstStyle/>
          <a:p>
            <a:pPr>
              <a:spcAft>
                <a:spcPts val="600"/>
              </a:spcAft>
            </a:pPr>
            <a:fld id="{74EC077F-1822-9B4D-B466-2AEAFFB9F37D}" type="datetime1">
              <a:rPr lang="en-US" smtClean="0"/>
              <a:pPr>
                <a:spcAft>
                  <a:spcPts val="600"/>
                </a:spcAft>
              </a:pPr>
              <a:t>4/21/2026</a:t>
            </a:fld>
            <a:endParaRPr lang="en-US"/>
          </a:p>
        </p:txBody>
      </p:sp>
      <p:sp>
        <p:nvSpPr>
          <p:cNvPr id="5" name="Slide Number Placeholder 4">
            <a:extLst>
              <a:ext uri="{FF2B5EF4-FFF2-40B4-BE49-F238E27FC236}">
                <a16:creationId xmlns:a16="http://schemas.microsoft.com/office/drawing/2014/main" id="{D6633E76-6927-FA39-C7FE-5091D1DAF9C9}"/>
              </a:ext>
            </a:extLst>
          </p:cNvPr>
          <p:cNvSpPr>
            <a:spLocks noGrp="1"/>
          </p:cNvSpPr>
          <p:nvPr>
            <p:ph type="sldNum" sz="quarter" idx="12"/>
          </p:nvPr>
        </p:nvSpPr>
        <p:spPr>
          <a:xfrm>
            <a:off x="8737600" y="6356351"/>
            <a:ext cx="3208867" cy="365125"/>
          </a:xfrm>
        </p:spPr>
        <p:txBody>
          <a:bodyPr anchor="ctr">
            <a:normAutofit/>
          </a:bodyPr>
          <a:lstStyle/>
          <a:p>
            <a:pPr>
              <a:spcAft>
                <a:spcPts val="600"/>
              </a:spcAft>
            </a:pPr>
            <a:fld id="{32221A3B-3924-B04A-A496-7CB8DC41F6D4}" type="slidenum">
              <a:rPr lang="en-US" smtClean="0"/>
              <a:pPr>
                <a:spcAft>
                  <a:spcPts val="600"/>
                </a:spcAft>
              </a:pPr>
              <a:t>7</a:t>
            </a:fld>
            <a:endParaRPr lang="en-US"/>
          </a:p>
        </p:txBody>
      </p:sp>
      <p:sp>
        <p:nvSpPr>
          <p:cNvPr id="6" name="Footer Placeholder 5">
            <a:extLst>
              <a:ext uri="{FF2B5EF4-FFF2-40B4-BE49-F238E27FC236}">
                <a16:creationId xmlns:a16="http://schemas.microsoft.com/office/drawing/2014/main" id="{847743B6-C29B-1A88-2106-B99B543E83F7}"/>
              </a:ext>
            </a:extLst>
          </p:cNvPr>
          <p:cNvSpPr>
            <a:spLocks noGrp="1"/>
          </p:cNvSpPr>
          <p:nvPr>
            <p:ph type="ftr" sz="quarter" idx="3"/>
          </p:nvPr>
        </p:nvSpPr>
        <p:spPr>
          <a:xfrm>
            <a:off x="3573250" y="6356351"/>
            <a:ext cx="5164351" cy="365125"/>
          </a:xfrm>
        </p:spPr>
        <p:txBody>
          <a:bodyPr anchor="ctr">
            <a:normAutofit/>
          </a:bodyPr>
          <a:lstStyle/>
          <a:p>
            <a:pPr>
              <a:spcAft>
                <a:spcPts val="600"/>
              </a:spcAft>
            </a:pPr>
            <a:r>
              <a:rPr lang="en-US"/>
              <a:t>FEDERAL BENEFITS EXPERTS</a:t>
            </a:r>
          </a:p>
        </p:txBody>
      </p:sp>
      <p:graphicFrame>
        <p:nvGraphicFramePr>
          <p:cNvPr id="8" name="Content Placeholder 2">
            <a:extLst>
              <a:ext uri="{FF2B5EF4-FFF2-40B4-BE49-F238E27FC236}">
                <a16:creationId xmlns:a16="http://schemas.microsoft.com/office/drawing/2014/main" id="{2DBBA177-8254-03AB-6592-249580F5027C}"/>
              </a:ext>
            </a:extLst>
          </p:cNvPr>
          <p:cNvGraphicFramePr>
            <a:graphicFrameLocks noGrp="1"/>
          </p:cNvGraphicFramePr>
          <p:nvPr>
            <p:ph idx="1"/>
            <p:extLst>
              <p:ext uri="{D42A27DB-BD31-4B8C-83A1-F6EECF244321}">
                <p14:modId xmlns:p14="http://schemas.microsoft.com/office/powerpoint/2010/main" val="3833345063"/>
              </p:ext>
            </p:extLst>
          </p:nvPr>
        </p:nvGraphicFramePr>
        <p:xfrm>
          <a:off x="465667" y="1511301"/>
          <a:ext cx="11116733" cy="46148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0178239"/>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A6F45-49F6-96F6-805C-6B01D47687AA}"/>
              </a:ext>
            </a:extLst>
          </p:cNvPr>
          <p:cNvSpPr>
            <a:spLocks noGrp="1"/>
          </p:cNvSpPr>
          <p:nvPr>
            <p:ph type="title"/>
          </p:nvPr>
        </p:nvSpPr>
        <p:spPr/>
        <p:txBody>
          <a:bodyPr>
            <a:normAutofit fontScale="90000"/>
          </a:bodyPr>
          <a:lstStyle/>
          <a:p>
            <a:r>
              <a:rPr lang="en-US" sz="2700" dirty="0"/>
              <a:t>Elections &amp; Their Impact:</a:t>
            </a:r>
            <a:br>
              <a:rPr lang="en-US" sz="2700" dirty="0"/>
            </a:br>
            <a:r>
              <a:rPr lang="en-US" sz="2700" dirty="0"/>
              <a:t>How the 2026 elections will directly shape your financial security and professional future</a:t>
            </a:r>
            <a:br>
              <a:rPr lang="en-US" dirty="0"/>
            </a:br>
            <a:endParaRPr lang="en-US" dirty="0"/>
          </a:p>
        </p:txBody>
      </p:sp>
      <p:sp>
        <p:nvSpPr>
          <p:cNvPr id="4" name="Date Placeholder 3">
            <a:extLst>
              <a:ext uri="{FF2B5EF4-FFF2-40B4-BE49-F238E27FC236}">
                <a16:creationId xmlns:a16="http://schemas.microsoft.com/office/drawing/2014/main" id="{2BE5B22C-9E0B-DF08-4D63-397A35173B46}"/>
              </a:ext>
            </a:extLst>
          </p:cNvPr>
          <p:cNvSpPr>
            <a:spLocks noGrp="1"/>
          </p:cNvSpPr>
          <p:nvPr>
            <p:ph type="dt" sz="half" idx="10"/>
          </p:nvPr>
        </p:nvSpPr>
        <p:spPr/>
        <p:txBody>
          <a:bodyPr/>
          <a:lstStyle/>
          <a:p>
            <a:fld id="{0B5C6CAF-2E10-9443-B2EA-6B605012E3CF}" type="datetime1">
              <a:rPr lang="en-US" smtClean="0"/>
              <a:pPr/>
              <a:t>4/21/2026</a:t>
            </a:fld>
            <a:endParaRPr lang="en-US"/>
          </a:p>
        </p:txBody>
      </p:sp>
      <p:sp>
        <p:nvSpPr>
          <p:cNvPr id="5" name="Slide Number Placeholder 4">
            <a:extLst>
              <a:ext uri="{FF2B5EF4-FFF2-40B4-BE49-F238E27FC236}">
                <a16:creationId xmlns:a16="http://schemas.microsoft.com/office/drawing/2014/main" id="{18925609-5620-178B-A5F6-BD7DD71725EE}"/>
              </a:ext>
            </a:extLst>
          </p:cNvPr>
          <p:cNvSpPr>
            <a:spLocks noGrp="1"/>
          </p:cNvSpPr>
          <p:nvPr>
            <p:ph type="sldNum" sz="quarter" idx="12"/>
          </p:nvPr>
        </p:nvSpPr>
        <p:spPr/>
        <p:txBody>
          <a:bodyPr/>
          <a:lstStyle/>
          <a:p>
            <a:fld id="{32221A3B-3924-B04A-A496-7CB8DC41F6D4}" type="slidenum">
              <a:rPr lang="en-US" smtClean="0"/>
              <a:pPr/>
              <a:t>8</a:t>
            </a:fld>
            <a:endParaRPr lang="en-US"/>
          </a:p>
        </p:txBody>
      </p:sp>
      <p:sp>
        <p:nvSpPr>
          <p:cNvPr id="6" name="Footer Placeholder 5">
            <a:extLst>
              <a:ext uri="{FF2B5EF4-FFF2-40B4-BE49-F238E27FC236}">
                <a16:creationId xmlns:a16="http://schemas.microsoft.com/office/drawing/2014/main" id="{4BD1AC87-D642-CE02-E2E1-631817A06DFE}"/>
              </a:ext>
            </a:extLst>
          </p:cNvPr>
          <p:cNvSpPr>
            <a:spLocks noGrp="1"/>
          </p:cNvSpPr>
          <p:nvPr>
            <p:ph type="ftr" sz="quarter" idx="3"/>
          </p:nvPr>
        </p:nvSpPr>
        <p:spPr/>
        <p:txBody>
          <a:bodyPr/>
          <a:lstStyle/>
          <a:p>
            <a:r>
              <a:rPr lang="en-US"/>
              <a:t>FEDERAL BENEFITS EXPERTS</a:t>
            </a:r>
          </a:p>
        </p:txBody>
      </p:sp>
    </p:spTree>
    <p:extLst>
      <p:ext uri="{BB962C8B-B14F-4D97-AF65-F5344CB8AC3E}">
        <p14:creationId xmlns:p14="http://schemas.microsoft.com/office/powerpoint/2010/main" val="2924348537"/>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121A7-C0CB-24F1-5A5D-901D5D6953A0}"/>
              </a:ext>
            </a:extLst>
          </p:cNvPr>
          <p:cNvSpPr>
            <a:spLocks noGrp="1"/>
          </p:cNvSpPr>
          <p:nvPr>
            <p:ph type="title"/>
          </p:nvPr>
        </p:nvSpPr>
        <p:spPr>
          <a:xfrm>
            <a:off x="465667" y="0"/>
            <a:ext cx="9897533" cy="1219200"/>
          </a:xfrm>
        </p:spPr>
        <p:txBody>
          <a:bodyPr anchor="ctr">
            <a:normAutofit/>
          </a:bodyPr>
          <a:lstStyle/>
          <a:p>
            <a:r>
              <a:rPr lang="en-US" dirty="0"/>
              <a:t>2026 Elections Will Shape Your Future</a:t>
            </a:r>
          </a:p>
        </p:txBody>
      </p:sp>
      <p:sp>
        <p:nvSpPr>
          <p:cNvPr id="4" name="Date Placeholder 3">
            <a:extLst>
              <a:ext uri="{FF2B5EF4-FFF2-40B4-BE49-F238E27FC236}">
                <a16:creationId xmlns:a16="http://schemas.microsoft.com/office/drawing/2014/main" id="{9EB9AD95-07B7-31F5-B398-92D973F38D79}"/>
              </a:ext>
            </a:extLst>
          </p:cNvPr>
          <p:cNvSpPr>
            <a:spLocks noGrp="1"/>
          </p:cNvSpPr>
          <p:nvPr>
            <p:ph type="dt" sz="half" idx="10"/>
          </p:nvPr>
        </p:nvSpPr>
        <p:spPr>
          <a:xfrm>
            <a:off x="465667" y="6356351"/>
            <a:ext cx="2988733" cy="365125"/>
          </a:xfrm>
        </p:spPr>
        <p:txBody>
          <a:bodyPr anchor="ctr">
            <a:normAutofit/>
          </a:bodyPr>
          <a:lstStyle/>
          <a:p>
            <a:pPr>
              <a:spcAft>
                <a:spcPts val="600"/>
              </a:spcAft>
            </a:pPr>
            <a:fld id="{74EC077F-1822-9B4D-B466-2AEAFFB9F37D}" type="datetime1">
              <a:rPr lang="en-US" smtClean="0"/>
              <a:pPr>
                <a:spcAft>
                  <a:spcPts val="600"/>
                </a:spcAft>
              </a:pPr>
              <a:t>4/21/2026</a:t>
            </a:fld>
            <a:endParaRPr lang="en-US"/>
          </a:p>
        </p:txBody>
      </p:sp>
      <p:sp>
        <p:nvSpPr>
          <p:cNvPr id="5" name="Slide Number Placeholder 4">
            <a:extLst>
              <a:ext uri="{FF2B5EF4-FFF2-40B4-BE49-F238E27FC236}">
                <a16:creationId xmlns:a16="http://schemas.microsoft.com/office/drawing/2014/main" id="{5FC1079F-C925-A2CF-59A6-896984C6E930}"/>
              </a:ext>
            </a:extLst>
          </p:cNvPr>
          <p:cNvSpPr>
            <a:spLocks noGrp="1"/>
          </p:cNvSpPr>
          <p:nvPr>
            <p:ph type="sldNum" sz="quarter" idx="12"/>
          </p:nvPr>
        </p:nvSpPr>
        <p:spPr>
          <a:xfrm>
            <a:off x="8737600" y="6356351"/>
            <a:ext cx="3208867" cy="365125"/>
          </a:xfrm>
        </p:spPr>
        <p:txBody>
          <a:bodyPr anchor="ctr">
            <a:normAutofit/>
          </a:bodyPr>
          <a:lstStyle/>
          <a:p>
            <a:pPr>
              <a:spcAft>
                <a:spcPts val="600"/>
              </a:spcAft>
            </a:pPr>
            <a:fld id="{32221A3B-3924-B04A-A496-7CB8DC41F6D4}" type="slidenum">
              <a:rPr lang="en-US" smtClean="0"/>
              <a:pPr>
                <a:spcAft>
                  <a:spcPts val="600"/>
                </a:spcAft>
              </a:pPr>
              <a:t>9</a:t>
            </a:fld>
            <a:endParaRPr lang="en-US"/>
          </a:p>
        </p:txBody>
      </p:sp>
      <p:sp>
        <p:nvSpPr>
          <p:cNvPr id="6" name="Footer Placeholder 5">
            <a:extLst>
              <a:ext uri="{FF2B5EF4-FFF2-40B4-BE49-F238E27FC236}">
                <a16:creationId xmlns:a16="http://schemas.microsoft.com/office/drawing/2014/main" id="{DB00EE8B-80C6-8FC9-DC55-2DB504AF57B0}"/>
              </a:ext>
            </a:extLst>
          </p:cNvPr>
          <p:cNvSpPr>
            <a:spLocks noGrp="1"/>
          </p:cNvSpPr>
          <p:nvPr>
            <p:ph type="ftr" sz="quarter" idx="3"/>
          </p:nvPr>
        </p:nvSpPr>
        <p:spPr>
          <a:xfrm>
            <a:off x="3573250" y="6356351"/>
            <a:ext cx="5164351" cy="365125"/>
          </a:xfrm>
        </p:spPr>
        <p:txBody>
          <a:bodyPr anchor="ctr">
            <a:normAutofit/>
          </a:bodyPr>
          <a:lstStyle/>
          <a:p>
            <a:pPr>
              <a:spcAft>
                <a:spcPts val="600"/>
              </a:spcAft>
            </a:pPr>
            <a:r>
              <a:rPr lang="en-US"/>
              <a:t>FEDERAL BENEFITS EXPERTS</a:t>
            </a:r>
          </a:p>
        </p:txBody>
      </p:sp>
      <p:graphicFrame>
        <p:nvGraphicFramePr>
          <p:cNvPr id="8" name="Content Placeholder 2">
            <a:extLst>
              <a:ext uri="{FF2B5EF4-FFF2-40B4-BE49-F238E27FC236}">
                <a16:creationId xmlns:a16="http://schemas.microsoft.com/office/drawing/2014/main" id="{AD2D0318-C5C8-F2B6-F4EC-745946F0C3F3}"/>
              </a:ext>
            </a:extLst>
          </p:cNvPr>
          <p:cNvGraphicFramePr>
            <a:graphicFrameLocks noGrp="1"/>
          </p:cNvGraphicFramePr>
          <p:nvPr>
            <p:ph idx="1"/>
            <p:extLst>
              <p:ext uri="{D42A27DB-BD31-4B8C-83A1-F6EECF244321}">
                <p14:modId xmlns:p14="http://schemas.microsoft.com/office/powerpoint/2010/main" val="3391801648"/>
              </p:ext>
            </p:extLst>
          </p:nvPr>
        </p:nvGraphicFramePr>
        <p:xfrm>
          <a:off x="465667" y="1511301"/>
          <a:ext cx="11116733" cy="46148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53131832"/>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theme/theme1.xml><?xml version="1.0" encoding="utf-8"?>
<a:theme xmlns:a="http://schemas.openxmlformats.org/drawingml/2006/main" name="NARFE HQ Templat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8">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94AFB4F2-6EB5-41C6-9984-E83474B59B7D}">
  <we:reference id="wa200010001" version="1.0.0.1" store="en-US" storeType="OMEX"/>
  <we:alternateReferences>
    <we:reference id="WA200010001" version="1.0.0.1" store="WA200010001" storeType="OMEX"/>
  </we:alternateReferences>
  <we:properties>
    <we:property name="claude.fileId" value="&quot;41fda963-9588-4f72-9bd7-d3270115c920&quot;"/>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ECFF47571ACC9489798481381BC66EB" ma:contentTypeVersion="14" ma:contentTypeDescription="Create a new document." ma:contentTypeScope="" ma:versionID="b592006097223f7da63d814bd6b92ecd">
  <xsd:schema xmlns:xsd="http://www.w3.org/2001/XMLSchema" xmlns:xs="http://www.w3.org/2001/XMLSchema" xmlns:p="http://schemas.microsoft.com/office/2006/metadata/properties" xmlns:ns3="39e60b5d-fad0-4208-89ee-1a2378813226" xmlns:ns4="9c6da707-6af3-4c44-8647-7cce1e3e49e9" targetNamespace="http://schemas.microsoft.com/office/2006/metadata/properties" ma:root="true" ma:fieldsID="c3097a30821bdbb1ffec528486a5787d" ns3:_="" ns4:_="">
    <xsd:import namespace="39e60b5d-fad0-4208-89ee-1a2378813226"/>
    <xsd:import namespace="9c6da707-6af3-4c44-8647-7cce1e3e49e9"/>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element ref="ns4:SharedWithUsers" minOccurs="0"/>
                <xsd:element ref="ns4:SharedWithDetails" minOccurs="0"/>
                <xsd:element ref="ns4:SharingHintHash" minOccurs="0"/>
                <xsd:element ref="ns3:MediaServiceSystem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e60b5d-fad0-4208-89ee-1a2378813226"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element name="MediaServiceSystemTags" ma:index="17" nillable="true" ma:displayName="MediaServiceSystemTags" ma:hidden="true" ma:internalName="MediaServiceSystemTags" ma:readOnly="true">
      <xsd:simpleType>
        <xsd:restriction base="dms:Note"/>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c6da707-6af3-4c44-8647-7cce1e3e49e9"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39e60b5d-fad0-4208-89ee-1a2378813226" xsi:nil="true"/>
  </documentManagement>
</p:properties>
</file>

<file path=customXml/itemProps1.xml><?xml version="1.0" encoding="utf-8"?>
<ds:datastoreItem xmlns:ds="http://schemas.openxmlformats.org/officeDocument/2006/customXml" ds:itemID="{2FC70F92-130E-4B73-9092-A43D39B21B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e60b5d-fad0-4208-89ee-1a2378813226"/>
    <ds:schemaRef ds:uri="9c6da707-6af3-4c44-8647-7cce1e3e49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9EEB397-D5A1-403D-9A57-EFCD19735CFC}">
  <ds:schemaRefs>
    <ds:schemaRef ds:uri="http://schemas.microsoft.com/sharepoint/v3/contenttype/forms"/>
  </ds:schemaRefs>
</ds:datastoreItem>
</file>

<file path=customXml/itemProps3.xml><?xml version="1.0" encoding="utf-8"?>
<ds:datastoreItem xmlns:ds="http://schemas.openxmlformats.org/officeDocument/2006/customXml" ds:itemID="{180E9CE3-53B1-4368-82AD-9C44154A7E94}">
  <ds:schemaRefs>
    <ds:schemaRef ds:uri="9c6da707-6af3-4c44-8647-7cce1e3e49e9"/>
    <ds:schemaRef ds:uri="http://purl.org/dc/terms/"/>
    <ds:schemaRef ds:uri="http://schemas.microsoft.com/office/2006/documentManagement/types"/>
    <ds:schemaRef ds:uri="39e60b5d-fad0-4208-89ee-1a2378813226"/>
    <ds:schemaRef ds:uri="http://schemas.microsoft.com/office/2006/metadata/properties"/>
    <ds:schemaRef ds:uri="http://www.w3.org/XML/1998/namespace"/>
    <ds:schemaRef ds:uri="http://purl.org/dc/dcmitype/"/>
    <ds:schemaRef ds:uri="http://purl.org/dc/elements/1.1/"/>
    <ds:schemaRef ds:uri="http://schemas.openxmlformats.org/package/2006/metadata/core-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1795</TotalTime>
  <Words>3255</Words>
  <Application>Microsoft Office PowerPoint</Application>
  <PresentationFormat>Widescreen</PresentationFormat>
  <Paragraphs>253</Paragraphs>
  <Slides>20</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Aptos</vt:lpstr>
      <vt:lpstr>Arial</vt:lpstr>
      <vt:lpstr>Calibri</vt:lpstr>
      <vt:lpstr>Montserrat</vt:lpstr>
      <vt:lpstr>NARFE HQ Template 2</vt:lpstr>
      <vt:lpstr>  The Federal Workforce at a Crossroads Why 2026 Will Define the Next Decade RJ Thacker Political and Legislative Affairs Manager</vt:lpstr>
      <vt:lpstr>The Big Questions for 2026 </vt:lpstr>
      <vt:lpstr>The Challenges Ahead Pressures facing the federal workforce in 2026 and beyond  </vt:lpstr>
      <vt:lpstr>A Workforce Under Pressure</vt:lpstr>
      <vt:lpstr>Growing Demands, Fewer Resources</vt:lpstr>
      <vt:lpstr>Threats on the Horizon</vt:lpstr>
      <vt:lpstr>The Stakes Could Not Be Higher</vt:lpstr>
      <vt:lpstr>Elections &amp; Their Impact: How the 2026 elections will directly shape your financial security and professional future </vt:lpstr>
      <vt:lpstr>2026 Elections Will Shape Your Future</vt:lpstr>
      <vt:lpstr>Two Paths Forward</vt:lpstr>
      <vt:lpstr>NARFE-PAC’s Track Record: Proof that committed advocacy delivers extraordinary results  </vt:lpstr>
      <vt:lpstr>Historic Victory: WEP &amp; GPO Repeal</vt:lpstr>
      <vt:lpstr>What Advocacy Can Accomplish</vt:lpstr>
      <vt:lpstr>Why NARFE-PAC Matters Building and defending our voice in Congress</vt:lpstr>
      <vt:lpstr>Defending Our Champions in Congress</vt:lpstr>
      <vt:lpstr>Building the Next Generation of Allies</vt:lpstr>
      <vt:lpstr>21st Century Challenges Need Strong Allies</vt:lpstr>
      <vt:lpstr>Your Role: How you can make a difference. </vt:lpstr>
      <vt:lpstr>Educate Members</vt:lpstr>
      <vt:lpstr>How to Contribute to NARFE-PAC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RJ Thacker</dc:creator>
  <cp:lastModifiedBy>Bob Wightman</cp:lastModifiedBy>
  <cp:revision>2</cp:revision>
  <dcterms:created xsi:type="dcterms:W3CDTF">2026-04-13T13:44:41Z</dcterms:created>
  <dcterms:modified xsi:type="dcterms:W3CDTF">2026-04-22T00:19:09Z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0x0101008ECFF47571ACC9489798481381BC66EB</vt:lpwstr>
  </property>
</Properties>
</file>