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2"/>
  </p:notesMasterIdLst>
  <p:handoutMasterIdLst>
    <p:handoutMasterId r:id="rId13"/>
  </p:handoutMasterIdLst>
  <p:sldIdLst>
    <p:sldId id="256" r:id="rId3"/>
    <p:sldId id="328" r:id="rId4"/>
    <p:sldId id="321" r:id="rId5"/>
    <p:sldId id="324" r:id="rId6"/>
    <p:sldId id="322" r:id="rId7"/>
    <p:sldId id="323" r:id="rId8"/>
    <p:sldId id="320" r:id="rId9"/>
    <p:sldId id="326" r:id="rId10"/>
    <p:sldId id="327" r:id="rId11"/>
  </p:sldIdLst>
  <p:sldSz cx="12188825"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CDF"/>
    <a:srgbClr val="006491"/>
    <a:srgbClr val="DC3E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02"/>
    <p:restoredTop sz="64238" autoAdjust="0"/>
  </p:normalViewPr>
  <p:slideViewPr>
    <p:cSldViewPr snapToGrid="0" snapToObjects="1">
      <p:cViewPr varScale="1">
        <p:scale>
          <a:sx n="65" d="100"/>
          <a:sy n="65" d="100"/>
        </p:scale>
        <p:origin x="43" y="355"/>
      </p:cViewPr>
      <p:guideLst>
        <p:guide orient="horz" pos="2160"/>
        <p:guide pos="2880"/>
        <p:guide pos="383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1" d="100"/>
          <a:sy n="61" d="100"/>
        </p:scale>
        <p:origin x="3182"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476071-AF7F-47D6-922D-D7732784ACDF}"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C417BA51-83E1-41D1-8E09-EF6BFB76E985}">
      <dgm:prSet/>
      <dgm:spPr/>
      <dgm:t>
        <a:bodyPr/>
        <a:lstStyle/>
        <a:p>
          <a:r>
            <a:rPr lang="en-US"/>
            <a:t>MEMBERSHIP:</a:t>
          </a:r>
        </a:p>
      </dgm:t>
    </dgm:pt>
    <dgm:pt modelId="{E7579529-D46B-4955-BF78-786B4168FF85}" type="parTrans" cxnId="{D8B04CE1-32AB-4FF4-B59C-EF1130EE9B4D}">
      <dgm:prSet/>
      <dgm:spPr/>
      <dgm:t>
        <a:bodyPr/>
        <a:lstStyle/>
        <a:p>
          <a:endParaRPr lang="en-US"/>
        </a:p>
      </dgm:t>
    </dgm:pt>
    <dgm:pt modelId="{AC969D35-CDC0-47C2-BDA7-02FB48F0C1F9}" type="sibTrans" cxnId="{D8B04CE1-32AB-4FF4-B59C-EF1130EE9B4D}">
      <dgm:prSet/>
      <dgm:spPr/>
      <dgm:t>
        <a:bodyPr/>
        <a:lstStyle/>
        <a:p>
          <a:endParaRPr lang="en-US"/>
        </a:p>
      </dgm:t>
    </dgm:pt>
    <dgm:pt modelId="{5AC16D80-A0A5-4FA3-819C-45E52BD50036}">
      <dgm:prSet/>
      <dgm:spPr/>
      <dgm:t>
        <a:bodyPr/>
        <a:lstStyle/>
        <a:p>
          <a:r>
            <a:rPr lang="en-US" dirty="0"/>
            <a:t>Do we want to increase our membership?        HOW do we do it?  </a:t>
          </a:r>
        </a:p>
      </dgm:t>
    </dgm:pt>
    <dgm:pt modelId="{4829C388-5C17-416F-84F4-A7E8350E0D03}" type="parTrans" cxnId="{214EBDDF-469C-4AB0-A94E-D0211217854D}">
      <dgm:prSet/>
      <dgm:spPr/>
      <dgm:t>
        <a:bodyPr/>
        <a:lstStyle/>
        <a:p>
          <a:endParaRPr lang="en-US"/>
        </a:p>
      </dgm:t>
    </dgm:pt>
    <dgm:pt modelId="{31D22147-CE6B-441B-B8CF-A6DE1F1342AF}" type="sibTrans" cxnId="{214EBDDF-469C-4AB0-A94E-D0211217854D}">
      <dgm:prSet/>
      <dgm:spPr/>
      <dgm:t>
        <a:bodyPr/>
        <a:lstStyle/>
        <a:p>
          <a:endParaRPr lang="en-US"/>
        </a:p>
      </dgm:t>
    </dgm:pt>
    <dgm:pt modelId="{EE496708-060D-444F-9F53-EDFC22A0E97F}">
      <dgm:prSet/>
      <dgm:spPr/>
      <dgm:t>
        <a:bodyPr/>
        <a:lstStyle/>
        <a:p>
          <a:r>
            <a:rPr lang="en-US" dirty="0"/>
            <a:t>How can we encourage current members to renew and be active?</a:t>
          </a:r>
        </a:p>
      </dgm:t>
    </dgm:pt>
    <dgm:pt modelId="{00B9B717-9C71-4152-A610-D9FB21B2B574}" type="parTrans" cxnId="{31A59C50-084B-4B8C-B350-D481210BDC92}">
      <dgm:prSet/>
      <dgm:spPr/>
      <dgm:t>
        <a:bodyPr/>
        <a:lstStyle/>
        <a:p>
          <a:endParaRPr lang="en-US"/>
        </a:p>
      </dgm:t>
    </dgm:pt>
    <dgm:pt modelId="{B34E546A-6E6F-48BA-B396-BCC638E58023}" type="sibTrans" cxnId="{31A59C50-084B-4B8C-B350-D481210BDC92}">
      <dgm:prSet/>
      <dgm:spPr/>
      <dgm:t>
        <a:bodyPr/>
        <a:lstStyle/>
        <a:p>
          <a:endParaRPr lang="en-US"/>
        </a:p>
      </dgm:t>
    </dgm:pt>
    <dgm:pt modelId="{B20260D3-D93D-4980-BA11-559FBE45AB4C}">
      <dgm:prSet/>
      <dgm:spPr/>
      <dgm:t>
        <a:bodyPr/>
        <a:lstStyle/>
        <a:p>
          <a:r>
            <a:rPr lang="en-US" dirty="0"/>
            <a:t>Do we share the importance of NARFE?</a:t>
          </a:r>
        </a:p>
      </dgm:t>
    </dgm:pt>
    <dgm:pt modelId="{BE921A8B-1333-48B9-BB13-DF5FBB2C87A6}" type="parTrans" cxnId="{5BA5D98B-BD4B-426E-82BC-3B7E4C0FFF4A}">
      <dgm:prSet/>
      <dgm:spPr/>
      <dgm:t>
        <a:bodyPr/>
        <a:lstStyle/>
        <a:p>
          <a:endParaRPr lang="en-US"/>
        </a:p>
      </dgm:t>
    </dgm:pt>
    <dgm:pt modelId="{6421B682-F3C0-4A42-AF36-60366745BCC8}" type="sibTrans" cxnId="{5BA5D98B-BD4B-426E-82BC-3B7E4C0FFF4A}">
      <dgm:prSet/>
      <dgm:spPr/>
      <dgm:t>
        <a:bodyPr/>
        <a:lstStyle/>
        <a:p>
          <a:endParaRPr lang="en-US"/>
        </a:p>
      </dgm:t>
    </dgm:pt>
    <dgm:pt modelId="{39D8EC1B-5F47-472D-82FD-3B7DC1FE21CD}" type="pres">
      <dgm:prSet presAssocID="{A8476071-AF7F-47D6-922D-D7732784ACDF}" presName="linear" presStyleCnt="0">
        <dgm:presLayoutVars>
          <dgm:animLvl val="lvl"/>
          <dgm:resizeHandles val="exact"/>
        </dgm:presLayoutVars>
      </dgm:prSet>
      <dgm:spPr/>
    </dgm:pt>
    <dgm:pt modelId="{B14D16FA-3B9F-4FB1-B5F8-90F9B67058F6}" type="pres">
      <dgm:prSet presAssocID="{C417BA51-83E1-41D1-8E09-EF6BFB76E985}" presName="parentText" presStyleLbl="node1" presStyleIdx="0" presStyleCnt="1">
        <dgm:presLayoutVars>
          <dgm:chMax val="0"/>
          <dgm:bulletEnabled val="1"/>
        </dgm:presLayoutVars>
      </dgm:prSet>
      <dgm:spPr/>
    </dgm:pt>
    <dgm:pt modelId="{901802EE-7CA2-49E1-8155-1CE088A8CBD2}" type="pres">
      <dgm:prSet presAssocID="{C417BA51-83E1-41D1-8E09-EF6BFB76E985}" presName="childText" presStyleLbl="revTx" presStyleIdx="0" presStyleCnt="1">
        <dgm:presLayoutVars>
          <dgm:bulletEnabled val="1"/>
        </dgm:presLayoutVars>
      </dgm:prSet>
      <dgm:spPr/>
    </dgm:pt>
  </dgm:ptLst>
  <dgm:cxnLst>
    <dgm:cxn modelId="{C4A99C5E-E435-49C9-9E8F-839ABA9563B1}" type="presOf" srcId="{A8476071-AF7F-47D6-922D-D7732784ACDF}" destId="{39D8EC1B-5F47-472D-82FD-3B7DC1FE21CD}" srcOrd="0" destOrd="0" presId="urn:microsoft.com/office/officeart/2005/8/layout/vList2"/>
    <dgm:cxn modelId="{AF5CAE4D-3115-48ED-9D79-DB3FF854E498}" type="presOf" srcId="{B20260D3-D93D-4980-BA11-559FBE45AB4C}" destId="{901802EE-7CA2-49E1-8155-1CE088A8CBD2}" srcOrd="0" destOrd="2" presId="urn:microsoft.com/office/officeart/2005/8/layout/vList2"/>
    <dgm:cxn modelId="{31A59C50-084B-4B8C-B350-D481210BDC92}" srcId="{C417BA51-83E1-41D1-8E09-EF6BFB76E985}" destId="{EE496708-060D-444F-9F53-EDFC22A0E97F}" srcOrd="1" destOrd="0" parTransId="{00B9B717-9C71-4152-A610-D9FB21B2B574}" sibTransId="{B34E546A-6E6F-48BA-B396-BCC638E58023}"/>
    <dgm:cxn modelId="{5BA5D98B-BD4B-426E-82BC-3B7E4C0FFF4A}" srcId="{C417BA51-83E1-41D1-8E09-EF6BFB76E985}" destId="{B20260D3-D93D-4980-BA11-559FBE45AB4C}" srcOrd="2" destOrd="0" parTransId="{BE921A8B-1333-48B9-BB13-DF5FBB2C87A6}" sibTransId="{6421B682-F3C0-4A42-AF36-60366745BCC8}"/>
    <dgm:cxn modelId="{47C6D9B8-113C-4766-AF52-3ED7C1BE78F6}" type="presOf" srcId="{EE496708-060D-444F-9F53-EDFC22A0E97F}" destId="{901802EE-7CA2-49E1-8155-1CE088A8CBD2}" srcOrd="0" destOrd="1" presId="urn:microsoft.com/office/officeart/2005/8/layout/vList2"/>
    <dgm:cxn modelId="{38F7AED0-6CD3-4125-8E59-22FA59993051}" type="presOf" srcId="{5AC16D80-A0A5-4FA3-819C-45E52BD50036}" destId="{901802EE-7CA2-49E1-8155-1CE088A8CBD2}" srcOrd="0" destOrd="0" presId="urn:microsoft.com/office/officeart/2005/8/layout/vList2"/>
    <dgm:cxn modelId="{88DB58D6-7B3E-4655-82C6-A8A4EB5DF9A6}" type="presOf" srcId="{C417BA51-83E1-41D1-8E09-EF6BFB76E985}" destId="{B14D16FA-3B9F-4FB1-B5F8-90F9B67058F6}" srcOrd="0" destOrd="0" presId="urn:microsoft.com/office/officeart/2005/8/layout/vList2"/>
    <dgm:cxn modelId="{214EBDDF-469C-4AB0-A94E-D0211217854D}" srcId="{C417BA51-83E1-41D1-8E09-EF6BFB76E985}" destId="{5AC16D80-A0A5-4FA3-819C-45E52BD50036}" srcOrd="0" destOrd="0" parTransId="{4829C388-5C17-416F-84F4-A7E8350E0D03}" sibTransId="{31D22147-CE6B-441B-B8CF-A6DE1F1342AF}"/>
    <dgm:cxn modelId="{D8B04CE1-32AB-4FF4-B59C-EF1130EE9B4D}" srcId="{A8476071-AF7F-47D6-922D-D7732784ACDF}" destId="{C417BA51-83E1-41D1-8E09-EF6BFB76E985}" srcOrd="0" destOrd="0" parTransId="{E7579529-D46B-4955-BF78-786B4168FF85}" sibTransId="{AC969D35-CDC0-47C2-BDA7-02FB48F0C1F9}"/>
    <dgm:cxn modelId="{2F242370-C1AB-4039-8640-FCE272B9136D}" type="presParOf" srcId="{39D8EC1B-5F47-472D-82FD-3B7DC1FE21CD}" destId="{B14D16FA-3B9F-4FB1-B5F8-90F9B67058F6}" srcOrd="0" destOrd="0" presId="urn:microsoft.com/office/officeart/2005/8/layout/vList2"/>
    <dgm:cxn modelId="{66BDC777-AB70-41B5-AA4E-7BACACD52EE5}" type="presParOf" srcId="{39D8EC1B-5F47-472D-82FD-3B7DC1FE21CD}" destId="{901802EE-7CA2-49E1-8155-1CE088A8CBD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369D89-CB91-42AE-9AF4-D796E92B1F6B}"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F71AE70C-99C8-40C8-9DA7-378C7445F6B0}">
      <dgm:prSet/>
      <dgm:spPr/>
      <dgm:t>
        <a:bodyPr/>
        <a:lstStyle/>
        <a:p>
          <a:r>
            <a:rPr lang="en-US" dirty="0"/>
            <a:t>Participation</a:t>
          </a:r>
        </a:p>
      </dgm:t>
    </dgm:pt>
    <dgm:pt modelId="{ACE86CCE-825A-4D06-ABE5-E414D1E2375E}" type="parTrans" cxnId="{396F6B32-98CC-40F1-9AB5-879DBC3322C6}">
      <dgm:prSet/>
      <dgm:spPr/>
      <dgm:t>
        <a:bodyPr/>
        <a:lstStyle/>
        <a:p>
          <a:endParaRPr lang="en-US"/>
        </a:p>
      </dgm:t>
    </dgm:pt>
    <dgm:pt modelId="{7FC90B83-9F11-4F12-A8B6-F8DEA057C090}" type="sibTrans" cxnId="{396F6B32-98CC-40F1-9AB5-879DBC3322C6}">
      <dgm:prSet/>
      <dgm:spPr/>
      <dgm:t>
        <a:bodyPr/>
        <a:lstStyle/>
        <a:p>
          <a:endParaRPr lang="en-US"/>
        </a:p>
      </dgm:t>
    </dgm:pt>
    <dgm:pt modelId="{A50FFDEA-8D32-46E9-8CED-9B0A71EDC991}">
      <dgm:prSet/>
      <dgm:spPr/>
      <dgm:t>
        <a:bodyPr/>
        <a:lstStyle/>
        <a:p>
          <a:r>
            <a:rPr lang="en-US" dirty="0"/>
            <a:t>Do we need/want an annual in-person meeting each year?</a:t>
          </a:r>
        </a:p>
      </dgm:t>
    </dgm:pt>
    <dgm:pt modelId="{F6FFA71F-1B9B-497E-87FC-AC81A92CE687}" type="parTrans" cxnId="{CEA1DE0E-B45F-48F5-8217-30B36EA26AFA}">
      <dgm:prSet/>
      <dgm:spPr/>
      <dgm:t>
        <a:bodyPr/>
        <a:lstStyle/>
        <a:p>
          <a:endParaRPr lang="en-US"/>
        </a:p>
      </dgm:t>
    </dgm:pt>
    <dgm:pt modelId="{788C8C78-9690-456B-BBAD-EC45E0964F69}" type="sibTrans" cxnId="{CEA1DE0E-B45F-48F5-8217-30B36EA26AFA}">
      <dgm:prSet/>
      <dgm:spPr/>
      <dgm:t>
        <a:bodyPr/>
        <a:lstStyle/>
        <a:p>
          <a:endParaRPr lang="en-US"/>
        </a:p>
      </dgm:t>
    </dgm:pt>
    <dgm:pt modelId="{204BE870-20B8-4D0B-A932-B2544E9EEAB5}">
      <dgm:prSet/>
      <dgm:spPr/>
      <dgm:t>
        <a:bodyPr/>
        <a:lstStyle/>
        <a:p>
          <a:r>
            <a:rPr lang="en-US" dirty="0"/>
            <a:t>What might encourage members to attend?</a:t>
          </a:r>
        </a:p>
      </dgm:t>
    </dgm:pt>
    <dgm:pt modelId="{4FDED6C6-3A6F-4303-A9DF-0B02C79C67F6}" type="parTrans" cxnId="{5D8E5A5D-790A-4730-A679-3B8EFC1AD95D}">
      <dgm:prSet/>
      <dgm:spPr/>
      <dgm:t>
        <a:bodyPr/>
        <a:lstStyle/>
        <a:p>
          <a:endParaRPr lang="en-US"/>
        </a:p>
      </dgm:t>
    </dgm:pt>
    <dgm:pt modelId="{60E4FE5E-8DBE-4D24-B9CA-6DF53ACD0ECA}" type="sibTrans" cxnId="{5D8E5A5D-790A-4730-A679-3B8EFC1AD95D}">
      <dgm:prSet/>
      <dgm:spPr/>
      <dgm:t>
        <a:bodyPr/>
        <a:lstStyle/>
        <a:p>
          <a:endParaRPr lang="en-US"/>
        </a:p>
      </dgm:t>
    </dgm:pt>
    <dgm:pt modelId="{F6403BCB-C59B-420D-9A05-20DA60DF0FC3}">
      <dgm:prSet/>
      <dgm:spPr/>
      <dgm:t>
        <a:bodyPr/>
        <a:lstStyle/>
        <a:p>
          <a:r>
            <a:rPr lang="en-US"/>
            <a:t>Do dates and time of year make a difference?</a:t>
          </a:r>
        </a:p>
      </dgm:t>
    </dgm:pt>
    <dgm:pt modelId="{46AA4B0D-E34D-4F33-8FE9-803913ADED0B}" type="parTrans" cxnId="{7BFD4158-1DEB-4B71-B35B-A3C23081F856}">
      <dgm:prSet/>
      <dgm:spPr/>
      <dgm:t>
        <a:bodyPr/>
        <a:lstStyle/>
        <a:p>
          <a:endParaRPr lang="en-US"/>
        </a:p>
      </dgm:t>
    </dgm:pt>
    <dgm:pt modelId="{F1234C82-E054-4F52-956F-D352F4B6649E}" type="sibTrans" cxnId="{7BFD4158-1DEB-4B71-B35B-A3C23081F856}">
      <dgm:prSet/>
      <dgm:spPr/>
      <dgm:t>
        <a:bodyPr/>
        <a:lstStyle/>
        <a:p>
          <a:endParaRPr lang="en-US"/>
        </a:p>
      </dgm:t>
    </dgm:pt>
    <dgm:pt modelId="{92DCC0C5-BD52-47B7-843E-CC3D37FF113E}" type="pres">
      <dgm:prSet presAssocID="{CC369D89-CB91-42AE-9AF4-D796E92B1F6B}" presName="linear" presStyleCnt="0">
        <dgm:presLayoutVars>
          <dgm:animLvl val="lvl"/>
          <dgm:resizeHandles val="exact"/>
        </dgm:presLayoutVars>
      </dgm:prSet>
      <dgm:spPr/>
    </dgm:pt>
    <dgm:pt modelId="{5D9FA8D6-2A30-4BF1-8CC9-831747511083}" type="pres">
      <dgm:prSet presAssocID="{F71AE70C-99C8-40C8-9DA7-378C7445F6B0}" presName="parentText" presStyleLbl="node1" presStyleIdx="0" presStyleCnt="1" custLinFactNeighborX="-65298" custLinFactNeighborY="-4398">
        <dgm:presLayoutVars>
          <dgm:chMax val="0"/>
          <dgm:bulletEnabled val="1"/>
        </dgm:presLayoutVars>
      </dgm:prSet>
      <dgm:spPr/>
    </dgm:pt>
    <dgm:pt modelId="{1BA83A3A-CC6C-401B-9E2E-B87D3CA41CDA}" type="pres">
      <dgm:prSet presAssocID="{F71AE70C-99C8-40C8-9DA7-378C7445F6B0}" presName="childText" presStyleLbl="revTx" presStyleIdx="0" presStyleCnt="1">
        <dgm:presLayoutVars>
          <dgm:bulletEnabled val="1"/>
        </dgm:presLayoutVars>
      </dgm:prSet>
      <dgm:spPr/>
    </dgm:pt>
  </dgm:ptLst>
  <dgm:cxnLst>
    <dgm:cxn modelId="{CEA1DE0E-B45F-48F5-8217-30B36EA26AFA}" srcId="{F71AE70C-99C8-40C8-9DA7-378C7445F6B0}" destId="{A50FFDEA-8D32-46E9-8CED-9B0A71EDC991}" srcOrd="0" destOrd="0" parTransId="{F6FFA71F-1B9B-497E-87FC-AC81A92CE687}" sibTransId="{788C8C78-9690-456B-BBAD-EC45E0964F69}"/>
    <dgm:cxn modelId="{396F6B32-98CC-40F1-9AB5-879DBC3322C6}" srcId="{CC369D89-CB91-42AE-9AF4-D796E92B1F6B}" destId="{F71AE70C-99C8-40C8-9DA7-378C7445F6B0}" srcOrd="0" destOrd="0" parTransId="{ACE86CCE-825A-4D06-ABE5-E414D1E2375E}" sibTransId="{7FC90B83-9F11-4F12-A8B6-F8DEA057C090}"/>
    <dgm:cxn modelId="{5D8E5A5D-790A-4730-A679-3B8EFC1AD95D}" srcId="{F71AE70C-99C8-40C8-9DA7-378C7445F6B0}" destId="{204BE870-20B8-4D0B-A932-B2544E9EEAB5}" srcOrd="1" destOrd="0" parTransId="{4FDED6C6-3A6F-4303-A9DF-0B02C79C67F6}" sibTransId="{60E4FE5E-8DBE-4D24-B9CA-6DF53ACD0ECA}"/>
    <dgm:cxn modelId="{5E0CA65E-B8C3-4FA5-A658-262017376B8D}" type="presOf" srcId="{F71AE70C-99C8-40C8-9DA7-378C7445F6B0}" destId="{5D9FA8D6-2A30-4BF1-8CC9-831747511083}" srcOrd="0" destOrd="0" presId="urn:microsoft.com/office/officeart/2005/8/layout/vList2"/>
    <dgm:cxn modelId="{7BFD4158-1DEB-4B71-B35B-A3C23081F856}" srcId="{F71AE70C-99C8-40C8-9DA7-378C7445F6B0}" destId="{F6403BCB-C59B-420D-9A05-20DA60DF0FC3}" srcOrd="2" destOrd="0" parTransId="{46AA4B0D-E34D-4F33-8FE9-803913ADED0B}" sibTransId="{F1234C82-E054-4F52-956F-D352F4B6649E}"/>
    <dgm:cxn modelId="{D2393797-E58C-443B-92CB-92AB8A9E6314}" type="presOf" srcId="{F6403BCB-C59B-420D-9A05-20DA60DF0FC3}" destId="{1BA83A3A-CC6C-401B-9E2E-B87D3CA41CDA}" srcOrd="0" destOrd="2" presId="urn:microsoft.com/office/officeart/2005/8/layout/vList2"/>
    <dgm:cxn modelId="{F6BA8B9D-2D95-4DE9-A6F1-DD835B746A2D}" type="presOf" srcId="{CC369D89-CB91-42AE-9AF4-D796E92B1F6B}" destId="{92DCC0C5-BD52-47B7-843E-CC3D37FF113E}" srcOrd="0" destOrd="0" presId="urn:microsoft.com/office/officeart/2005/8/layout/vList2"/>
    <dgm:cxn modelId="{18D6AAAE-1125-4079-AA17-7FDC253D6307}" type="presOf" srcId="{A50FFDEA-8D32-46E9-8CED-9B0A71EDC991}" destId="{1BA83A3A-CC6C-401B-9E2E-B87D3CA41CDA}" srcOrd="0" destOrd="0" presId="urn:microsoft.com/office/officeart/2005/8/layout/vList2"/>
    <dgm:cxn modelId="{69D2BAE7-A0A2-414E-A9E1-B5AD62D43A2C}" type="presOf" srcId="{204BE870-20B8-4D0B-A932-B2544E9EEAB5}" destId="{1BA83A3A-CC6C-401B-9E2E-B87D3CA41CDA}" srcOrd="0" destOrd="1" presId="urn:microsoft.com/office/officeart/2005/8/layout/vList2"/>
    <dgm:cxn modelId="{3F364D93-96D4-450F-BD87-578E0679F4EE}" type="presParOf" srcId="{92DCC0C5-BD52-47B7-843E-CC3D37FF113E}" destId="{5D9FA8D6-2A30-4BF1-8CC9-831747511083}" srcOrd="0" destOrd="0" presId="urn:microsoft.com/office/officeart/2005/8/layout/vList2"/>
    <dgm:cxn modelId="{01B8808F-08B9-4E05-9D58-240D8C3B03C3}" type="presParOf" srcId="{92DCC0C5-BD52-47B7-843E-CC3D37FF113E}" destId="{1BA83A3A-CC6C-401B-9E2E-B87D3CA41CD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D16FA-3B9F-4FB1-B5F8-90F9B67058F6}">
      <dsp:nvSpPr>
        <dsp:cNvPr id="0" name=""/>
        <dsp:cNvSpPr/>
      </dsp:nvSpPr>
      <dsp:spPr>
        <a:xfrm>
          <a:off x="0" y="26178"/>
          <a:ext cx="11113838" cy="1271205"/>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a:t>MEMBERSHIP:</a:t>
          </a:r>
        </a:p>
      </dsp:txBody>
      <dsp:txXfrm>
        <a:off x="62055" y="88233"/>
        <a:ext cx="10989728" cy="1147095"/>
      </dsp:txXfrm>
    </dsp:sp>
    <dsp:sp modelId="{901802EE-7CA2-49E1-8155-1CE088A8CBD2}">
      <dsp:nvSpPr>
        <dsp:cNvPr id="0" name=""/>
        <dsp:cNvSpPr/>
      </dsp:nvSpPr>
      <dsp:spPr>
        <a:xfrm>
          <a:off x="0" y="1297383"/>
          <a:ext cx="11113838" cy="329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864" tIns="67310" rIns="376936" bIns="67310" numCol="1" spcCol="1270" anchor="t" anchorCtr="0">
          <a:noAutofit/>
        </a:bodyPr>
        <a:lstStyle/>
        <a:p>
          <a:pPr marL="285750" lvl="1" indent="-285750" algn="l" defTabSz="1822450">
            <a:lnSpc>
              <a:spcPct val="90000"/>
            </a:lnSpc>
            <a:spcBef>
              <a:spcPct val="0"/>
            </a:spcBef>
            <a:spcAft>
              <a:spcPct val="20000"/>
            </a:spcAft>
            <a:buChar char="•"/>
          </a:pPr>
          <a:r>
            <a:rPr lang="en-US" sz="4100" kern="1200" dirty="0"/>
            <a:t>Do we want to increase our membership?        HOW do we do it?  </a:t>
          </a:r>
        </a:p>
        <a:p>
          <a:pPr marL="285750" lvl="1" indent="-285750" algn="l" defTabSz="1822450">
            <a:lnSpc>
              <a:spcPct val="90000"/>
            </a:lnSpc>
            <a:spcBef>
              <a:spcPct val="0"/>
            </a:spcBef>
            <a:spcAft>
              <a:spcPct val="20000"/>
            </a:spcAft>
            <a:buChar char="•"/>
          </a:pPr>
          <a:r>
            <a:rPr lang="en-US" sz="4100" kern="1200" dirty="0"/>
            <a:t>How can we encourage current members to renew and be active?</a:t>
          </a:r>
        </a:p>
        <a:p>
          <a:pPr marL="285750" lvl="1" indent="-285750" algn="l" defTabSz="1822450">
            <a:lnSpc>
              <a:spcPct val="90000"/>
            </a:lnSpc>
            <a:spcBef>
              <a:spcPct val="0"/>
            </a:spcBef>
            <a:spcAft>
              <a:spcPct val="20000"/>
            </a:spcAft>
            <a:buChar char="•"/>
          </a:pPr>
          <a:r>
            <a:rPr lang="en-US" sz="4100" kern="1200" dirty="0"/>
            <a:t>Do we share the importance of NARFE?</a:t>
          </a:r>
        </a:p>
      </dsp:txBody>
      <dsp:txXfrm>
        <a:off x="0" y="1297383"/>
        <a:ext cx="11113838" cy="3291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FA8D6-2A30-4BF1-8CC9-831747511083}">
      <dsp:nvSpPr>
        <dsp:cNvPr id="0" name=""/>
        <dsp:cNvSpPr/>
      </dsp:nvSpPr>
      <dsp:spPr>
        <a:xfrm>
          <a:off x="0" y="0"/>
          <a:ext cx="10953303" cy="13191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dirty="0"/>
            <a:t>Participation</a:t>
          </a:r>
        </a:p>
      </dsp:txBody>
      <dsp:txXfrm>
        <a:off x="64397" y="64397"/>
        <a:ext cx="10824509" cy="1190381"/>
      </dsp:txXfrm>
    </dsp:sp>
    <dsp:sp modelId="{1BA83A3A-CC6C-401B-9E2E-B87D3CA41CDA}">
      <dsp:nvSpPr>
        <dsp:cNvPr id="0" name=""/>
        <dsp:cNvSpPr/>
      </dsp:nvSpPr>
      <dsp:spPr>
        <a:xfrm>
          <a:off x="0" y="1338644"/>
          <a:ext cx="10953303" cy="341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767" tIns="69850" rIns="391160" bIns="69850" numCol="1" spcCol="1270" anchor="t" anchorCtr="0">
          <a:noAutofit/>
        </a:bodyPr>
        <a:lstStyle/>
        <a:p>
          <a:pPr marL="285750" lvl="1" indent="-285750" algn="l" defTabSz="1911350">
            <a:lnSpc>
              <a:spcPct val="90000"/>
            </a:lnSpc>
            <a:spcBef>
              <a:spcPct val="0"/>
            </a:spcBef>
            <a:spcAft>
              <a:spcPct val="20000"/>
            </a:spcAft>
            <a:buChar char="•"/>
          </a:pPr>
          <a:r>
            <a:rPr lang="en-US" sz="4300" kern="1200" dirty="0"/>
            <a:t>Do we need/want an annual in-person meeting each year?</a:t>
          </a:r>
        </a:p>
        <a:p>
          <a:pPr marL="285750" lvl="1" indent="-285750" algn="l" defTabSz="1911350">
            <a:lnSpc>
              <a:spcPct val="90000"/>
            </a:lnSpc>
            <a:spcBef>
              <a:spcPct val="0"/>
            </a:spcBef>
            <a:spcAft>
              <a:spcPct val="20000"/>
            </a:spcAft>
            <a:buChar char="•"/>
          </a:pPr>
          <a:r>
            <a:rPr lang="en-US" sz="4300" kern="1200" dirty="0"/>
            <a:t>What might encourage members to attend?</a:t>
          </a:r>
        </a:p>
        <a:p>
          <a:pPr marL="285750" lvl="1" indent="-285750" algn="l" defTabSz="1911350">
            <a:lnSpc>
              <a:spcPct val="90000"/>
            </a:lnSpc>
            <a:spcBef>
              <a:spcPct val="0"/>
            </a:spcBef>
            <a:spcAft>
              <a:spcPct val="20000"/>
            </a:spcAft>
            <a:buChar char="•"/>
          </a:pPr>
          <a:r>
            <a:rPr lang="en-US" sz="4300" kern="1200"/>
            <a:t>Do dates and time of year make a difference?</a:t>
          </a:r>
        </a:p>
      </dsp:txBody>
      <dsp:txXfrm>
        <a:off x="0" y="1338644"/>
        <a:ext cx="10953303" cy="3415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7C0BD7A-3B7E-BA4C-8633-332707BE5848}" type="datetimeFigureOut">
              <a:rPr lang="en-US" smtClean="0"/>
              <a:t>4/20/2026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E149231-B891-FC43-917C-0C15EEEF79C0}" type="slidenum">
              <a:rPr lang="en-US" smtClean="0"/>
              <a:t>‹#›</a:t>
            </a:fld>
            <a:endParaRPr lang="en-US"/>
          </a:p>
        </p:txBody>
      </p:sp>
    </p:spTree>
    <p:extLst>
      <p:ext uri="{BB962C8B-B14F-4D97-AF65-F5344CB8AC3E}">
        <p14:creationId xmlns:p14="http://schemas.microsoft.com/office/powerpoint/2010/main" val="3399715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61256D8-ABCC-7540-80FE-3C3CB22D7608}" type="datetimeFigureOut">
              <a:rPr lang="en-US" smtClean="0"/>
              <a:t>4/20/2026</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1D6134-14B5-BE4F-8909-9278DB4B27FD}" type="slidenum">
              <a:rPr lang="en-US" smtClean="0"/>
              <a:t>‹#›</a:t>
            </a:fld>
            <a:endParaRPr lang="en-US"/>
          </a:p>
        </p:txBody>
      </p:sp>
    </p:spTree>
    <p:extLst>
      <p:ext uri="{BB962C8B-B14F-4D97-AF65-F5344CB8AC3E}">
        <p14:creationId xmlns:p14="http://schemas.microsoft.com/office/powerpoint/2010/main" val="37012501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a:p>
            <a:r>
              <a:rPr lang="en-US" sz="1400" dirty="0"/>
              <a:t>WE have come to the close of our </a:t>
            </a:r>
            <a:r>
              <a:rPr lang="en-US" sz="1400" b="1" dirty="0"/>
              <a:t>70</a:t>
            </a:r>
            <a:r>
              <a:rPr lang="en-US" sz="1400" b="1" baseline="30000" dirty="0"/>
              <a:t>th</a:t>
            </a:r>
            <a:r>
              <a:rPr lang="en-US" sz="1400" b="1" dirty="0"/>
              <a:t>  TN Federation Annual Meeting</a:t>
            </a:r>
            <a:r>
              <a:rPr lang="en-US" sz="1400" dirty="0"/>
              <a:t>!   I promise NOT to keep you too much longer, but I </a:t>
            </a:r>
            <a:r>
              <a:rPr lang="en-US" sz="1400"/>
              <a:t>feel it’s </a:t>
            </a:r>
            <a:r>
              <a:rPr lang="en-US" sz="1400" dirty="0"/>
              <a:t>important to share some thoughts as we begin a new program year!</a:t>
            </a:r>
          </a:p>
          <a:p>
            <a:endParaRPr lang="en-US" sz="1400" dirty="0"/>
          </a:p>
          <a:p>
            <a:r>
              <a:rPr lang="en-US" sz="1400" dirty="0"/>
              <a:t> From my vantage point, it has been an outstanding meeting primarily because you were here to participate!   </a:t>
            </a:r>
          </a:p>
          <a:p>
            <a:endParaRPr lang="en-US" sz="1300" dirty="0"/>
          </a:p>
        </p:txBody>
      </p:sp>
      <p:sp>
        <p:nvSpPr>
          <p:cNvPr id="4" name="Slide Number Placeholder 3"/>
          <p:cNvSpPr>
            <a:spLocks noGrp="1"/>
          </p:cNvSpPr>
          <p:nvPr>
            <p:ph type="sldNum" sz="quarter" idx="5"/>
          </p:nvPr>
        </p:nvSpPr>
        <p:spPr/>
        <p:txBody>
          <a:bodyPr/>
          <a:lstStyle/>
          <a:p>
            <a:fld id="{5D1D6134-14B5-BE4F-8909-9278DB4B27FD}" type="slidenum">
              <a:rPr lang="en-US" smtClean="0"/>
              <a:t>1</a:t>
            </a:fld>
            <a:endParaRPr lang="en-US"/>
          </a:p>
        </p:txBody>
      </p:sp>
    </p:spTree>
    <p:extLst>
      <p:ext uri="{BB962C8B-B14F-4D97-AF65-F5344CB8AC3E}">
        <p14:creationId xmlns:p14="http://schemas.microsoft.com/office/powerpoint/2010/main" val="44626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400" dirty="0"/>
              <a:t>I must begin by saying THANK YOU !   </a:t>
            </a:r>
          </a:p>
          <a:p>
            <a:pPr marL="0" marR="0" lvl="0" indent="0" algn="l" defTabSz="457200" rtl="0" eaLnBrk="1" fontAlgn="auto" latinLnBrk="0" hangingPunct="1">
              <a:spcBef>
                <a:spcPts val="0"/>
              </a:spcBef>
              <a:spcAft>
                <a:spcPts val="0"/>
              </a:spcAft>
              <a:buClrTx/>
              <a:buSzTx/>
              <a:buFontTx/>
              <a:buNone/>
              <a:tabLst/>
              <a:defRPr/>
            </a:pPr>
            <a:endParaRPr lang="en-US" sz="500" dirty="0"/>
          </a:p>
          <a:p>
            <a:pPr marL="0" marR="0" lvl="0" indent="0" algn="l" defTabSz="457200" rtl="0" eaLnBrk="1" fontAlgn="auto" latinLnBrk="0" hangingPunct="1">
              <a:spcBef>
                <a:spcPts val="0"/>
              </a:spcBef>
              <a:spcAft>
                <a:spcPts val="0"/>
              </a:spcAft>
              <a:buClrTx/>
              <a:buSzTx/>
              <a:buFontTx/>
              <a:buNone/>
              <a:tabLst/>
              <a:defRPr/>
            </a:pPr>
            <a:endParaRPr lang="en-US" sz="500" dirty="0"/>
          </a:p>
          <a:p>
            <a:pPr marL="0" marR="0" lvl="0" indent="0" algn="l" defTabSz="457200" rtl="0" eaLnBrk="1" fontAlgn="auto" latinLnBrk="0" hangingPunct="1">
              <a:lnSpc>
                <a:spcPct val="150000"/>
              </a:lnSpc>
              <a:spcBef>
                <a:spcPts val="0"/>
              </a:spcBef>
              <a:spcAft>
                <a:spcPts val="0"/>
              </a:spcAft>
              <a:buClrTx/>
              <a:buSzTx/>
              <a:buFontTx/>
              <a:buNone/>
              <a:tabLst/>
              <a:defRPr/>
            </a:pPr>
            <a:r>
              <a:rPr lang="en-US" sz="1400" dirty="0"/>
              <a:t>FIRST of all,  we must also NOT FORGET ALL those leaders and former members who have come before us and who have helped shape WHO and WHAT our Chapters, the Federation as well as our association is today.  </a:t>
            </a:r>
          </a:p>
          <a:p>
            <a:pPr marL="0" marR="0" lvl="0" indent="0" algn="l" defTabSz="457200" rtl="0" eaLnBrk="1" fontAlgn="auto" latinLnBrk="0" hangingPunct="1">
              <a:spcBef>
                <a:spcPts val="0"/>
              </a:spcBef>
              <a:spcAft>
                <a:spcPts val="0"/>
              </a:spcAft>
              <a:buClrTx/>
              <a:buSzTx/>
              <a:buFontTx/>
              <a:buNone/>
              <a:tabLst/>
              <a:defRPr/>
            </a:pPr>
            <a:endParaRPr lang="en-US" sz="500" dirty="0"/>
          </a:p>
          <a:p>
            <a:pPr marL="0" marR="0" lvl="0" indent="0" algn="l" defTabSz="457200" rtl="0" eaLnBrk="1" fontAlgn="auto" latinLnBrk="0" hangingPunct="1">
              <a:spcBef>
                <a:spcPts val="0"/>
              </a:spcBef>
              <a:spcAft>
                <a:spcPts val="0"/>
              </a:spcAft>
              <a:buClrTx/>
              <a:buSzTx/>
              <a:buFontTx/>
              <a:buNone/>
              <a:tabLst/>
              <a:defRPr/>
            </a:pPr>
            <a:endParaRPr lang="en-US" sz="500" dirty="0"/>
          </a:p>
          <a:p>
            <a:pPr marL="0" marR="0" lvl="0" indent="0" algn="l" defTabSz="457200" rtl="0" eaLnBrk="1" fontAlgn="auto" latinLnBrk="0" hangingPunct="1">
              <a:lnSpc>
                <a:spcPct val="150000"/>
              </a:lnSpc>
              <a:spcBef>
                <a:spcPts val="0"/>
              </a:spcBef>
              <a:spcAft>
                <a:spcPts val="0"/>
              </a:spcAft>
              <a:buClrTx/>
              <a:buSzTx/>
              <a:buFontTx/>
              <a:buNone/>
              <a:tabLst/>
              <a:defRPr/>
            </a:pPr>
            <a:r>
              <a:rPr lang="en-US" sz="1400" dirty="0"/>
              <a:t> THANK YOU!  Thank you for your time, your expertise, and leadership!   I hope you have noticed—or will take time to look at the list of Federation Presidents on the back of this program booklet who fall into that category of former leaders.</a:t>
            </a:r>
          </a:p>
          <a:p>
            <a:pPr marL="0" marR="0" lvl="0" indent="0" algn="l" defTabSz="457200" rtl="0" eaLnBrk="1" fontAlgn="auto" latinLnBrk="0" hangingPunct="1">
              <a:lnSpc>
                <a:spcPct val="150000"/>
              </a:lnSpc>
              <a:spcBef>
                <a:spcPts val="0"/>
              </a:spcBef>
              <a:spcAft>
                <a:spcPts val="0"/>
              </a:spcAft>
              <a:buClrTx/>
              <a:buSzTx/>
              <a:buFontTx/>
              <a:buNone/>
              <a:tabLst/>
              <a:defRPr/>
            </a:pPr>
            <a:endParaRPr lang="en-US" sz="1300" dirty="0"/>
          </a:p>
          <a:p>
            <a:pPr marL="0" marR="0" lvl="0" indent="0" algn="l" defTabSz="457200" rtl="0" eaLnBrk="1" fontAlgn="auto" latinLnBrk="0" hangingPunct="1">
              <a:lnSpc>
                <a:spcPct val="150000"/>
              </a:lnSpc>
              <a:spcBef>
                <a:spcPts val="0"/>
              </a:spcBef>
              <a:spcAft>
                <a:spcPts val="0"/>
              </a:spcAft>
              <a:buClrTx/>
              <a:buSzTx/>
              <a:buFontTx/>
              <a:buNone/>
              <a:tabLst/>
              <a:defRPr/>
            </a:pPr>
            <a:endParaRPr lang="en-US" sz="1300" dirty="0"/>
          </a:p>
          <a:p>
            <a:endParaRPr lang="en-US" sz="1300" dirty="0"/>
          </a:p>
        </p:txBody>
      </p:sp>
      <p:sp>
        <p:nvSpPr>
          <p:cNvPr id="4" name="Slide Number Placeholder 3"/>
          <p:cNvSpPr>
            <a:spLocks noGrp="1"/>
          </p:cNvSpPr>
          <p:nvPr>
            <p:ph type="sldNum" sz="quarter" idx="5"/>
          </p:nvPr>
        </p:nvSpPr>
        <p:spPr/>
        <p:txBody>
          <a:bodyPr/>
          <a:lstStyle/>
          <a:p>
            <a:fld id="{5D1D6134-14B5-BE4F-8909-9278DB4B27FD}" type="slidenum">
              <a:rPr lang="en-US" smtClean="0"/>
              <a:t>2</a:t>
            </a:fld>
            <a:endParaRPr lang="en-US"/>
          </a:p>
        </p:txBody>
      </p:sp>
    </p:spTree>
    <p:extLst>
      <p:ext uri="{BB962C8B-B14F-4D97-AF65-F5344CB8AC3E}">
        <p14:creationId xmlns:p14="http://schemas.microsoft.com/office/powerpoint/2010/main" val="220501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525" y="333375"/>
            <a:ext cx="3771900" cy="2122488"/>
          </a:xfrm>
        </p:spPr>
      </p:sp>
      <p:sp>
        <p:nvSpPr>
          <p:cNvPr id="3" name="Notes Placeholder 2"/>
          <p:cNvSpPr>
            <a:spLocks noGrp="1"/>
          </p:cNvSpPr>
          <p:nvPr>
            <p:ph type="body" idx="1"/>
          </p:nvPr>
        </p:nvSpPr>
        <p:spPr>
          <a:xfrm>
            <a:off x="438411" y="2455863"/>
            <a:ext cx="6175331" cy="6374104"/>
          </a:xfrm>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300" dirty="0"/>
              <a:t>Immediately following this meeting, your new TN Federation Board will begin </a:t>
            </a:r>
            <a:r>
              <a:rPr lang="en-US" sz="1300" b="0" dirty="0"/>
              <a:t>planning for the 2026 – 27 program year.   THAT begins with evaluating . . . evaluating this Annual Meeting which is where you come in.  WE, your Federation Board, GREATLY VALUE and APPRECIATE YOUR INPUT.   Please take time to complete the </a:t>
            </a:r>
            <a:r>
              <a:rPr lang="en-US" sz="1300" b="1" dirty="0"/>
              <a:t>Evaluation Form</a:t>
            </a:r>
            <a:r>
              <a:rPr lang="en-US" sz="1300" b="0" dirty="0"/>
              <a:t> you have been given this morning.   We do look at and use the information you provide us!   </a:t>
            </a:r>
          </a:p>
          <a:p>
            <a:endParaRPr lang="en-US" sz="500" dirty="0"/>
          </a:p>
          <a:p>
            <a:pPr>
              <a:lnSpc>
                <a:spcPct val="150000"/>
              </a:lnSpc>
            </a:pPr>
            <a:r>
              <a:rPr lang="en-US" sz="1300" dirty="0"/>
              <a:t>As I mentioned yesterday in my President’s Report, </a:t>
            </a:r>
            <a:r>
              <a:rPr lang="en-US" sz="1300" b="1" dirty="0"/>
              <a:t>evaluating</a:t>
            </a:r>
            <a:r>
              <a:rPr lang="en-US" sz="1300" b="0" dirty="0"/>
              <a:t> is a necessary and important part of moving forward.   This helps us see what YOU believe worked and what did not—sometimes we see or recognize this. . . but sometimes NOT!     WE NEED and want YOUR INPUT!  </a:t>
            </a:r>
          </a:p>
          <a:p>
            <a:pPr>
              <a:lnSpc>
                <a:spcPct val="150000"/>
              </a:lnSpc>
            </a:pPr>
            <a:endParaRPr lang="en-US" sz="500" b="0" dirty="0"/>
          </a:p>
          <a:p>
            <a:pPr>
              <a:lnSpc>
                <a:spcPct val="150000"/>
              </a:lnSpc>
            </a:pPr>
            <a:r>
              <a:rPr lang="en-US" sz="1300" b="0" dirty="0"/>
              <a:t>You– the members of this TN Federation--have elected some new members to the Federation Board, some others are changing positions, and some of us—including myself--will remain in our positions yet another year.   However,   IT IS A NEW TN FEDERATION BOARD, and I look forward to working with these individuals to help our Federation move forward.    </a:t>
            </a:r>
          </a:p>
          <a:p>
            <a:pPr>
              <a:lnSpc>
                <a:spcPct val="150000"/>
              </a:lnSpc>
            </a:pPr>
            <a:endParaRPr lang="en-US" sz="500" b="0" dirty="0"/>
          </a:p>
          <a:p>
            <a:pPr>
              <a:lnSpc>
                <a:spcPct val="150000"/>
              </a:lnSpc>
            </a:pPr>
            <a:r>
              <a:rPr lang="en-US" sz="1300" b="0" dirty="0"/>
              <a:t>Our planning begins almost immediately.   According to our Bylaws, a short </a:t>
            </a:r>
            <a:r>
              <a:rPr lang="en-US" sz="1300" b="0" dirty="0" err="1"/>
              <a:t>periodis</a:t>
            </a:r>
            <a:r>
              <a:rPr lang="en-US" sz="1300" b="0" dirty="0"/>
              <a:t> permitted for the transfer of records and material to the new incoming officer or position. </a:t>
            </a:r>
          </a:p>
          <a:p>
            <a:pPr>
              <a:lnSpc>
                <a:spcPct val="150000"/>
              </a:lnSpc>
            </a:pPr>
            <a:endParaRPr lang="en-US" sz="500" b="0" dirty="0"/>
          </a:p>
          <a:p>
            <a:pPr>
              <a:lnSpc>
                <a:spcPct val="150000"/>
              </a:lnSpc>
            </a:pPr>
            <a:r>
              <a:rPr lang="en-US" sz="1300" b="1" dirty="0"/>
              <a:t>HOWEVER,</a:t>
            </a:r>
            <a:r>
              <a:rPr lang="en-US" sz="1300" b="0" dirty="0"/>
              <a:t>   Let me </a:t>
            </a:r>
            <a:r>
              <a:rPr lang="en-US" sz="1300" b="1" dirty="0"/>
              <a:t>REMIND YOU</a:t>
            </a:r>
            <a:r>
              <a:rPr lang="en-US" sz="1300" b="0" dirty="0"/>
              <a:t>, as we begin new program year,  our TN Federation </a:t>
            </a:r>
            <a:r>
              <a:rPr lang="en-US" sz="1300" b="1" dirty="0"/>
              <a:t>continues to be at a crossroads</a:t>
            </a:r>
            <a:r>
              <a:rPr lang="en-US" sz="1300" b="0" dirty="0"/>
              <a:t>.   </a:t>
            </a:r>
          </a:p>
          <a:p>
            <a:pPr>
              <a:lnSpc>
                <a:spcPct val="200000"/>
              </a:lnSpc>
            </a:pPr>
            <a:endParaRPr lang="en-US" b="0" dirty="0"/>
          </a:p>
          <a:p>
            <a:endParaRPr lang="en-US" sz="1300" dirty="0"/>
          </a:p>
        </p:txBody>
      </p:sp>
      <p:sp>
        <p:nvSpPr>
          <p:cNvPr id="4" name="Slide Number Placeholder 3"/>
          <p:cNvSpPr>
            <a:spLocks noGrp="1"/>
          </p:cNvSpPr>
          <p:nvPr>
            <p:ph type="sldNum" sz="quarter" idx="5"/>
          </p:nvPr>
        </p:nvSpPr>
        <p:spPr/>
        <p:txBody>
          <a:bodyPr/>
          <a:lstStyle/>
          <a:p>
            <a:fld id="{5D1D6134-14B5-BE4F-8909-9278DB4B27FD}" type="slidenum">
              <a:rPr lang="en-US" smtClean="0"/>
              <a:t>3</a:t>
            </a:fld>
            <a:endParaRPr lang="en-US"/>
          </a:p>
        </p:txBody>
      </p:sp>
    </p:spTree>
    <p:extLst>
      <p:ext uri="{BB962C8B-B14F-4D97-AF65-F5344CB8AC3E}">
        <p14:creationId xmlns:p14="http://schemas.microsoft.com/office/powerpoint/2010/main" val="118922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4963" y="327025"/>
            <a:ext cx="3457575" cy="1946275"/>
          </a:xfrm>
        </p:spPr>
      </p:sp>
      <p:sp>
        <p:nvSpPr>
          <p:cNvPr id="3" name="Notes Placeholder 2"/>
          <p:cNvSpPr>
            <a:spLocks noGrp="1"/>
          </p:cNvSpPr>
          <p:nvPr>
            <p:ph type="body" idx="1"/>
          </p:nvPr>
        </p:nvSpPr>
        <p:spPr>
          <a:xfrm>
            <a:off x="701040" y="2510412"/>
            <a:ext cx="5774916" cy="6319555"/>
          </a:xfrm>
        </p:spPr>
        <p:txBody>
          <a:bodyPr/>
          <a:lstStyle/>
          <a:p>
            <a:pPr>
              <a:lnSpc>
                <a:spcPct val="150000"/>
              </a:lnSpc>
            </a:pPr>
            <a:r>
              <a:rPr lang="en-US" dirty="0"/>
              <a:t>Here is where we are. . . . I will break it down into what I see as POSITIVES  and  NEGATIVE  or NOT SO POSITIVES:</a:t>
            </a:r>
          </a:p>
          <a:p>
            <a:pPr>
              <a:lnSpc>
                <a:spcPct val="150000"/>
              </a:lnSpc>
            </a:pPr>
            <a:endParaRPr lang="en-US" sz="500" dirty="0"/>
          </a:p>
          <a:p>
            <a:pPr>
              <a:lnSpc>
                <a:spcPct val="150000"/>
              </a:lnSpc>
            </a:pPr>
            <a:r>
              <a:rPr lang="en-US" dirty="0"/>
              <a:t>We continue to have some </a:t>
            </a:r>
            <a:r>
              <a:rPr lang="en-US" b="1" dirty="0"/>
              <a:t>excellent, experienced members</a:t>
            </a:r>
            <a:r>
              <a:rPr lang="en-US" dirty="0"/>
              <a:t> on our TN Federation Board.  They lend some valuable history with the association—what’s gone before– along with forward-thinking expertise which is something very important to have and to utilize.</a:t>
            </a:r>
          </a:p>
          <a:p>
            <a:pPr>
              <a:lnSpc>
                <a:spcPct val="150000"/>
              </a:lnSpc>
            </a:pPr>
            <a:endParaRPr lang="en-US" sz="500" dirty="0"/>
          </a:p>
          <a:p>
            <a:pPr>
              <a:lnSpc>
                <a:spcPct val="150000"/>
              </a:lnSpc>
            </a:pPr>
            <a:r>
              <a:rPr lang="en-US" dirty="0"/>
              <a:t>Our </a:t>
            </a:r>
            <a:r>
              <a:rPr lang="en-US" b="1" dirty="0"/>
              <a:t>Federation is financially sound </a:t>
            </a:r>
            <a:r>
              <a:rPr lang="en-US" dirty="0"/>
              <a:t>!   THIS IS GREAT as it allows us the opportunity to spend some money on recruiting and other things such as this Annual Meeting, paying small stipends to some of our Board members (Network Coordinator, Treasurer, Secretary and Newsletter Editor) who spend a great deal of time, effort as well as resources to help this Federation run properly.   For a number of years now, our Annual Meetings have become a major expenditure because registration has been VERY LOW, sponsorship minimal, and attendance at the meeting low.   As Norris pointed out in his report yesterday, we are spending more money than we are taking in.   At some point that cannot continue.   HOWEVER,  if the Federation should need to merge with another Federation, that money would go to another Federation!   THUS,  </a:t>
            </a:r>
            <a:r>
              <a:rPr lang="en-US" b="1" dirty="0"/>
              <a:t>we</a:t>
            </a:r>
            <a:r>
              <a:rPr lang="en-US" dirty="0"/>
              <a:t> need to be spending OUR money on OUR TN members!    THAT GOES FOR CHAPTERS AS WELL!</a:t>
            </a:r>
          </a:p>
          <a:p>
            <a:pPr>
              <a:lnSpc>
                <a:spcPct val="150000"/>
              </a:lnSpc>
            </a:pPr>
            <a:endParaRPr lang="en-US" sz="500" dirty="0"/>
          </a:p>
          <a:p>
            <a:pPr>
              <a:lnSpc>
                <a:spcPct val="150000"/>
              </a:lnSpc>
            </a:pPr>
            <a:r>
              <a:rPr lang="en-US" dirty="0"/>
              <a:t>Lastly,  TN is very blessed to have a strong, helpful and supportive RVP with Robert Allen in that position!    He is knowledgeable and he WORKS for us on the National Executive Board!</a:t>
            </a:r>
          </a:p>
        </p:txBody>
      </p:sp>
      <p:sp>
        <p:nvSpPr>
          <p:cNvPr id="4" name="Slide Number Placeholder 3"/>
          <p:cNvSpPr>
            <a:spLocks noGrp="1"/>
          </p:cNvSpPr>
          <p:nvPr>
            <p:ph type="sldNum" sz="quarter" idx="5"/>
          </p:nvPr>
        </p:nvSpPr>
        <p:spPr/>
        <p:txBody>
          <a:bodyPr/>
          <a:lstStyle/>
          <a:p>
            <a:fld id="{5D1D6134-14B5-BE4F-8909-9278DB4B27FD}" type="slidenum">
              <a:rPr lang="en-US" smtClean="0"/>
              <a:t>4</a:t>
            </a:fld>
            <a:endParaRPr lang="en-US"/>
          </a:p>
        </p:txBody>
      </p:sp>
    </p:spTree>
    <p:extLst>
      <p:ext uri="{BB962C8B-B14F-4D97-AF65-F5344CB8AC3E}">
        <p14:creationId xmlns:p14="http://schemas.microsoft.com/office/powerpoint/2010/main" val="224569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1763" y="525463"/>
            <a:ext cx="4295775" cy="2417762"/>
          </a:xfrm>
        </p:spPr>
      </p:sp>
      <p:sp>
        <p:nvSpPr>
          <p:cNvPr id="3" name="Notes Placeholder 2"/>
          <p:cNvSpPr>
            <a:spLocks noGrp="1"/>
          </p:cNvSpPr>
          <p:nvPr>
            <p:ph type="body" idx="1"/>
          </p:nvPr>
        </p:nvSpPr>
        <p:spPr>
          <a:xfrm>
            <a:off x="701040" y="2943225"/>
            <a:ext cx="5862598" cy="5655945"/>
          </a:xfrm>
        </p:spPr>
        <p:txBody>
          <a:bodyPr/>
          <a:lstStyle/>
          <a:p>
            <a:pPr>
              <a:lnSpc>
                <a:spcPct val="150000"/>
              </a:lnSpc>
            </a:pPr>
            <a:r>
              <a:rPr lang="en-US" sz="1300" dirty="0"/>
              <a:t>Now for the NOT SO POSITIVE issues:</a:t>
            </a:r>
          </a:p>
          <a:p>
            <a:pPr>
              <a:lnSpc>
                <a:spcPct val="150000"/>
              </a:lnSpc>
            </a:pPr>
            <a:endParaRPr lang="en-US" sz="500" dirty="0"/>
          </a:p>
          <a:p>
            <a:pPr>
              <a:lnSpc>
                <a:spcPct val="150000"/>
              </a:lnSpc>
            </a:pPr>
            <a:r>
              <a:rPr lang="en-US" sz="1300" dirty="0"/>
              <a:t>Our membership has decreased . . . HOPEFULLY it is beginning to level off.      AND HOPEFULLY our efforts with Street Level Studios in trying to get our brand better identified will begin to show its fruit with more gains than losses in the membership line.    Some of our decrease in numbers during the past couple of years has been in the “CLEAN-UP” of the membership lists – both the Chapter and National Only rosters.   WE HAD A NUMBER OF DECEASED MEMBERS on our roll!</a:t>
            </a:r>
          </a:p>
          <a:p>
            <a:pPr>
              <a:lnSpc>
                <a:spcPct val="150000"/>
              </a:lnSpc>
            </a:pPr>
            <a:endParaRPr lang="en-US" sz="500" dirty="0"/>
          </a:p>
          <a:p>
            <a:pPr>
              <a:lnSpc>
                <a:spcPct val="150000"/>
              </a:lnSpc>
            </a:pPr>
            <a:r>
              <a:rPr lang="en-US" sz="1300" dirty="0"/>
              <a:t>The TN Federation has several Chapters with very low membership.   Some are saying to me that they are only a STEP away from having to close PRIMARILY because they are not able to find leaders to step up into officer positions and replace those who are wanting OR possibly needing to retire from their positions.    THE  SAME IS TRUE AT THE FEDERATION LEVEL !    WE NEED TO BE TRAINING our members to become LEADERS!</a:t>
            </a:r>
          </a:p>
          <a:p>
            <a:pPr>
              <a:lnSpc>
                <a:spcPct val="150000"/>
              </a:lnSpc>
            </a:pPr>
            <a:endParaRPr lang="en-US" sz="500" dirty="0"/>
          </a:p>
          <a:p>
            <a:pPr>
              <a:lnSpc>
                <a:spcPct val="150000"/>
              </a:lnSpc>
            </a:pPr>
            <a:r>
              <a:rPr lang="en-US" sz="1300" dirty="0"/>
              <a:t>AND, these last two statements have already been mentioned:    SKILLED LEADERS ARE GETTIING TIRED. . .many are just not able to participate as they once did!  </a:t>
            </a:r>
          </a:p>
          <a:p>
            <a:endParaRPr lang="en-US" sz="1300" dirty="0"/>
          </a:p>
          <a:p>
            <a:r>
              <a:rPr lang="en-US" sz="1300" dirty="0"/>
              <a:t>LAST, but not LEAST . . . meeting attendance is declining.    THANK GOODNESS this year our Annual Meeting attendance is up a few people which is TERRIFIC.   </a:t>
            </a:r>
          </a:p>
          <a:p>
            <a:endParaRPr lang="en-US" sz="1300" dirty="0"/>
          </a:p>
          <a:p>
            <a:endParaRPr lang="en-US" dirty="0"/>
          </a:p>
        </p:txBody>
      </p:sp>
      <p:sp>
        <p:nvSpPr>
          <p:cNvPr id="4" name="Slide Number Placeholder 3"/>
          <p:cNvSpPr>
            <a:spLocks noGrp="1"/>
          </p:cNvSpPr>
          <p:nvPr>
            <p:ph type="sldNum" sz="quarter" idx="5"/>
          </p:nvPr>
        </p:nvSpPr>
        <p:spPr/>
        <p:txBody>
          <a:bodyPr/>
          <a:lstStyle/>
          <a:p>
            <a:fld id="{5D1D6134-14B5-BE4F-8909-9278DB4B27FD}" type="slidenum">
              <a:rPr lang="en-US" smtClean="0"/>
              <a:t>5</a:t>
            </a:fld>
            <a:endParaRPr lang="en-US"/>
          </a:p>
        </p:txBody>
      </p:sp>
    </p:spTree>
    <p:extLst>
      <p:ext uri="{BB962C8B-B14F-4D97-AF65-F5344CB8AC3E}">
        <p14:creationId xmlns:p14="http://schemas.microsoft.com/office/powerpoint/2010/main" val="2920349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endParaRPr lang="en-US" sz="1400" dirty="0"/>
          </a:p>
          <a:p>
            <a:pPr>
              <a:lnSpc>
                <a:spcPct val="150000"/>
              </a:lnSpc>
            </a:pPr>
            <a:r>
              <a:rPr lang="en-US" sz="1400" dirty="0"/>
              <a:t>Here are some questions I want each of you to </a:t>
            </a:r>
            <a:r>
              <a:rPr lang="en-US" sz="1400" b="1" dirty="0"/>
              <a:t>PONDER</a:t>
            </a:r>
            <a:r>
              <a:rPr lang="en-US" sz="1400" dirty="0"/>
              <a:t> as you travel</a:t>
            </a:r>
          </a:p>
          <a:p>
            <a:r>
              <a:rPr lang="en-US" sz="1400" dirty="0"/>
              <a:t> home, and as you share the information with you members at home:</a:t>
            </a:r>
          </a:p>
        </p:txBody>
      </p:sp>
      <p:sp>
        <p:nvSpPr>
          <p:cNvPr id="4" name="Slide Number Placeholder 3"/>
          <p:cNvSpPr>
            <a:spLocks noGrp="1"/>
          </p:cNvSpPr>
          <p:nvPr>
            <p:ph type="sldNum" sz="quarter" idx="5"/>
          </p:nvPr>
        </p:nvSpPr>
        <p:spPr/>
        <p:txBody>
          <a:bodyPr/>
          <a:lstStyle/>
          <a:p>
            <a:fld id="{5D1D6134-14B5-BE4F-8909-9278DB4B27FD}" type="slidenum">
              <a:rPr lang="en-US" smtClean="0"/>
              <a:t>6</a:t>
            </a:fld>
            <a:endParaRPr lang="en-US"/>
          </a:p>
        </p:txBody>
      </p:sp>
    </p:spTree>
    <p:extLst>
      <p:ext uri="{BB962C8B-B14F-4D97-AF65-F5344CB8AC3E}">
        <p14:creationId xmlns:p14="http://schemas.microsoft.com/office/powerpoint/2010/main" val="2428211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384175"/>
            <a:ext cx="4102100" cy="2308225"/>
          </a:xfrm>
        </p:spPr>
      </p:sp>
      <p:sp>
        <p:nvSpPr>
          <p:cNvPr id="3" name="Notes Placeholder 2"/>
          <p:cNvSpPr>
            <a:spLocks noGrp="1"/>
          </p:cNvSpPr>
          <p:nvPr>
            <p:ph type="body" idx="1"/>
          </p:nvPr>
        </p:nvSpPr>
        <p:spPr>
          <a:xfrm>
            <a:off x="538620" y="2692401"/>
            <a:ext cx="6012492" cy="6351392"/>
          </a:xfrm>
        </p:spPr>
        <p:txBody>
          <a:bodyPr/>
          <a:lstStyle/>
          <a:p>
            <a:pPr>
              <a:lnSpc>
                <a:spcPct val="150000"/>
              </a:lnSpc>
            </a:pPr>
            <a:r>
              <a:rPr lang="en-US" sz="1300" dirty="0"/>
              <a:t>One of our key issues is MEMBERSHIP:</a:t>
            </a:r>
          </a:p>
          <a:p>
            <a:pPr>
              <a:lnSpc>
                <a:spcPct val="150000"/>
              </a:lnSpc>
            </a:pPr>
            <a:r>
              <a:rPr lang="en-US" sz="1300" dirty="0"/>
              <a:t>Do we want to increase our membership?       ABSOLUTELY          Then, HOW do we do it?      WE ALL MUST recruit. . .what if each of us recruited just one member?  </a:t>
            </a:r>
          </a:p>
          <a:p>
            <a:pPr>
              <a:lnSpc>
                <a:spcPct val="150000"/>
              </a:lnSpc>
            </a:pPr>
            <a:endParaRPr lang="en-US" sz="500" dirty="0"/>
          </a:p>
          <a:p>
            <a:pPr>
              <a:lnSpc>
                <a:spcPct val="150000"/>
              </a:lnSpc>
            </a:pPr>
            <a:r>
              <a:rPr lang="en-US" sz="1300" dirty="0"/>
              <a:t> WE must look for ways to recruit members. . . Spend a little money if necessary.   Expecting someone else to do the job is not going to cut it!    Street Level Studio has helped us and developed a lot of  materials and some ways to make this happen.     ARE WE MAKING USE OF THOSE?</a:t>
            </a:r>
          </a:p>
          <a:p>
            <a:pPr>
              <a:lnSpc>
                <a:spcPct val="150000"/>
              </a:lnSpc>
            </a:pPr>
            <a:endParaRPr lang="en-US" sz="500" dirty="0"/>
          </a:p>
          <a:p>
            <a:pPr>
              <a:lnSpc>
                <a:spcPct val="150000"/>
              </a:lnSpc>
            </a:pPr>
            <a:r>
              <a:rPr lang="en-US" sz="1300" dirty="0"/>
              <a:t> WE also must make sure we are keeping the members we recruit!   RETENTION is very important as well as recruiting.    WE must show them how valuable NARFE is to us. </a:t>
            </a:r>
          </a:p>
          <a:p>
            <a:pPr>
              <a:lnSpc>
                <a:spcPct val="150000"/>
              </a:lnSpc>
            </a:pPr>
            <a:endParaRPr lang="en-US" sz="500" dirty="0"/>
          </a:p>
          <a:p>
            <a:pPr>
              <a:lnSpc>
                <a:spcPct val="150000"/>
              </a:lnSpc>
            </a:pPr>
            <a:r>
              <a:rPr lang="en-US" sz="1300" dirty="0"/>
              <a:t>Let me ask you?   Have you stopped to think about what NARFE HAS DONE for YOU?   It’s a lot more than you think!   HOPEFULLY  you picked up on some of that information from John and RJ yesterday.   AND, if you need more,  go online to NARFE Headquarters website and look under advocacy at ALL that is going on to PROTECT and IMPROVE benefits for federal workers and we retirees!   YOU JUST MIGHT BE SURPRISED at what you find!</a:t>
            </a:r>
          </a:p>
          <a:p>
            <a:endParaRPr lang="en-US" sz="500" dirty="0"/>
          </a:p>
          <a:p>
            <a:r>
              <a:rPr lang="en-US" sz="1300" dirty="0"/>
              <a:t>Are we providing members with information and help they need?   WE may need to make some changes in the way we do business…..and be willing to CHANGE WITH THE TIMES at the Chapter and Federation levels!</a:t>
            </a:r>
          </a:p>
          <a:p>
            <a:endParaRPr lang="en-US" sz="1300" dirty="0"/>
          </a:p>
          <a:p>
            <a:r>
              <a:rPr lang="en-US" sz="1300" dirty="0"/>
              <a:t>DO WE SHARE NARFE with others?</a:t>
            </a:r>
          </a:p>
          <a:p>
            <a:endParaRPr lang="en-US" sz="1300" dirty="0"/>
          </a:p>
          <a:p>
            <a:endParaRPr lang="en-US" sz="1300" dirty="0"/>
          </a:p>
        </p:txBody>
      </p:sp>
      <p:sp>
        <p:nvSpPr>
          <p:cNvPr id="4" name="Slide Number Placeholder 3"/>
          <p:cNvSpPr>
            <a:spLocks noGrp="1"/>
          </p:cNvSpPr>
          <p:nvPr>
            <p:ph type="sldNum" sz="quarter" idx="5"/>
          </p:nvPr>
        </p:nvSpPr>
        <p:spPr/>
        <p:txBody>
          <a:bodyPr/>
          <a:lstStyle/>
          <a:p>
            <a:fld id="{5D1D6134-14B5-BE4F-8909-9278DB4B27FD}" type="slidenum">
              <a:rPr lang="en-US" smtClean="0"/>
              <a:t>7</a:t>
            </a:fld>
            <a:endParaRPr lang="en-US"/>
          </a:p>
        </p:txBody>
      </p:sp>
    </p:spTree>
    <p:extLst>
      <p:ext uri="{BB962C8B-B14F-4D97-AF65-F5344CB8AC3E}">
        <p14:creationId xmlns:p14="http://schemas.microsoft.com/office/powerpoint/2010/main" val="76455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a:t>PARTICPATION:</a:t>
            </a:r>
          </a:p>
          <a:p>
            <a:pPr>
              <a:lnSpc>
                <a:spcPct val="150000"/>
              </a:lnSpc>
            </a:pPr>
            <a:endParaRPr lang="en-US" sz="500" dirty="0"/>
          </a:p>
          <a:p>
            <a:pPr>
              <a:lnSpc>
                <a:spcPct val="150000"/>
              </a:lnSpc>
            </a:pPr>
            <a:r>
              <a:rPr lang="en-US" sz="1400" dirty="0"/>
              <a:t>Let’s analyze what we are doing. . . . DO WE NEED TO MAKE some of those CHANGES in the way we do business?   Would this help and encourage participation ?   </a:t>
            </a:r>
          </a:p>
          <a:p>
            <a:pPr>
              <a:lnSpc>
                <a:spcPct val="150000"/>
              </a:lnSpc>
            </a:pPr>
            <a:endParaRPr lang="en-US" sz="1400" dirty="0"/>
          </a:p>
          <a:p>
            <a:pPr>
              <a:lnSpc>
                <a:spcPct val="150000"/>
              </a:lnSpc>
            </a:pPr>
            <a:r>
              <a:rPr lang="en-US" sz="1400" dirty="0"/>
              <a:t>You will see some of these questions on your Evaluation Form.   AND, if on your way home you have some additional thoughts,   </a:t>
            </a:r>
            <a:r>
              <a:rPr lang="en-US" sz="1400" b="1" dirty="0"/>
              <a:t>PLEASE FEEL FREE TO SHARE YOUR THOUGHTS AND IDEAS </a:t>
            </a:r>
            <a:r>
              <a:rPr lang="en-US" sz="1400" b="0" dirty="0"/>
              <a:t>!</a:t>
            </a:r>
          </a:p>
          <a:p>
            <a:pPr>
              <a:lnSpc>
                <a:spcPct val="150000"/>
              </a:lnSpc>
            </a:pPr>
            <a:r>
              <a:rPr lang="en-US" sz="1400" b="0" dirty="0"/>
              <a:t>Send an email or letter to me or any of us on the Board and </a:t>
            </a:r>
            <a:r>
              <a:rPr lang="en-US" sz="1400" b="1" dirty="0"/>
              <a:t>I</a:t>
            </a:r>
            <a:r>
              <a:rPr lang="en-US" sz="1400" b="0" dirty="0"/>
              <a:t> </a:t>
            </a:r>
            <a:r>
              <a:rPr lang="en-US" sz="1400" b="1" dirty="0"/>
              <a:t>promise you it will be considered !  </a:t>
            </a:r>
          </a:p>
          <a:p>
            <a:endParaRPr lang="en-US" dirty="0"/>
          </a:p>
          <a:p>
            <a:endParaRPr lang="en-US" dirty="0"/>
          </a:p>
        </p:txBody>
      </p:sp>
      <p:sp>
        <p:nvSpPr>
          <p:cNvPr id="4" name="Slide Number Placeholder 3"/>
          <p:cNvSpPr>
            <a:spLocks noGrp="1"/>
          </p:cNvSpPr>
          <p:nvPr>
            <p:ph type="sldNum" sz="quarter" idx="5"/>
          </p:nvPr>
        </p:nvSpPr>
        <p:spPr/>
        <p:txBody>
          <a:bodyPr/>
          <a:lstStyle/>
          <a:p>
            <a:fld id="{5D1D6134-14B5-BE4F-8909-9278DB4B27FD}" type="slidenum">
              <a:rPr lang="en-US" smtClean="0"/>
              <a:t>8</a:t>
            </a:fld>
            <a:endParaRPr lang="en-US"/>
          </a:p>
        </p:txBody>
      </p:sp>
    </p:spTree>
    <p:extLst>
      <p:ext uri="{BB962C8B-B14F-4D97-AF65-F5344CB8AC3E}">
        <p14:creationId xmlns:p14="http://schemas.microsoft.com/office/powerpoint/2010/main" val="366888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 again for your participation these last few days.</a:t>
            </a:r>
          </a:p>
          <a:p>
            <a:endParaRPr lang="en-US" sz="1600" dirty="0"/>
          </a:p>
          <a:p>
            <a:r>
              <a:rPr lang="en-US" sz="1600" dirty="0"/>
              <a:t>YOU are our LEADERS  and you are building the TN Federation’s future.       HELP US MAKE THAT FUTURE BRIGHT FOR MANY MORE YEARS TO COME!	</a:t>
            </a:r>
          </a:p>
          <a:p>
            <a:endParaRPr lang="en-US" sz="1600" dirty="0"/>
          </a:p>
          <a:p>
            <a:r>
              <a:rPr lang="en-US" sz="1600" dirty="0"/>
              <a:t>Thank YOU and travel safely back to your community and home.  </a:t>
            </a:r>
          </a:p>
        </p:txBody>
      </p:sp>
      <p:sp>
        <p:nvSpPr>
          <p:cNvPr id="4" name="Slide Number Placeholder 3"/>
          <p:cNvSpPr>
            <a:spLocks noGrp="1"/>
          </p:cNvSpPr>
          <p:nvPr>
            <p:ph type="sldNum" sz="quarter" idx="5"/>
          </p:nvPr>
        </p:nvSpPr>
        <p:spPr/>
        <p:txBody>
          <a:bodyPr/>
          <a:lstStyle/>
          <a:p>
            <a:fld id="{5D1D6134-14B5-BE4F-8909-9278DB4B27FD}" type="slidenum">
              <a:rPr lang="en-US" smtClean="0"/>
              <a:t>9</a:t>
            </a:fld>
            <a:endParaRPr lang="en-US"/>
          </a:p>
        </p:txBody>
      </p:sp>
    </p:spTree>
    <p:extLst>
      <p:ext uri="{BB962C8B-B14F-4D97-AF65-F5344CB8AC3E}">
        <p14:creationId xmlns:p14="http://schemas.microsoft.com/office/powerpoint/2010/main" val="3175866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FD746-C83E-674B-879B-87F8B074A1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2" name="Title 1"/>
          <p:cNvSpPr>
            <a:spLocks noGrp="1"/>
          </p:cNvSpPr>
          <p:nvPr>
            <p:ph type="ctrTitle"/>
          </p:nvPr>
        </p:nvSpPr>
        <p:spPr>
          <a:xfrm>
            <a:off x="3504655" y="2959100"/>
            <a:ext cx="6166912" cy="1162050"/>
          </a:xfrm>
        </p:spPr>
        <p:txBody>
          <a:bodyPr anchor="b">
            <a:normAutofit/>
          </a:bodyPr>
          <a:lstStyle>
            <a:lvl1pPr algn="l">
              <a:lnSpc>
                <a:spcPts val="3600"/>
              </a:lnSpc>
              <a:defRPr sz="3600" b="1">
                <a:solidFill>
                  <a:srgbClr val="EBECDF"/>
                </a:solidFill>
              </a:defRPr>
            </a:lvl1pPr>
          </a:lstStyle>
          <a:p>
            <a:r>
              <a:rPr lang="en-US" dirty="0"/>
              <a:t>Click to edit Master title style</a:t>
            </a:r>
          </a:p>
        </p:txBody>
      </p:sp>
      <p:sp>
        <p:nvSpPr>
          <p:cNvPr id="3" name="Subtitle 2"/>
          <p:cNvSpPr>
            <a:spLocks noGrp="1"/>
          </p:cNvSpPr>
          <p:nvPr>
            <p:ph type="subTitle" idx="1"/>
          </p:nvPr>
        </p:nvSpPr>
        <p:spPr>
          <a:xfrm>
            <a:off x="3504655" y="4241800"/>
            <a:ext cx="6166912" cy="1397000"/>
          </a:xfrm>
        </p:spPr>
        <p:txBody>
          <a:bodyPr>
            <a:normAutofit/>
          </a:bodyPr>
          <a:lstStyle>
            <a:lvl1pPr marL="0" indent="0" algn="l">
              <a:lnSpc>
                <a:spcPts val="20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28541" y="6356351"/>
            <a:ext cx="2844059" cy="365125"/>
          </a:xfrm>
        </p:spPr>
        <p:txBody>
          <a:bodyPr/>
          <a:lstStyle>
            <a:lvl1pPr>
              <a:defRPr>
                <a:solidFill>
                  <a:schemeClr val="bg1"/>
                </a:solidFill>
              </a:defRPr>
            </a:lvl1pPr>
          </a:lstStyle>
          <a:p>
            <a:fld id="{F0E523EC-FBE9-F944-A21C-1D24C6307F6F}" type="datetime1">
              <a:rPr lang="en-US" smtClean="0"/>
              <a:pPr/>
              <a:t>4/20/2026</a:t>
            </a:fld>
            <a:endParaRPr lang="en-US" dirty="0"/>
          </a:p>
        </p:txBody>
      </p:sp>
      <p:sp>
        <p:nvSpPr>
          <p:cNvPr id="6" name="Slide Number Placeholder 5"/>
          <p:cNvSpPr>
            <a:spLocks noGrp="1"/>
          </p:cNvSpPr>
          <p:nvPr>
            <p:ph type="sldNum" sz="quarter" idx="12"/>
          </p:nvPr>
        </p:nvSpPr>
        <p:spPr>
          <a:xfrm>
            <a:off x="9116225" y="6356351"/>
            <a:ext cx="2844059" cy="365125"/>
          </a:xfrm>
        </p:spPr>
        <p:txBody>
          <a:bodyPr/>
          <a:lstStyle>
            <a:lvl1pPr>
              <a:defRPr>
                <a:solidFill>
                  <a:schemeClr val="bg1"/>
                </a:solidFill>
              </a:defRPr>
            </a:lvl1pPr>
          </a:lstStyle>
          <a:p>
            <a:fld id="{32221A3B-3924-B04A-A496-7CB8DC41F6D4}" type="slidenum">
              <a:rPr lang="en-US" smtClean="0"/>
              <a:pPr/>
              <a:t>‹#›</a:t>
            </a:fld>
            <a:endParaRPr lang="en-US" dirty="0"/>
          </a:p>
        </p:txBody>
      </p:sp>
    </p:spTree>
    <p:extLst>
      <p:ext uri="{BB962C8B-B14F-4D97-AF65-F5344CB8AC3E}">
        <p14:creationId xmlns:p14="http://schemas.microsoft.com/office/powerpoint/2010/main" val="3254511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780A1-6BE7-4540-A521-AABAA8BFD413}" type="datetime1">
              <a:rPr lang="en-US" smtClean="0"/>
              <a:t>4/20/2026</a:t>
            </a:fld>
            <a:endParaRPr lang="en-US"/>
          </a:p>
        </p:txBody>
      </p:sp>
      <p:sp>
        <p:nvSpPr>
          <p:cNvPr id="6" name="Slide Number Placeholder 5"/>
          <p:cNvSpPr>
            <a:spLocks noGrp="1"/>
          </p:cNvSpPr>
          <p:nvPr>
            <p:ph type="sldNum" sz="quarter" idx="12"/>
          </p:nvPr>
        </p:nvSpPr>
        <p:spPr/>
        <p:txBody>
          <a:bodyPr/>
          <a:lstStyle/>
          <a:p>
            <a:fld id="{32221A3B-3924-B04A-A496-7CB8DC41F6D4}" type="slidenum">
              <a:rPr lang="en-US" smtClean="0"/>
              <a:t>‹#›</a:t>
            </a:fld>
            <a:endParaRPr lang="en-US"/>
          </a:p>
        </p:txBody>
      </p:sp>
      <p:sp>
        <p:nvSpPr>
          <p:cNvPr id="7" name="Footer Placeholder 4">
            <a:extLst>
              <a:ext uri="{FF2B5EF4-FFF2-40B4-BE49-F238E27FC236}">
                <a16:creationId xmlns:a16="http://schemas.microsoft.com/office/drawing/2014/main" id="{F0437101-3E68-7647-9E74-A0113595DA6A}"/>
              </a:ext>
            </a:extLst>
          </p:cNvPr>
          <p:cNvSpPr>
            <a:spLocks noGrp="1"/>
          </p:cNvSpPr>
          <p:nvPr>
            <p:ph type="ftr" sz="quarter" idx="11"/>
          </p:nvPr>
        </p:nvSpPr>
        <p:spPr>
          <a:xfrm>
            <a:off x="3572319" y="6356351"/>
            <a:ext cx="5163006" cy="365125"/>
          </a:xfrm>
          <a:prstGeom prst="rect">
            <a:avLst/>
          </a:prstGeom>
        </p:spPr>
        <p:txBody>
          <a:bodyPr/>
          <a:lstStyle/>
          <a:p>
            <a:r>
              <a:rPr lang="en-US" dirty="0"/>
              <a:t>FEDERAL BENEFITS EXPERTS</a:t>
            </a:r>
          </a:p>
        </p:txBody>
      </p:sp>
    </p:spTree>
    <p:extLst>
      <p:ext uri="{BB962C8B-B14F-4D97-AF65-F5344CB8AC3E}">
        <p14:creationId xmlns:p14="http://schemas.microsoft.com/office/powerpoint/2010/main" val="220449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1352551"/>
            <a:ext cx="3089529" cy="4773613"/>
          </a:xfrm>
        </p:spPr>
        <p:txBody>
          <a:bodyPr vert="eaVert"/>
          <a:lstStyle>
            <a:lvl1pPr>
              <a:lnSpc>
                <a:spcPts val="3200"/>
              </a:lnSpc>
              <a:defRPr>
                <a:solidFill>
                  <a:srgbClr val="006491"/>
                </a:solidFill>
              </a:defRPr>
            </a:lvl1pPr>
          </a:lstStyle>
          <a:p>
            <a:r>
              <a:rPr lang="en-US" dirty="0"/>
              <a:t>Click to edit Master title style</a:t>
            </a:r>
          </a:p>
        </p:txBody>
      </p:sp>
      <p:sp>
        <p:nvSpPr>
          <p:cNvPr id="3" name="Vertical Text Placeholder 2"/>
          <p:cNvSpPr>
            <a:spLocks noGrp="1"/>
          </p:cNvSpPr>
          <p:nvPr>
            <p:ph type="body" orient="vert" idx="1"/>
          </p:nvPr>
        </p:nvSpPr>
        <p:spPr>
          <a:xfrm>
            <a:off x="465545" y="1352551"/>
            <a:ext cx="8168206" cy="477361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900"/>
            </a:lvl1pPr>
          </a:lstStyle>
          <a:p>
            <a:fld id="{04E20834-5D09-9741-812C-24EE37489303}" type="datetime1">
              <a:rPr lang="en-US" smtClean="0"/>
              <a:pPr/>
              <a:t>4/20/2026</a:t>
            </a:fld>
            <a:endParaRPr lang="en-US" dirty="0"/>
          </a:p>
        </p:txBody>
      </p:sp>
      <p:sp>
        <p:nvSpPr>
          <p:cNvPr id="6" name="Slide Number Placeholder 5"/>
          <p:cNvSpPr>
            <a:spLocks noGrp="1"/>
          </p:cNvSpPr>
          <p:nvPr>
            <p:ph type="sldNum" sz="quarter" idx="12"/>
          </p:nvPr>
        </p:nvSpPr>
        <p:spPr/>
        <p:txBody>
          <a:bodyPr/>
          <a:lstStyle>
            <a:lvl1pPr>
              <a:defRPr sz="900"/>
            </a:lvl1pPr>
          </a:lstStyle>
          <a:p>
            <a:fld id="{32221A3B-3924-B04A-A496-7CB8DC41F6D4}" type="slidenum">
              <a:rPr lang="en-US" smtClean="0"/>
              <a:pPr/>
              <a:t>‹#›</a:t>
            </a:fld>
            <a:endParaRPr lang="en-US"/>
          </a:p>
        </p:txBody>
      </p:sp>
      <p:sp>
        <p:nvSpPr>
          <p:cNvPr id="7" name="Footer Placeholder 4">
            <a:extLst>
              <a:ext uri="{FF2B5EF4-FFF2-40B4-BE49-F238E27FC236}">
                <a16:creationId xmlns:a16="http://schemas.microsoft.com/office/drawing/2014/main" id="{7BBE3F9F-15D6-6C44-90D9-AA2FE1E1A684}"/>
              </a:ext>
            </a:extLst>
          </p:cNvPr>
          <p:cNvSpPr>
            <a:spLocks noGrp="1"/>
          </p:cNvSpPr>
          <p:nvPr>
            <p:ph type="ftr" sz="quarter" idx="11"/>
          </p:nvPr>
        </p:nvSpPr>
        <p:spPr>
          <a:xfrm>
            <a:off x="3572319" y="6356351"/>
            <a:ext cx="5163006" cy="365125"/>
          </a:xfrm>
          <a:prstGeom prst="rect">
            <a:avLst/>
          </a:prstGeom>
        </p:spPr>
        <p:txBody>
          <a:bodyPr/>
          <a:lstStyle>
            <a:lvl1pPr>
              <a:defRPr sz="900" spc="100" baseline="0"/>
            </a:lvl1pPr>
          </a:lstStyle>
          <a:p>
            <a:r>
              <a:rPr lang="en-US" dirty="0"/>
              <a:t>FEDERAL BENEFITS EXPERTS</a:t>
            </a:r>
          </a:p>
        </p:txBody>
      </p:sp>
    </p:spTree>
    <p:extLst>
      <p:ext uri="{BB962C8B-B14F-4D97-AF65-F5344CB8AC3E}">
        <p14:creationId xmlns:p14="http://schemas.microsoft.com/office/powerpoint/2010/main" val="2176030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B5AF-0D6D-3C3E-7CBB-F58654F69991}"/>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C81007-FCDE-148D-5410-1DB1B9EDDFC5}"/>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32710-91A4-62F2-CA5C-2161FC840090}"/>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5" name="Footer Placeholder 4">
            <a:extLst>
              <a:ext uri="{FF2B5EF4-FFF2-40B4-BE49-F238E27FC236}">
                <a16:creationId xmlns:a16="http://schemas.microsoft.com/office/drawing/2014/main" id="{FB5F524C-9054-4A06-4FC6-BCBF8DE67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4BEF0-22C7-8507-C3BF-88AF31BEA7E5}"/>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130218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888B4-32D6-79B7-CF74-BBEA843E9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74D6A-B591-2F1F-1233-C1D9118859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F8EC6-89C1-3C8E-835D-AD20516ABBA5}"/>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5" name="Footer Placeholder 4">
            <a:extLst>
              <a:ext uri="{FF2B5EF4-FFF2-40B4-BE49-F238E27FC236}">
                <a16:creationId xmlns:a16="http://schemas.microsoft.com/office/drawing/2014/main" id="{6DD2D86F-DD28-92C7-A026-99E3852AD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EF05F-3C8B-F464-1689-51297FF3249A}"/>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2152555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6FA1-A228-F953-13DC-031BBFC8FD92}"/>
              </a:ext>
            </a:extLst>
          </p:cNvPr>
          <p:cNvSpPr>
            <a:spLocks noGrp="1"/>
          </p:cNvSpPr>
          <p:nvPr>
            <p:ph type="title"/>
          </p:nvPr>
        </p:nvSpPr>
        <p:spPr>
          <a:xfrm>
            <a:off x="831850" y="1709738"/>
            <a:ext cx="105124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E2A6FB-16CB-2716-CA8D-04370EC82446}"/>
              </a:ext>
            </a:extLst>
          </p:cNvPr>
          <p:cNvSpPr>
            <a:spLocks noGrp="1"/>
          </p:cNvSpPr>
          <p:nvPr>
            <p:ph type="body" idx="1"/>
          </p:nvPr>
        </p:nvSpPr>
        <p:spPr>
          <a:xfrm>
            <a:off x="831850" y="4589463"/>
            <a:ext cx="105124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2A9B88-CFFB-B08B-0B94-AC8549C085F9}"/>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5" name="Footer Placeholder 4">
            <a:extLst>
              <a:ext uri="{FF2B5EF4-FFF2-40B4-BE49-F238E27FC236}">
                <a16:creationId xmlns:a16="http://schemas.microsoft.com/office/drawing/2014/main" id="{D4D902A0-5184-F2A1-CC44-75113152A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14688-5D95-0898-8C12-08D16F826A54}"/>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327685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5434-B628-6F34-CFE4-4F23CBB97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A1334D-2B49-C8DF-AFC2-ACFEE2DAF346}"/>
              </a:ext>
            </a:extLst>
          </p:cNvPr>
          <p:cNvSpPr>
            <a:spLocks noGrp="1"/>
          </p:cNvSpPr>
          <p:nvPr>
            <p:ph sz="half" idx="1"/>
          </p:nvPr>
        </p:nvSpPr>
        <p:spPr>
          <a:xfrm>
            <a:off x="838200" y="1825625"/>
            <a:ext cx="518001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B02D9E-338F-9C36-F29A-451CF9759AAE}"/>
              </a:ext>
            </a:extLst>
          </p:cNvPr>
          <p:cNvSpPr>
            <a:spLocks noGrp="1"/>
          </p:cNvSpPr>
          <p:nvPr>
            <p:ph sz="half" idx="2"/>
          </p:nvPr>
        </p:nvSpPr>
        <p:spPr>
          <a:xfrm>
            <a:off x="6170613" y="1825625"/>
            <a:ext cx="51800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095AB5-4C71-5A93-0849-F4FBBFFCF233}"/>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6" name="Footer Placeholder 5">
            <a:extLst>
              <a:ext uri="{FF2B5EF4-FFF2-40B4-BE49-F238E27FC236}">
                <a16:creationId xmlns:a16="http://schemas.microsoft.com/office/drawing/2014/main" id="{8F554EF1-9D7B-DBAC-02CB-FEDB81B13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3ABAC-0E04-084A-B493-EFA37C391CDA}"/>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2123210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05E0D-6EE0-B4A2-6D35-048E13E78A8A}"/>
              </a:ext>
            </a:extLst>
          </p:cNvPr>
          <p:cNvSpPr>
            <a:spLocks noGrp="1"/>
          </p:cNvSpPr>
          <p:nvPr>
            <p:ph type="title"/>
          </p:nvPr>
        </p:nvSpPr>
        <p:spPr>
          <a:xfrm>
            <a:off x="839788" y="365125"/>
            <a:ext cx="105124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7486E7-F59F-D192-2475-673040D9C249}"/>
              </a:ext>
            </a:extLst>
          </p:cNvPr>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4940C-9B8B-ABAD-F030-808472682DC4}"/>
              </a:ext>
            </a:extLst>
          </p:cNvPr>
          <p:cNvSpPr>
            <a:spLocks noGrp="1"/>
          </p:cNvSpPr>
          <p:nvPr>
            <p:ph sz="half" idx="2"/>
          </p:nvPr>
        </p:nvSpPr>
        <p:spPr>
          <a:xfrm>
            <a:off x="839788" y="2505075"/>
            <a:ext cx="51562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1C968E-DA7E-7C51-296D-F25180D310C2}"/>
              </a:ext>
            </a:extLst>
          </p:cNvPr>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75282-A3E5-11F8-7FEC-4D308978753F}"/>
              </a:ext>
            </a:extLst>
          </p:cNvPr>
          <p:cNvSpPr>
            <a:spLocks noGrp="1"/>
          </p:cNvSpPr>
          <p:nvPr>
            <p:ph sz="quarter" idx="4"/>
          </p:nvPr>
        </p:nvSpPr>
        <p:spPr>
          <a:xfrm>
            <a:off x="6170613"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74AEE6-A489-6CAF-9B2E-C83F5432C930}"/>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8" name="Footer Placeholder 7">
            <a:extLst>
              <a:ext uri="{FF2B5EF4-FFF2-40B4-BE49-F238E27FC236}">
                <a16:creationId xmlns:a16="http://schemas.microsoft.com/office/drawing/2014/main" id="{6696B72C-4149-3DD9-46DD-5F2C03F2F4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75285-F08A-9E1F-5F4B-4014409F03A7}"/>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321692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8278-B888-0054-F243-4489267EEA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44CB41-2BBD-6DD6-2FED-2A16BBBF6693}"/>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4" name="Footer Placeholder 3">
            <a:extLst>
              <a:ext uri="{FF2B5EF4-FFF2-40B4-BE49-F238E27FC236}">
                <a16:creationId xmlns:a16="http://schemas.microsoft.com/office/drawing/2014/main" id="{E66E6E85-A321-0987-5009-9533AAB7DB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14441D-4517-FA62-09D6-5CD6C2B846FD}"/>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4202307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E26B29-E1F5-FCD5-9857-66E8C0B0EC2E}"/>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3" name="Footer Placeholder 2">
            <a:extLst>
              <a:ext uri="{FF2B5EF4-FFF2-40B4-BE49-F238E27FC236}">
                <a16:creationId xmlns:a16="http://schemas.microsoft.com/office/drawing/2014/main" id="{3E333A3E-EB20-6AEC-6917-9ACD7385C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5821D0-968A-8C58-4CAB-68ED203F3008}"/>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3177345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68A3-C9B4-C94C-C570-1A5737E24733}"/>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364BC-2EE7-E322-BD79-434B68BB1F68}"/>
              </a:ext>
            </a:extLst>
          </p:cNvPr>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DA500-EB2D-319B-67BD-CBA4E257A75D}"/>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5E314-0614-8B59-B666-97AD4B24A258}"/>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6" name="Footer Placeholder 5">
            <a:extLst>
              <a:ext uri="{FF2B5EF4-FFF2-40B4-BE49-F238E27FC236}">
                <a16:creationId xmlns:a16="http://schemas.microsoft.com/office/drawing/2014/main" id="{5330879A-A1EB-7F56-352A-4B3A58451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E9E36-B360-7525-EC68-86AE26653C67}"/>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132857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5545" y="0"/>
            <a:ext cx="9894956" cy="1219200"/>
          </a:xfrm>
        </p:spPr>
        <p:txBody>
          <a:bodyPr>
            <a:normAutofit/>
          </a:bodyPr>
          <a:lstStyle>
            <a:lvl1pPr>
              <a:lnSpc>
                <a:spcPts val="3200"/>
              </a:lnSpc>
              <a:defRPr sz="3200" b="1"/>
            </a:lvl1pPr>
          </a:lstStyle>
          <a:p>
            <a:r>
              <a:rPr lang="en-US" dirty="0"/>
              <a:t>Click to edit Master title style</a:t>
            </a:r>
          </a:p>
        </p:txBody>
      </p:sp>
      <p:sp>
        <p:nvSpPr>
          <p:cNvPr id="3" name="Content Placeholder 2"/>
          <p:cNvSpPr>
            <a:spLocks noGrp="1"/>
          </p:cNvSpPr>
          <p:nvPr>
            <p:ph idx="1"/>
          </p:nvPr>
        </p:nvSpPr>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65545" y="6356351"/>
            <a:ext cx="2987955" cy="365125"/>
          </a:xfrm>
        </p:spPr>
        <p:txBody>
          <a:bodyPr/>
          <a:lstStyle>
            <a:lvl1pPr>
              <a:defRPr>
                <a:solidFill>
                  <a:srgbClr val="006491"/>
                </a:solidFill>
              </a:defRPr>
            </a:lvl1pPr>
          </a:lstStyle>
          <a:p>
            <a:fld id="{74EC077F-1822-9B4D-B466-2AEAFFB9F37D}" type="datetime1">
              <a:rPr lang="en-US" smtClean="0"/>
              <a:pPr/>
              <a:t>4/20/2026</a:t>
            </a:fld>
            <a:endParaRPr lang="en-US" dirty="0"/>
          </a:p>
        </p:txBody>
      </p:sp>
      <p:sp>
        <p:nvSpPr>
          <p:cNvPr id="6" name="Slide Number Placeholder 5"/>
          <p:cNvSpPr>
            <a:spLocks noGrp="1"/>
          </p:cNvSpPr>
          <p:nvPr>
            <p:ph type="sldNum" sz="quarter" idx="12"/>
          </p:nvPr>
        </p:nvSpPr>
        <p:spPr>
          <a:xfrm>
            <a:off x="8735325" y="6356351"/>
            <a:ext cx="3208031" cy="365125"/>
          </a:xfrm>
        </p:spPr>
        <p:txBody>
          <a:bodyPr/>
          <a:lstStyle>
            <a:lvl1pPr>
              <a:defRPr>
                <a:solidFill>
                  <a:srgbClr val="006491"/>
                </a:solidFill>
              </a:defRPr>
            </a:lvl1pPr>
          </a:lstStyle>
          <a:p>
            <a:fld id="{32221A3B-3924-B04A-A496-7CB8DC41F6D4}" type="slidenum">
              <a:rPr lang="en-US" smtClean="0"/>
              <a:pPr/>
              <a:t>‹#›</a:t>
            </a:fld>
            <a:endParaRPr lang="en-US" dirty="0"/>
          </a:p>
        </p:txBody>
      </p:sp>
      <p:sp>
        <p:nvSpPr>
          <p:cNvPr id="7" name="Footer Placeholder 4">
            <a:extLst>
              <a:ext uri="{FF2B5EF4-FFF2-40B4-BE49-F238E27FC236}">
                <a16:creationId xmlns:a16="http://schemas.microsoft.com/office/drawing/2014/main" id="{80AD3DE8-1951-F847-91D5-A293A573BD58}"/>
              </a:ext>
            </a:extLst>
          </p:cNvPr>
          <p:cNvSpPr>
            <a:spLocks noGrp="1"/>
          </p:cNvSpPr>
          <p:nvPr>
            <p:ph type="ftr" sz="quarter" idx="3"/>
          </p:nvPr>
        </p:nvSpPr>
        <p:spPr>
          <a:xfrm>
            <a:off x="3572319" y="6356351"/>
            <a:ext cx="5163006" cy="365125"/>
          </a:xfrm>
          <a:prstGeom prst="rect">
            <a:avLst/>
          </a:prstGeom>
        </p:spPr>
        <p:txBody>
          <a:bodyPr anchor="ctr"/>
          <a:lstStyle>
            <a:lvl1pPr algn="ctr">
              <a:defRPr sz="900" b="1" spc="100" baseline="0">
                <a:solidFill>
                  <a:srgbClr val="006491"/>
                </a:solidFill>
                <a:latin typeface="Calibri" panose="020F0502020204030204" pitchFamily="34" charset="0"/>
                <a:cs typeface="Calibri" panose="020F0502020204030204" pitchFamily="34" charset="0"/>
              </a:defRPr>
            </a:lvl1pPr>
          </a:lstStyle>
          <a:p>
            <a:r>
              <a:rPr lang="en-US" dirty="0"/>
              <a:t>FEDERAL BENEFITS EXPERTS</a:t>
            </a:r>
          </a:p>
        </p:txBody>
      </p:sp>
    </p:spTree>
    <p:extLst>
      <p:ext uri="{BB962C8B-B14F-4D97-AF65-F5344CB8AC3E}">
        <p14:creationId xmlns:p14="http://schemas.microsoft.com/office/powerpoint/2010/main" val="59259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DBE0-337B-C31C-70B4-64BF5A759353}"/>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C67940-1BF9-CB60-5B1E-DC953D740F2C}"/>
              </a:ext>
            </a:extLst>
          </p:cNvPr>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6045FD-861A-E226-7CA0-6AB1DAA59728}"/>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86AED-18AD-34E7-4A01-06C99E5CEBEC}"/>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6" name="Footer Placeholder 5">
            <a:extLst>
              <a:ext uri="{FF2B5EF4-FFF2-40B4-BE49-F238E27FC236}">
                <a16:creationId xmlns:a16="http://schemas.microsoft.com/office/drawing/2014/main" id="{15BF5721-D8C7-9C95-78B6-B6C749FFB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AF490-609B-06BB-B0A3-5F5210AB3C26}"/>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1097484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3A0A-C031-A046-20D6-D54E67787D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8A8E09-884E-9569-481A-E6ED93CE93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4FCF5-2A02-03EB-EAE3-CB15030DBADD}"/>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5" name="Footer Placeholder 4">
            <a:extLst>
              <a:ext uri="{FF2B5EF4-FFF2-40B4-BE49-F238E27FC236}">
                <a16:creationId xmlns:a16="http://schemas.microsoft.com/office/drawing/2014/main" id="{8AE0868E-9D4D-6F0F-1ABD-7062C2480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AE318-7989-9C50-82D6-BDF962D589FE}"/>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1316503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3E5DB8-31DB-F3FA-B91A-A27D5F6139AD}"/>
              </a:ext>
            </a:extLst>
          </p:cNvPr>
          <p:cNvSpPr>
            <a:spLocks noGrp="1"/>
          </p:cNvSpPr>
          <p:nvPr>
            <p:ph type="title" orient="vert"/>
          </p:nvPr>
        </p:nvSpPr>
        <p:spPr>
          <a:xfrm>
            <a:off x="8723313" y="365125"/>
            <a:ext cx="262731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220D22-CC0D-F4F2-44CA-3151B396FFD4}"/>
              </a:ext>
            </a:extLst>
          </p:cNvPr>
          <p:cNvSpPr>
            <a:spLocks noGrp="1"/>
          </p:cNvSpPr>
          <p:nvPr>
            <p:ph type="body" orient="vert" idx="1"/>
          </p:nvPr>
        </p:nvSpPr>
        <p:spPr>
          <a:xfrm>
            <a:off x="838200" y="365125"/>
            <a:ext cx="773271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70B00-9E4E-57F5-AF4A-AB4153665850}"/>
              </a:ext>
            </a:extLst>
          </p:cNvPr>
          <p:cNvSpPr>
            <a:spLocks noGrp="1"/>
          </p:cNvSpPr>
          <p:nvPr>
            <p:ph type="dt" sz="half" idx="10"/>
          </p:nvPr>
        </p:nvSpPr>
        <p:spPr/>
        <p:txBody>
          <a:bodyPr/>
          <a:lstStyle/>
          <a:p>
            <a:fld id="{1113D0B0-1E1C-450B-B09C-A7AE084BE13F}" type="datetimeFigureOut">
              <a:rPr lang="en-US" smtClean="0"/>
              <a:t>4/20/2026</a:t>
            </a:fld>
            <a:endParaRPr lang="en-US"/>
          </a:p>
        </p:txBody>
      </p:sp>
      <p:sp>
        <p:nvSpPr>
          <p:cNvPr id="5" name="Footer Placeholder 4">
            <a:extLst>
              <a:ext uri="{FF2B5EF4-FFF2-40B4-BE49-F238E27FC236}">
                <a16:creationId xmlns:a16="http://schemas.microsoft.com/office/drawing/2014/main" id="{C028988D-18E6-EBDF-5BAA-EB4426CE8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2FE50-403D-3AD3-4306-8A86047AE186}"/>
              </a:ext>
            </a:extLst>
          </p:cNvPr>
          <p:cNvSpPr>
            <a:spLocks noGrp="1"/>
          </p:cNvSpPr>
          <p:nvPr>
            <p:ph type="sldNum" sz="quarter" idx="12"/>
          </p:nvPr>
        </p:nvSpPr>
        <p:spPr/>
        <p:txBody>
          <a:bodyPr/>
          <a:lstStyle/>
          <a:p>
            <a:fld id="{3C09DC58-D745-4826-85EA-DF26789C307D}" type="slidenum">
              <a:rPr lang="en-US" smtClean="0"/>
              <a:t>‹#›</a:t>
            </a:fld>
            <a:endParaRPr lang="en-US"/>
          </a:p>
        </p:txBody>
      </p:sp>
    </p:spTree>
    <p:extLst>
      <p:ext uri="{BB962C8B-B14F-4D97-AF65-F5344CB8AC3E}">
        <p14:creationId xmlns:p14="http://schemas.microsoft.com/office/powerpoint/2010/main" val="219729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DC68DE-499D-EA43-9601-F2FC89419E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2" name="Title 1"/>
          <p:cNvSpPr>
            <a:spLocks noGrp="1"/>
          </p:cNvSpPr>
          <p:nvPr>
            <p:ph type="title" hasCustomPrompt="1"/>
          </p:nvPr>
        </p:nvSpPr>
        <p:spPr>
          <a:xfrm>
            <a:off x="962833" y="3133726"/>
            <a:ext cx="10360501" cy="1571624"/>
          </a:xfrm>
        </p:spPr>
        <p:txBody>
          <a:bodyPr anchor="t"/>
          <a:lstStyle>
            <a:lvl1pPr algn="ctr">
              <a:defRPr sz="4000" b="1" cap="none">
                <a:solidFill>
                  <a:srgbClr val="EBECDF"/>
                </a:solidFill>
              </a:defRPr>
            </a:lvl1pPr>
          </a:lstStyle>
          <a:p>
            <a:r>
              <a:rPr lang="en-US" dirty="0"/>
              <a:t>Click To Edit Master Title Style</a:t>
            </a:r>
          </a:p>
        </p:txBody>
      </p:sp>
      <p:sp>
        <p:nvSpPr>
          <p:cNvPr id="3" name="Text Placeholder 2"/>
          <p:cNvSpPr>
            <a:spLocks noGrp="1"/>
          </p:cNvSpPr>
          <p:nvPr>
            <p:ph type="body" idx="1"/>
          </p:nvPr>
        </p:nvSpPr>
        <p:spPr>
          <a:xfrm>
            <a:off x="962833" y="2190751"/>
            <a:ext cx="10360501" cy="942975"/>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rgbClr val="EBECDF"/>
                </a:solidFill>
              </a:defRPr>
            </a:lvl1pPr>
          </a:lstStyle>
          <a:p>
            <a:fld id="{0B5C6CAF-2E10-9443-B2EA-6B605012E3CF}" type="datetime1">
              <a:rPr lang="en-US" smtClean="0"/>
              <a:pPr/>
              <a:t>4/20/2026</a:t>
            </a:fld>
            <a:endParaRPr lang="en-US"/>
          </a:p>
        </p:txBody>
      </p:sp>
      <p:sp>
        <p:nvSpPr>
          <p:cNvPr id="6" name="Slide Number Placeholder 5"/>
          <p:cNvSpPr>
            <a:spLocks noGrp="1"/>
          </p:cNvSpPr>
          <p:nvPr>
            <p:ph type="sldNum" sz="quarter" idx="12"/>
          </p:nvPr>
        </p:nvSpPr>
        <p:spPr/>
        <p:txBody>
          <a:bodyPr/>
          <a:lstStyle>
            <a:lvl1pPr>
              <a:defRPr>
                <a:solidFill>
                  <a:srgbClr val="EBECDF"/>
                </a:solidFill>
              </a:defRPr>
            </a:lvl1pPr>
          </a:lstStyle>
          <a:p>
            <a:fld id="{32221A3B-3924-B04A-A496-7CB8DC41F6D4}" type="slidenum">
              <a:rPr lang="en-US" smtClean="0"/>
              <a:pPr/>
              <a:t>‹#›</a:t>
            </a:fld>
            <a:endParaRPr lang="en-US"/>
          </a:p>
        </p:txBody>
      </p:sp>
      <p:sp>
        <p:nvSpPr>
          <p:cNvPr id="10" name="Footer Placeholder 4">
            <a:extLst>
              <a:ext uri="{FF2B5EF4-FFF2-40B4-BE49-F238E27FC236}">
                <a16:creationId xmlns:a16="http://schemas.microsoft.com/office/drawing/2014/main" id="{4A0EDB8C-E2A5-AA45-A327-1A20BB4BCB96}"/>
              </a:ext>
            </a:extLst>
          </p:cNvPr>
          <p:cNvSpPr>
            <a:spLocks noGrp="1"/>
          </p:cNvSpPr>
          <p:nvPr>
            <p:ph type="ftr" sz="quarter" idx="3"/>
          </p:nvPr>
        </p:nvSpPr>
        <p:spPr>
          <a:xfrm>
            <a:off x="3572319" y="6356351"/>
            <a:ext cx="5163006" cy="365125"/>
          </a:xfrm>
          <a:prstGeom prst="rect">
            <a:avLst/>
          </a:prstGeom>
        </p:spPr>
        <p:txBody>
          <a:bodyPr anchor="ctr"/>
          <a:lstStyle>
            <a:lvl1pPr algn="ctr">
              <a:defRPr sz="900" b="1" spc="100" baseline="0">
                <a:solidFill>
                  <a:srgbClr val="EBECDF"/>
                </a:solidFill>
                <a:latin typeface="Calibri" panose="020F0502020204030204" pitchFamily="34" charset="0"/>
                <a:cs typeface="Calibri" panose="020F0502020204030204" pitchFamily="34" charset="0"/>
              </a:defRPr>
            </a:lvl1pPr>
          </a:lstStyle>
          <a:p>
            <a:r>
              <a:rPr lang="en-US"/>
              <a:t>FEDERAL BENEFITS EXPERTS</a:t>
            </a:r>
            <a:endParaRPr lang="en-US" dirty="0"/>
          </a:p>
        </p:txBody>
      </p:sp>
    </p:spTree>
    <p:extLst>
      <p:ext uri="{BB962C8B-B14F-4D97-AF65-F5344CB8AC3E}">
        <p14:creationId xmlns:p14="http://schemas.microsoft.com/office/powerpoint/2010/main" val="2592007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5545" y="1"/>
            <a:ext cx="9801847" cy="121285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65545" y="1574801"/>
            <a:ext cx="5527294" cy="4551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986" y="1574801"/>
            <a:ext cx="5383398" cy="4551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E46A54-87C1-3044-87B6-99540C6F5A49}" type="datetime1">
              <a:rPr lang="en-US" smtClean="0"/>
              <a:t>4/20/2026</a:t>
            </a:fld>
            <a:endParaRPr lang="en-US"/>
          </a:p>
        </p:txBody>
      </p:sp>
      <p:sp>
        <p:nvSpPr>
          <p:cNvPr id="7" name="Slide Number Placeholder 6"/>
          <p:cNvSpPr>
            <a:spLocks noGrp="1"/>
          </p:cNvSpPr>
          <p:nvPr>
            <p:ph type="sldNum" sz="quarter" idx="12"/>
          </p:nvPr>
        </p:nvSpPr>
        <p:spPr/>
        <p:txBody>
          <a:bodyPr/>
          <a:lstStyle/>
          <a:p>
            <a:fld id="{32221A3B-3924-B04A-A496-7CB8DC41F6D4}" type="slidenum">
              <a:rPr lang="en-US" smtClean="0"/>
              <a:t>‹#›</a:t>
            </a:fld>
            <a:endParaRPr lang="en-US"/>
          </a:p>
        </p:txBody>
      </p:sp>
      <p:sp>
        <p:nvSpPr>
          <p:cNvPr id="8" name="Footer Placeholder 4">
            <a:extLst>
              <a:ext uri="{FF2B5EF4-FFF2-40B4-BE49-F238E27FC236}">
                <a16:creationId xmlns:a16="http://schemas.microsoft.com/office/drawing/2014/main" id="{4869DE16-BF1C-AA46-A6EB-731D79615748}"/>
              </a:ext>
            </a:extLst>
          </p:cNvPr>
          <p:cNvSpPr>
            <a:spLocks noGrp="1"/>
          </p:cNvSpPr>
          <p:nvPr>
            <p:ph type="ftr" sz="quarter" idx="11"/>
          </p:nvPr>
        </p:nvSpPr>
        <p:spPr>
          <a:xfrm>
            <a:off x="3572319" y="6356351"/>
            <a:ext cx="5163006" cy="365125"/>
          </a:xfrm>
          <a:prstGeom prst="rect">
            <a:avLst/>
          </a:prstGeom>
        </p:spPr>
        <p:txBody>
          <a:bodyPr/>
          <a:lstStyle/>
          <a:p>
            <a:r>
              <a:rPr lang="en-US" dirty="0"/>
              <a:t>FEDERAL BENEFITS EXPERTS</a:t>
            </a:r>
          </a:p>
        </p:txBody>
      </p:sp>
    </p:spTree>
    <p:extLst>
      <p:ext uri="{BB962C8B-B14F-4D97-AF65-F5344CB8AC3E}">
        <p14:creationId xmlns:p14="http://schemas.microsoft.com/office/powerpoint/2010/main" val="1947566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5545" y="2"/>
            <a:ext cx="9878027" cy="1212849"/>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65546" y="1492174"/>
            <a:ext cx="552941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65546" y="2131936"/>
            <a:ext cx="5529410" cy="39942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4" y="1492174"/>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31936"/>
            <a:ext cx="5387630" cy="39942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E5E03A-F419-8746-AB7D-AF1A1AEE378A}" type="datetime1">
              <a:rPr lang="en-US" smtClean="0"/>
              <a:t>4/20/2026</a:t>
            </a:fld>
            <a:endParaRPr lang="en-US"/>
          </a:p>
        </p:txBody>
      </p:sp>
      <p:sp>
        <p:nvSpPr>
          <p:cNvPr id="9" name="Slide Number Placeholder 8"/>
          <p:cNvSpPr>
            <a:spLocks noGrp="1"/>
          </p:cNvSpPr>
          <p:nvPr>
            <p:ph type="sldNum" sz="quarter" idx="12"/>
          </p:nvPr>
        </p:nvSpPr>
        <p:spPr/>
        <p:txBody>
          <a:bodyPr/>
          <a:lstStyle/>
          <a:p>
            <a:fld id="{32221A3B-3924-B04A-A496-7CB8DC41F6D4}" type="slidenum">
              <a:rPr lang="en-US" smtClean="0"/>
              <a:t>‹#›</a:t>
            </a:fld>
            <a:endParaRPr lang="en-US"/>
          </a:p>
        </p:txBody>
      </p:sp>
      <p:sp>
        <p:nvSpPr>
          <p:cNvPr id="10" name="Footer Placeholder 4">
            <a:extLst>
              <a:ext uri="{FF2B5EF4-FFF2-40B4-BE49-F238E27FC236}">
                <a16:creationId xmlns:a16="http://schemas.microsoft.com/office/drawing/2014/main" id="{27778B78-2A02-7742-B1EB-D84991712D5A}"/>
              </a:ext>
            </a:extLst>
          </p:cNvPr>
          <p:cNvSpPr>
            <a:spLocks noGrp="1"/>
          </p:cNvSpPr>
          <p:nvPr>
            <p:ph type="ftr" sz="quarter" idx="11"/>
          </p:nvPr>
        </p:nvSpPr>
        <p:spPr>
          <a:xfrm>
            <a:off x="3572319" y="6356351"/>
            <a:ext cx="5163006" cy="365125"/>
          </a:xfrm>
          <a:prstGeom prst="rect">
            <a:avLst/>
          </a:prstGeom>
        </p:spPr>
        <p:txBody>
          <a:bodyPr/>
          <a:lstStyle/>
          <a:p>
            <a:r>
              <a:rPr lang="en-US" dirty="0"/>
              <a:t>FEDERAL BENEFITS EXPERTS</a:t>
            </a:r>
          </a:p>
        </p:txBody>
      </p:sp>
    </p:spTree>
    <p:extLst>
      <p:ext uri="{BB962C8B-B14F-4D97-AF65-F5344CB8AC3E}">
        <p14:creationId xmlns:p14="http://schemas.microsoft.com/office/powerpoint/2010/main" val="115768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994B97-2EDC-A045-AE30-91F808D20E6D}" type="datetime1">
              <a:rPr lang="en-US" smtClean="0"/>
              <a:t>4/20/2026</a:t>
            </a:fld>
            <a:endParaRPr lang="en-US"/>
          </a:p>
        </p:txBody>
      </p:sp>
      <p:sp>
        <p:nvSpPr>
          <p:cNvPr id="5" name="Slide Number Placeholder 4"/>
          <p:cNvSpPr>
            <a:spLocks noGrp="1"/>
          </p:cNvSpPr>
          <p:nvPr>
            <p:ph type="sldNum" sz="quarter" idx="12"/>
          </p:nvPr>
        </p:nvSpPr>
        <p:spPr/>
        <p:txBody>
          <a:bodyPr/>
          <a:lstStyle/>
          <a:p>
            <a:fld id="{32221A3B-3924-B04A-A496-7CB8DC41F6D4}" type="slidenum">
              <a:rPr lang="en-US" smtClean="0"/>
              <a:t>‹#›</a:t>
            </a:fld>
            <a:endParaRPr lang="en-US"/>
          </a:p>
        </p:txBody>
      </p:sp>
      <p:sp>
        <p:nvSpPr>
          <p:cNvPr id="6" name="Footer Placeholder 4">
            <a:extLst>
              <a:ext uri="{FF2B5EF4-FFF2-40B4-BE49-F238E27FC236}">
                <a16:creationId xmlns:a16="http://schemas.microsoft.com/office/drawing/2014/main" id="{05D4C042-3A8D-874C-89FD-E9142B51CAED}"/>
              </a:ext>
            </a:extLst>
          </p:cNvPr>
          <p:cNvSpPr>
            <a:spLocks noGrp="1"/>
          </p:cNvSpPr>
          <p:nvPr>
            <p:ph type="ftr" sz="quarter" idx="11"/>
          </p:nvPr>
        </p:nvSpPr>
        <p:spPr>
          <a:xfrm>
            <a:off x="3572319" y="6356351"/>
            <a:ext cx="5163006" cy="365125"/>
          </a:xfrm>
          <a:prstGeom prst="rect">
            <a:avLst/>
          </a:prstGeom>
        </p:spPr>
        <p:txBody>
          <a:bodyPr/>
          <a:lstStyle/>
          <a:p>
            <a:r>
              <a:rPr lang="en-US" dirty="0"/>
              <a:t>FEDERAL BENEFITS EXPERTS</a:t>
            </a:r>
          </a:p>
        </p:txBody>
      </p:sp>
    </p:spTree>
    <p:extLst>
      <p:ext uri="{BB962C8B-B14F-4D97-AF65-F5344CB8AC3E}">
        <p14:creationId xmlns:p14="http://schemas.microsoft.com/office/powerpoint/2010/main" val="402312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BE3BB-3CD5-5F49-B315-16A4FC60C567}" type="datetime1">
              <a:rPr lang="en-US" smtClean="0"/>
              <a:t>4/20/2026</a:t>
            </a:fld>
            <a:endParaRPr lang="en-US"/>
          </a:p>
        </p:txBody>
      </p:sp>
      <p:sp>
        <p:nvSpPr>
          <p:cNvPr id="4" name="Slide Number Placeholder 3"/>
          <p:cNvSpPr>
            <a:spLocks noGrp="1"/>
          </p:cNvSpPr>
          <p:nvPr>
            <p:ph type="sldNum" sz="quarter" idx="12"/>
          </p:nvPr>
        </p:nvSpPr>
        <p:spPr/>
        <p:txBody>
          <a:bodyPr/>
          <a:lstStyle/>
          <a:p>
            <a:fld id="{32221A3B-3924-B04A-A496-7CB8DC41F6D4}" type="slidenum">
              <a:rPr lang="en-US" smtClean="0"/>
              <a:t>‹#›</a:t>
            </a:fld>
            <a:endParaRPr lang="en-US"/>
          </a:p>
        </p:txBody>
      </p:sp>
      <p:sp>
        <p:nvSpPr>
          <p:cNvPr id="5" name="Footer Placeholder 4">
            <a:extLst>
              <a:ext uri="{FF2B5EF4-FFF2-40B4-BE49-F238E27FC236}">
                <a16:creationId xmlns:a16="http://schemas.microsoft.com/office/drawing/2014/main" id="{18E4A08C-E07D-D943-B9DA-83428D9264C3}"/>
              </a:ext>
            </a:extLst>
          </p:cNvPr>
          <p:cNvSpPr>
            <a:spLocks noGrp="1"/>
          </p:cNvSpPr>
          <p:nvPr>
            <p:ph type="ftr" sz="quarter" idx="11"/>
          </p:nvPr>
        </p:nvSpPr>
        <p:spPr>
          <a:xfrm>
            <a:off x="3572319" y="6356351"/>
            <a:ext cx="5163006" cy="365125"/>
          </a:xfrm>
          <a:prstGeom prst="rect">
            <a:avLst/>
          </a:prstGeom>
        </p:spPr>
        <p:txBody>
          <a:bodyPr/>
          <a:lstStyle/>
          <a:p>
            <a:r>
              <a:rPr lang="en-US" dirty="0"/>
              <a:t>FEDERAL BENEFITS EXPERTS</a:t>
            </a:r>
          </a:p>
        </p:txBody>
      </p:sp>
    </p:spTree>
    <p:extLst>
      <p:ext uri="{BB962C8B-B14F-4D97-AF65-F5344CB8AC3E}">
        <p14:creationId xmlns:p14="http://schemas.microsoft.com/office/powerpoint/2010/main" val="325595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545" y="0"/>
            <a:ext cx="9844169" cy="1219200"/>
          </a:xfrm>
        </p:spPr>
        <p:txBody>
          <a:bodyPr anchor="ctr">
            <a:normAutofit/>
          </a:bodyPr>
          <a:lstStyle>
            <a:lvl1pPr algn="l">
              <a:defRPr sz="3200" b="0"/>
            </a:lvl1pPr>
          </a:lstStyle>
          <a:p>
            <a:r>
              <a:rPr lang="en-US" dirty="0"/>
              <a:t>Click To Edit Master Title Style</a:t>
            </a:r>
          </a:p>
        </p:txBody>
      </p:sp>
      <p:sp>
        <p:nvSpPr>
          <p:cNvPr id="3" name="Content Placeholder 2"/>
          <p:cNvSpPr>
            <a:spLocks noGrp="1"/>
          </p:cNvSpPr>
          <p:nvPr>
            <p:ph idx="1"/>
          </p:nvPr>
        </p:nvSpPr>
        <p:spPr>
          <a:xfrm>
            <a:off x="4765492" y="1473201"/>
            <a:ext cx="6813892" cy="47736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5546" y="1473201"/>
            <a:ext cx="4153935" cy="47736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93DE605-DDB5-FA4F-8254-9ADC92CA5E61}" type="datetime1">
              <a:rPr lang="en-US" smtClean="0"/>
              <a:t>4/20/2026</a:t>
            </a:fld>
            <a:endParaRPr lang="en-US"/>
          </a:p>
        </p:txBody>
      </p:sp>
      <p:sp>
        <p:nvSpPr>
          <p:cNvPr id="7" name="Slide Number Placeholder 6"/>
          <p:cNvSpPr>
            <a:spLocks noGrp="1"/>
          </p:cNvSpPr>
          <p:nvPr>
            <p:ph type="sldNum" sz="quarter" idx="12"/>
          </p:nvPr>
        </p:nvSpPr>
        <p:spPr/>
        <p:txBody>
          <a:bodyPr/>
          <a:lstStyle/>
          <a:p>
            <a:fld id="{32221A3B-3924-B04A-A496-7CB8DC41F6D4}" type="slidenum">
              <a:rPr lang="en-US" smtClean="0"/>
              <a:t>‹#›</a:t>
            </a:fld>
            <a:endParaRPr lang="en-US"/>
          </a:p>
        </p:txBody>
      </p:sp>
      <p:sp>
        <p:nvSpPr>
          <p:cNvPr id="8" name="Footer Placeholder 4">
            <a:extLst>
              <a:ext uri="{FF2B5EF4-FFF2-40B4-BE49-F238E27FC236}">
                <a16:creationId xmlns:a16="http://schemas.microsoft.com/office/drawing/2014/main" id="{5DF0C440-D4FC-054A-A499-B40DF0AE9BC9}"/>
              </a:ext>
            </a:extLst>
          </p:cNvPr>
          <p:cNvSpPr>
            <a:spLocks noGrp="1"/>
          </p:cNvSpPr>
          <p:nvPr>
            <p:ph type="ftr" sz="quarter" idx="11"/>
          </p:nvPr>
        </p:nvSpPr>
        <p:spPr>
          <a:xfrm>
            <a:off x="3572319" y="6356351"/>
            <a:ext cx="5163006" cy="365125"/>
          </a:xfrm>
          <a:prstGeom prst="rect">
            <a:avLst/>
          </a:prstGeom>
        </p:spPr>
        <p:txBody>
          <a:bodyPr/>
          <a:lstStyle/>
          <a:p>
            <a:r>
              <a:rPr lang="en-US" dirty="0"/>
              <a:t>FEDERAL BENEFITS EXPERTS</a:t>
            </a:r>
          </a:p>
        </p:txBody>
      </p:sp>
    </p:spTree>
    <p:extLst>
      <p:ext uri="{BB962C8B-B14F-4D97-AF65-F5344CB8AC3E}">
        <p14:creationId xmlns:p14="http://schemas.microsoft.com/office/powerpoint/2010/main" val="283002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solidFill>
                  <a:srgbClr val="DC3E38"/>
                </a:solidFill>
              </a:defRPr>
            </a:lvl1pPr>
          </a:lstStyle>
          <a:p>
            <a:r>
              <a:rPr lang="en-US" dirty="0"/>
              <a:t>Click to edit Master title style</a:t>
            </a:r>
          </a:p>
        </p:txBody>
      </p:sp>
      <p:sp>
        <p:nvSpPr>
          <p:cNvPr id="3" name="Picture Placeholder 2"/>
          <p:cNvSpPr>
            <a:spLocks noGrp="1"/>
          </p:cNvSpPr>
          <p:nvPr>
            <p:ph type="pic" idx="1"/>
          </p:nvPr>
        </p:nvSpPr>
        <p:spPr>
          <a:xfrm>
            <a:off x="2389095" y="1295400"/>
            <a:ext cx="7313295" cy="3432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solidFill>
                  <a:srgbClr val="00649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7CFD75-198B-BC42-BEDC-3470232CBD8E}" type="datetime1">
              <a:rPr lang="en-US" smtClean="0"/>
              <a:t>4/20/2026</a:t>
            </a:fld>
            <a:endParaRPr lang="en-US"/>
          </a:p>
        </p:txBody>
      </p:sp>
      <p:sp>
        <p:nvSpPr>
          <p:cNvPr id="7" name="Slide Number Placeholder 6"/>
          <p:cNvSpPr>
            <a:spLocks noGrp="1"/>
          </p:cNvSpPr>
          <p:nvPr>
            <p:ph type="sldNum" sz="quarter" idx="12"/>
          </p:nvPr>
        </p:nvSpPr>
        <p:spPr/>
        <p:txBody>
          <a:bodyPr/>
          <a:lstStyle/>
          <a:p>
            <a:fld id="{32221A3B-3924-B04A-A496-7CB8DC41F6D4}" type="slidenum">
              <a:rPr lang="en-US" smtClean="0"/>
              <a:t>‹#›</a:t>
            </a:fld>
            <a:endParaRPr lang="en-US"/>
          </a:p>
        </p:txBody>
      </p:sp>
      <p:sp>
        <p:nvSpPr>
          <p:cNvPr id="8" name="Footer Placeholder 4">
            <a:extLst>
              <a:ext uri="{FF2B5EF4-FFF2-40B4-BE49-F238E27FC236}">
                <a16:creationId xmlns:a16="http://schemas.microsoft.com/office/drawing/2014/main" id="{7421D97C-6E74-7D4B-8B17-A434C9A53A36}"/>
              </a:ext>
            </a:extLst>
          </p:cNvPr>
          <p:cNvSpPr>
            <a:spLocks noGrp="1"/>
          </p:cNvSpPr>
          <p:nvPr>
            <p:ph type="ftr" sz="quarter" idx="11"/>
          </p:nvPr>
        </p:nvSpPr>
        <p:spPr>
          <a:xfrm>
            <a:off x="3572319" y="6356351"/>
            <a:ext cx="5163006" cy="365125"/>
          </a:xfrm>
          <a:prstGeom prst="rect">
            <a:avLst/>
          </a:prstGeom>
        </p:spPr>
        <p:txBody>
          <a:bodyPr/>
          <a:lstStyle/>
          <a:p>
            <a:r>
              <a:rPr lang="en-US" dirty="0"/>
              <a:t>FEDERAL BENEFITS EXPERTS</a:t>
            </a:r>
          </a:p>
        </p:txBody>
      </p:sp>
    </p:spTree>
    <p:extLst>
      <p:ext uri="{BB962C8B-B14F-4D97-AF65-F5344CB8AC3E}">
        <p14:creationId xmlns:p14="http://schemas.microsoft.com/office/powerpoint/2010/main" val="85177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9A11B2-4F67-1B4F-B6E1-1A31B401A7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59"/>
            <a:ext cx="12188825" cy="1218882"/>
          </a:xfrm>
          <a:prstGeom prst="rect">
            <a:avLst/>
          </a:prstGeom>
        </p:spPr>
      </p:pic>
      <p:sp>
        <p:nvSpPr>
          <p:cNvPr id="2" name="Title Placeholder 1"/>
          <p:cNvSpPr>
            <a:spLocks noGrp="1"/>
          </p:cNvSpPr>
          <p:nvPr>
            <p:ph type="title"/>
          </p:nvPr>
        </p:nvSpPr>
        <p:spPr>
          <a:xfrm>
            <a:off x="465546" y="0"/>
            <a:ext cx="10106567" cy="1219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5546" y="1511301"/>
            <a:ext cx="11113838" cy="46148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65545" y="6356351"/>
            <a:ext cx="2987955" cy="365125"/>
          </a:xfrm>
          <a:prstGeom prst="rect">
            <a:avLst/>
          </a:prstGeom>
        </p:spPr>
        <p:txBody>
          <a:bodyPr vert="horz" lIns="91440" tIns="45720" rIns="91440" bIns="45720" rtlCol="0" anchor="ctr"/>
          <a:lstStyle>
            <a:lvl1pPr algn="l">
              <a:defRPr sz="900">
                <a:solidFill>
                  <a:srgbClr val="006491"/>
                </a:solidFill>
              </a:defRPr>
            </a:lvl1pPr>
          </a:lstStyle>
          <a:p>
            <a:fld id="{63E6FB5B-CC64-314D-95FD-88B60606DB48}" type="datetime1">
              <a:rPr lang="en-US" smtClean="0"/>
              <a:pPr/>
              <a:t>4/20/2026</a:t>
            </a:fld>
            <a:endParaRPr lang="en-US" dirty="0"/>
          </a:p>
        </p:txBody>
      </p:sp>
      <p:sp>
        <p:nvSpPr>
          <p:cNvPr id="6" name="Slide Number Placeholder 5"/>
          <p:cNvSpPr>
            <a:spLocks noGrp="1"/>
          </p:cNvSpPr>
          <p:nvPr>
            <p:ph type="sldNum" sz="quarter" idx="4"/>
          </p:nvPr>
        </p:nvSpPr>
        <p:spPr>
          <a:xfrm>
            <a:off x="8735325" y="6356351"/>
            <a:ext cx="3191102" cy="365125"/>
          </a:xfrm>
          <a:prstGeom prst="rect">
            <a:avLst/>
          </a:prstGeom>
        </p:spPr>
        <p:txBody>
          <a:bodyPr vert="horz" lIns="91440" tIns="45720" rIns="91440" bIns="45720" rtlCol="0" anchor="ctr"/>
          <a:lstStyle>
            <a:lvl1pPr algn="r">
              <a:defRPr sz="900">
                <a:solidFill>
                  <a:srgbClr val="006491"/>
                </a:solidFill>
              </a:defRPr>
            </a:lvl1pPr>
          </a:lstStyle>
          <a:p>
            <a:fld id="{32221A3B-3924-B04A-A496-7CB8DC41F6D4}" type="slidenum">
              <a:rPr lang="en-US" smtClean="0"/>
              <a:pPr/>
              <a:t>‹#›</a:t>
            </a:fld>
            <a:endParaRPr lang="en-US" dirty="0"/>
          </a:p>
        </p:txBody>
      </p:sp>
      <p:sp>
        <p:nvSpPr>
          <p:cNvPr id="11" name="Footer Placeholder 4">
            <a:extLst>
              <a:ext uri="{FF2B5EF4-FFF2-40B4-BE49-F238E27FC236}">
                <a16:creationId xmlns:a16="http://schemas.microsoft.com/office/drawing/2014/main" id="{50D318DE-E513-5A41-8EC2-1A32AD5BE904}"/>
              </a:ext>
            </a:extLst>
          </p:cNvPr>
          <p:cNvSpPr>
            <a:spLocks noGrp="1"/>
          </p:cNvSpPr>
          <p:nvPr>
            <p:ph type="ftr" sz="quarter" idx="3"/>
          </p:nvPr>
        </p:nvSpPr>
        <p:spPr>
          <a:xfrm>
            <a:off x="3572319" y="6356351"/>
            <a:ext cx="5163006" cy="365125"/>
          </a:xfrm>
          <a:prstGeom prst="rect">
            <a:avLst/>
          </a:prstGeom>
        </p:spPr>
        <p:txBody>
          <a:bodyPr anchor="ctr"/>
          <a:lstStyle>
            <a:lvl1pPr algn="ctr">
              <a:defRPr sz="900" b="1" spc="100" baseline="0">
                <a:solidFill>
                  <a:srgbClr val="006491"/>
                </a:solidFill>
                <a:latin typeface="Calibri" panose="020F0502020204030204" pitchFamily="34" charset="0"/>
                <a:cs typeface="Calibri" panose="020F0502020204030204" pitchFamily="34" charset="0"/>
              </a:defRPr>
            </a:lvl1pPr>
          </a:lstStyle>
          <a:p>
            <a:r>
              <a:rPr lang="en-US" dirty="0"/>
              <a:t>FEDERAL BENEFITS EXPERTS</a:t>
            </a:r>
          </a:p>
        </p:txBody>
      </p:sp>
    </p:spTree>
    <p:extLst>
      <p:ext uri="{BB962C8B-B14F-4D97-AF65-F5344CB8AC3E}">
        <p14:creationId xmlns:p14="http://schemas.microsoft.com/office/powerpoint/2010/main" val="579924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457200" rtl="0" eaLnBrk="1" latinLnBrk="0" hangingPunct="1">
        <a:spcBef>
          <a:spcPct val="0"/>
        </a:spcBef>
        <a:buNone/>
        <a:defRPr sz="3200" b="0" kern="1200">
          <a:solidFill>
            <a:schemeClr val="bg1"/>
          </a:solidFill>
          <a:latin typeface="Calibri" panose="020F0502020204030204" pitchFamily="34" charset="0"/>
          <a:ea typeface="+mj-ea"/>
          <a:cs typeface="Calibri" panose="020F0502020204030204" pitchFamily="34" charset="0"/>
        </a:defRPr>
      </a:lvl1pPr>
    </p:titleStyle>
    <p:bodyStyle>
      <a:lvl1pPr marL="0" indent="0" algn="l" defTabSz="457200" rtl="0" eaLnBrk="1" latinLnBrk="0" hangingPunct="1">
        <a:spcBef>
          <a:spcPct val="20000"/>
        </a:spcBef>
        <a:buFont typeface="Arial"/>
        <a:buNone/>
        <a:defRPr sz="3200" b="1" kern="1200">
          <a:solidFill>
            <a:srgbClr val="00649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CD50B-75FA-487C-1F95-DD47DBCDD3C9}"/>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248F51-3E9A-9A70-9868-90B8BA56C364}"/>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9DF38-89CC-5E60-6E58-E6180F1F812E}"/>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13D0B0-1E1C-450B-B09C-A7AE084BE13F}" type="datetimeFigureOut">
              <a:rPr lang="en-US" smtClean="0"/>
              <a:t>4/20/2026</a:t>
            </a:fld>
            <a:endParaRPr lang="en-US"/>
          </a:p>
        </p:txBody>
      </p:sp>
      <p:sp>
        <p:nvSpPr>
          <p:cNvPr id="5" name="Footer Placeholder 4">
            <a:extLst>
              <a:ext uri="{FF2B5EF4-FFF2-40B4-BE49-F238E27FC236}">
                <a16:creationId xmlns:a16="http://schemas.microsoft.com/office/drawing/2014/main" id="{92E6B59F-F3E3-E048-2D77-D8D76562730E}"/>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B3F1E0C-1D0C-69F9-D0AB-18F9BF3C4A38}"/>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09DC58-D745-4826-85EA-DF26789C307D}" type="slidenum">
              <a:rPr lang="en-US" smtClean="0"/>
              <a:t>‹#›</a:t>
            </a:fld>
            <a:endParaRPr lang="en-US"/>
          </a:p>
        </p:txBody>
      </p:sp>
    </p:spTree>
    <p:extLst>
      <p:ext uri="{BB962C8B-B14F-4D97-AF65-F5344CB8AC3E}">
        <p14:creationId xmlns:p14="http://schemas.microsoft.com/office/powerpoint/2010/main" val="1129852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E4556F-D479-FE43-BD03-91D649BA5436}"/>
              </a:ext>
            </a:extLst>
          </p:cNvPr>
          <p:cNvSpPr>
            <a:spLocks noGrp="1"/>
          </p:cNvSpPr>
          <p:nvPr>
            <p:ph type="ctrTitle"/>
          </p:nvPr>
        </p:nvSpPr>
        <p:spPr>
          <a:xfrm>
            <a:off x="814038" y="2616200"/>
            <a:ext cx="10705171" cy="954978"/>
          </a:xfrm>
        </p:spPr>
        <p:txBody>
          <a:bodyPr>
            <a:normAutofit/>
          </a:bodyPr>
          <a:lstStyle/>
          <a:p>
            <a:pPr algn="ctr"/>
            <a:r>
              <a:rPr lang="en-US" dirty="0">
                <a:latin typeface="Arial" panose="020B0604020202020204" pitchFamily="34" charset="0"/>
                <a:cs typeface="Arial" panose="020B0604020202020204" pitchFamily="34" charset="0"/>
              </a:rPr>
              <a:t>Tennessee Federation</a:t>
            </a:r>
          </a:p>
        </p:txBody>
      </p:sp>
      <p:sp>
        <p:nvSpPr>
          <p:cNvPr id="4" name="Date Placeholder 3"/>
          <p:cNvSpPr>
            <a:spLocks noGrp="1"/>
          </p:cNvSpPr>
          <p:nvPr>
            <p:ph type="dt" sz="half" idx="10"/>
          </p:nvPr>
        </p:nvSpPr>
        <p:spPr>
          <a:xfrm>
            <a:off x="228541" y="6356351"/>
            <a:ext cx="1028759" cy="365125"/>
          </a:xfrm>
        </p:spPr>
        <p:txBody>
          <a:bodyPr/>
          <a:lstStyle/>
          <a:p>
            <a:r>
              <a:rPr lang="en-US" dirty="0"/>
              <a:t>04/15/2026</a:t>
            </a:r>
          </a:p>
        </p:txBody>
      </p:sp>
      <p:sp>
        <p:nvSpPr>
          <p:cNvPr id="6" name="Slide Number Placeholder 5"/>
          <p:cNvSpPr>
            <a:spLocks noGrp="1"/>
          </p:cNvSpPr>
          <p:nvPr>
            <p:ph type="sldNum" sz="quarter" idx="12"/>
          </p:nvPr>
        </p:nvSpPr>
        <p:spPr/>
        <p:txBody>
          <a:bodyPr/>
          <a:lstStyle/>
          <a:p>
            <a:fld id="{32221A3B-3924-B04A-A496-7CB8DC41F6D4}" type="slidenum">
              <a:rPr lang="en-US" smtClean="0"/>
              <a:t>1</a:t>
            </a:fld>
            <a:endParaRPr lang="en-US"/>
          </a:p>
        </p:txBody>
      </p:sp>
      <p:sp>
        <p:nvSpPr>
          <p:cNvPr id="3" name="Subtitle 2">
            <a:extLst>
              <a:ext uri="{FF2B5EF4-FFF2-40B4-BE49-F238E27FC236}">
                <a16:creationId xmlns:a16="http://schemas.microsoft.com/office/drawing/2014/main" id="{4CD1C434-E6D5-5AF4-BD8A-B6FC0554E30F}"/>
              </a:ext>
            </a:extLst>
          </p:cNvPr>
          <p:cNvSpPr>
            <a:spLocks noGrp="1"/>
          </p:cNvSpPr>
          <p:nvPr>
            <p:ph type="subTitle" idx="1"/>
          </p:nvPr>
        </p:nvSpPr>
        <p:spPr>
          <a:xfrm>
            <a:off x="3198436" y="4554034"/>
            <a:ext cx="6166912" cy="1397000"/>
          </a:xfrm>
        </p:spPr>
        <p:txBody>
          <a:bodyPr>
            <a:normAutofit/>
          </a:bodyPr>
          <a:lstStyle/>
          <a:p>
            <a:pPr algn="ctr"/>
            <a:r>
              <a:rPr lang="en-US" sz="2800" dirty="0">
                <a:latin typeface="Comic Sans MS" panose="030F0702030302020204" pitchFamily="66" charset="0"/>
              </a:rPr>
              <a:t>Closing Comments &amp; Evaluation </a:t>
            </a:r>
          </a:p>
          <a:p>
            <a:pPr algn="ctr"/>
            <a:endParaRPr lang="en-US" sz="2800" dirty="0">
              <a:latin typeface="Comic Sans MS" panose="030F0702030302020204" pitchFamily="66" charset="0"/>
            </a:endParaRPr>
          </a:p>
          <a:p>
            <a:pPr algn="ctr"/>
            <a:r>
              <a:rPr lang="en-US" sz="2800" dirty="0">
                <a:latin typeface="Comic Sans MS" panose="030F0702030302020204" pitchFamily="66" charset="0"/>
              </a:rPr>
              <a:t>What’s Ahead for 2026 - 2027</a:t>
            </a:r>
          </a:p>
        </p:txBody>
      </p:sp>
    </p:spTree>
    <p:extLst>
      <p:ext uri="{BB962C8B-B14F-4D97-AF65-F5344CB8AC3E}">
        <p14:creationId xmlns:p14="http://schemas.microsoft.com/office/powerpoint/2010/main" val="3501059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5E72-4492-CAB0-C7C7-F6CD55B8331D}"/>
              </a:ext>
            </a:extLst>
          </p:cNvPr>
          <p:cNvSpPr>
            <a:spLocks noGrp="1"/>
          </p:cNvSpPr>
          <p:nvPr>
            <p:ph type="title"/>
          </p:nvPr>
        </p:nvSpPr>
        <p:spPr>
          <a:xfrm>
            <a:off x="465545" y="1"/>
            <a:ext cx="9801847" cy="1212850"/>
          </a:xfrm>
        </p:spPr>
        <p:txBody>
          <a:bodyPr anchor="ctr">
            <a:normAutofit/>
          </a:bodyPr>
          <a:lstStyle/>
          <a:p>
            <a:r>
              <a:rPr lang="en-US" dirty="0"/>
              <a:t> Closing Comments --  THANK YOU</a:t>
            </a:r>
          </a:p>
        </p:txBody>
      </p:sp>
      <p:sp>
        <p:nvSpPr>
          <p:cNvPr id="3" name="Content Placeholder 2">
            <a:extLst>
              <a:ext uri="{FF2B5EF4-FFF2-40B4-BE49-F238E27FC236}">
                <a16:creationId xmlns:a16="http://schemas.microsoft.com/office/drawing/2014/main" id="{1DD58C9B-0068-ABF3-00C0-C2F27341ECE6}"/>
              </a:ext>
            </a:extLst>
          </p:cNvPr>
          <p:cNvSpPr>
            <a:spLocks noGrp="1"/>
          </p:cNvSpPr>
          <p:nvPr>
            <p:ph sz="half" idx="1"/>
          </p:nvPr>
        </p:nvSpPr>
        <p:spPr>
          <a:xfrm>
            <a:off x="465543" y="1574801"/>
            <a:ext cx="6245499" cy="4551363"/>
          </a:xfrm>
        </p:spPr>
        <p:txBody>
          <a:bodyPr>
            <a:normAutofit/>
          </a:bodyPr>
          <a:lstStyle/>
          <a:p>
            <a:pPr marL="457200" lvl="1" indent="0">
              <a:buNone/>
            </a:pPr>
            <a:endParaRPr lang="en-US" sz="2800" b="1" dirty="0">
              <a:solidFill>
                <a:srgbClr val="FF0000"/>
              </a:solidFill>
              <a:latin typeface="Comic Sans MS" panose="030F0702030302020204" pitchFamily="66" charset="0"/>
            </a:endParaRPr>
          </a:p>
          <a:p>
            <a:pPr marL="457200" lvl="1" indent="0">
              <a:buNone/>
            </a:pPr>
            <a:r>
              <a:rPr lang="en-US" sz="2800" b="1" dirty="0">
                <a:solidFill>
                  <a:srgbClr val="006491"/>
                </a:solidFill>
              </a:rPr>
              <a:t>   </a:t>
            </a:r>
            <a:r>
              <a:rPr lang="en-US" sz="3000" b="1" dirty="0">
                <a:solidFill>
                  <a:srgbClr val="006491"/>
                </a:solidFill>
              </a:rPr>
              <a:t>Former Leaders &amp; Members</a:t>
            </a:r>
          </a:p>
          <a:p>
            <a:pPr marL="457200" lvl="1" indent="0">
              <a:buNone/>
            </a:pPr>
            <a:endParaRPr lang="en-US" sz="3000" b="1" dirty="0">
              <a:solidFill>
                <a:srgbClr val="006491"/>
              </a:solidFill>
            </a:endParaRPr>
          </a:p>
          <a:p>
            <a:pPr marL="457200" lvl="1" indent="0">
              <a:buNone/>
            </a:pPr>
            <a:r>
              <a:rPr lang="en-US" sz="3000" b="1" dirty="0">
                <a:solidFill>
                  <a:srgbClr val="006491"/>
                </a:solidFill>
              </a:rPr>
              <a:t>Current Leaders &amp; Board Members</a:t>
            </a:r>
          </a:p>
          <a:p>
            <a:pPr marL="457200" lvl="1" indent="0" algn="ctr">
              <a:buNone/>
            </a:pPr>
            <a:endParaRPr lang="en-US" sz="2800" b="1" dirty="0">
              <a:solidFill>
                <a:srgbClr val="006491"/>
              </a:solidFill>
            </a:endParaRPr>
          </a:p>
          <a:p>
            <a:pPr marL="457200" lvl="1" indent="0">
              <a:buNone/>
            </a:pPr>
            <a:r>
              <a:rPr lang="en-US" sz="3000" b="1" dirty="0">
                <a:solidFill>
                  <a:srgbClr val="006491"/>
                </a:solidFill>
              </a:rPr>
              <a:t> Federation &amp; Chapter Members</a:t>
            </a:r>
          </a:p>
          <a:p>
            <a:pPr marL="457200" lvl="1" indent="0">
              <a:buNone/>
            </a:pPr>
            <a:endParaRPr lang="en-US" sz="2800" b="1" dirty="0">
              <a:solidFill>
                <a:srgbClr val="006491"/>
              </a:solidFill>
            </a:endParaRPr>
          </a:p>
          <a:p>
            <a:pPr marL="457200" lvl="1" indent="0">
              <a:buNone/>
            </a:pPr>
            <a:r>
              <a:rPr lang="en-US" sz="2800" b="1" dirty="0">
                <a:solidFill>
                  <a:srgbClr val="006491"/>
                </a:solidFill>
              </a:rPr>
              <a:t>             </a:t>
            </a:r>
            <a:r>
              <a:rPr lang="en-US" sz="3000" b="1" dirty="0">
                <a:solidFill>
                  <a:srgbClr val="006491"/>
                </a:solidFill>
              </a:rPr>
              <a:t>YOU  Attendees</a:t>
            </a:r>
          </a:p>
          <a:p>
            <a:pPr marL="457200" lvl="1" indent="0">
              <a:buNone/>
            </a:pPr>
            <a:endParaRPr lang="en-US" sz="2800" b="1" dirty="0">
              <a:solidFill>
                <a:srgbClr val="006491"/>
              </a:solidFill>
            </a:endParaRPr>
          </a:p>
          <a:p>
            <a:pPr marL="457200" lvl="1" indent="0">
              <a:buNone/>
            </a:pPr>
            <a:endParaRPr lang="en-US" sz="2800" b="1" dirty="0">
              <a:solidFill>
                <a:srgbClr val="006491"/>
              </a:solidFill>
            </a:endParaRPr>
          </a:p>
          <a:p>
            <a:pPr marL="457200" lvl="1" indent="0">
              <a:buNone/>
            </a:pPr>
            <a:endParaRPr lang="en-US" sz="2800" b="1" dirty="0">
              <a:solidFill>
                <a:srgbClr val="006491"/>
              </a:solidFill>
            </a:endParaRPr>
          </a:p>
          <a:p>
            <a:pPr marL="457200" lvl="1" indent="0">
              <a:buNone/>
            </a:pPr>
            <a:endParaRPr lang="en-US" sz="2800" b="1" dirty="0">
              <a:solidFill>
                <a:srgbClr val="006491"/>
              </a:solidFill>
            </a:endParaRPr>
          </a:p>
          <a:p>
            <a:pPr marL="457200" lvl="1" indent="0">
              <a:buNone/>
            </a:pPr>
            <a:endParaRPr lang="en-US" sz="2800" dirty="0">
              <a:solidFill>
                <a:srgbClr val="006491"/>
              </a:solidFill>
            </a:endParaRPr>
          </a:p>
          <a:p>
            <a:pPr marL="457200" lvl="1" indent="0">
              <a:buNone/>
            </a:pPr>
            <a:endParaRPr lang="en-US" sz="2800" dirty="0">
              <a:solidFill>
                <a:srgbClr val="006491"/>
              </a:solidFill>
            </a:endParaRPr>
          </a:p>
          <a:p>
            <a:pPr marL="457200" lvl="1" indent="0">
              <a:buNone/>
            </a:pPr>
            <a:endParaRPr lang="en-US" sz="2800" dirty="0">
              <a:solidFill>
                <a:srgbClr val="006491"/>
              </a:solidFill>
            </a:endParaRPr>
          </a:p>
        </p:txBody>
      </p:sp>
      <p:pic>
        <p:nvPicPr>
          <p:cNvPr id="8" name="Picture 7">
            <a:extLst>
              <a:ext uri="{FF2B5EF4-FFF2-40B4-BE49-F238E27FC236}">
                <a16:creationId xmlns:a16="http://schemas.microsoft.com/office/drawing/2014/main" id="{5BE2CC01-D21F-8547-0004-562AB756FAC2}"/>
              </a:ext>
            </a:extLst>
          </p:cNvPr>
          <p:cNvPicPr>
            <a:picLocks noChangeAspect="1"/>
          </p:cNvPicPr>
          <p:nvPr/>
        </p:nvPicPr>
        <p:blipFill>
          <a:blip r:embed="rId3"/>
          <a:srcRect l="14069" r="6977" b="-2"/>
          <a:stretch>
            <a:fillRect/>
          </a:stretch>
        </p:blipFill>
        <p:spPr>
          <a:xfrm>
            <a:off x="6857999" y="1574801"/>
            <a:ext cx="5068427" cy="4551363"/>
          </a:xfrm>
          <a:prstGeom prst="rect">
            <a:avLst/>
          </a:prstGeom>
          <a:noFill/>
        </p:spPr>
      </p:pic>
      <p:sp>
        <p:nvSpPr>
          <p:cNvPr id="4" name="Date Placeholder 3">
            <a:extLst>
              <a:ext uri="{FF2B5EF4-FFF2-40B4-BE49-F238E27FC236}">
                <a16:creationId xmlns:a16="http://schemas.microsoft.com/office/drawing/2014/main" id="{FB42C68D-9F4E-86F9-4781-D3BA3467B33C}"/>
              </a:ext>
            </a:extLst>
          </p:cNvPr>
          <p:cNvSpPr>
            <a:spLocks noGrp="1"/>
          </p:cNvSpPr>
          <p:nvPr>
            <p:ph type="dt" sz="half" idx="10"/>
          </p:nvPr>
        </p:nvSpPr>
        <p:spPr>
          <a:xfrm>
            <a:off x="465545" y="6356351"/>
            <a:ext cx="791755" cy="365125"/>
          </a:xfrm>
        </p:spPr>
        <p:txBody>
          <a:bodyPr anchor="ctr">
            <a:normAutofit/>
          </a:bodyPr>
          <a:lstStyle/>
          <a:p>
            <a:pPr>
              <a:spcAft>
                <a:spcPts val="600"/>
              </a:spcAft>
            </a:pPr>
            <a:r>
              <a:rPr lang="en-US" dirty="0"/>
              <a:t>04/15/2026</a:t>
            </a:r>
          </a:p>
        </p:txBody>
      </p:sp>
      <p:sp>
        <p:nvSpPr>
          <p:cNvPr id="5" name="Slide Number Placeholder 4">
            <a:extLst>
              <a:ext uri="{FF2B5EF4-FFF2-40B4-BE49-F238E27FC236}">
                <a16:creationId xmlns:a16="http://schemas.microsoft.com/office/drawing/2014/main" id="{DD0BD466-D892-CF65-7E00-5BAC894BC41D}"/>
              </a:ext>
            </a:extLst>
          </p:cNvPr>
          <p:cNvSpPr>
            <a:spLocks noGrp="1"/>
          </p:cNvSpPr>
          <p:nvPr>
            <p:ph type="sldNum" sz="quarter" idx="12"/>
          </p:nvPr>
        </p:nvSpPr>
        <p:spPr>
          <a:xfrm>
            <a:off x="8735325" y="6356351"/>
            <a:ext cx="3191102" cy="365125"/>
          </a:xfrm>
        </p:spPr>
        <p:txBody>
          <a:bodyPr anchor="ctr">
            <a:normAutofit/>
          </a:bodyPr>
          <a:lstStyle/>
          <a:p>
            <a:pPr>
              <a:spcAft>
                <a:spcPts val="600"/>
              </a:spcAft>
            </a:pPr>
            <a:fld id="{32221A3B-3924-B04A-A496-7CB8DC41F6D4}" type="slidenum">
              <a:rPr lang="en-US" smtClean="0"/>
              <a:pPr>
                <a:spcAft>
                  <a:spcPts val="600"/>
                </a:spcAft>
              </a:pPr>
              <a:t>2</a:t>
            </a:fld>
            <a:endParaRPr lang="en-US"/>
          </a:p>
        </p:txBody>
      </p:sp>
      <p:sp>
        <p:nvSpPr>
          <p:cNvPr id="6" name="Footer Placeholder 5">
            <a:extLst>
              <a:ext uri="{FF2B5EF4-FFF2-40B4-BE49-F238E27FC236}">
                <a16:creationId xmlns:a16="http://schemas.microsoft.com/office/drawing/2014/main" id="{0F2A4F6F-197F-F5C0-3110-FC775EC3D477}"/>
              </a:ext>
            </a:extLst>
          </p:cNvPr>
          <p:cNvSpPr>
            <a:spLocks noGrp="1"/>
          </p:cNvSpPr>
          <p:nvPr>
            <p:ph type="ftr" sz="quarter" idx="11"/>
          </p:nvPr>
        </p:nvSpPr>
        <p:spPr>
          <a:xfrm>
            <a:off x="3572319" y="6356351"/>
            <a:ext cx="5163006" cy="365125"/>
          </a:xfrm>
        </p:spPr>
        <p:txBody>
          <a:bodyPr anchor="ctr">
            <a:normAutofit/>
          </a:bodyPr>
          <a:lstStyle/>
          <a:p>
            <a:pPr>
              <a:spcAft>
                <a:spcPts val="600"/>
              </a:spcAft>
            </a:pPr>
            <a:r>
              <a:rPr lang="en-US"/>
              <a:t>FEDERAL BENEFITS EXPERTS</a:t>
            </a:r>
          </a:p>
        </p:txBody>
      </p:sp>
    </p:spTree>
    <p:extLst>
      <p:ext uri="{BB962C8B-B14F-4D97-AF65-F5344CB8AC3E}">
        <p14:creationId xmlns:p14="http://schemas.microsoft.com/office/powerpoint/2010/main" val="695934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007B-D957-A345-7ED4-E05E4B380922}"/>
              </a:ext>
            </a:extLst>
          </p:cNvPr>
          <p:cNvSpPr>
            <a:spLocks noGrp="1"/>
          </p:cNvSpPr>
          <p:nvPr>
            <p:ph type="title"/>
          </p:nvPr>
        </p:nvSpPr>
        <p:spPr>
          <a:xfrm>
            <a:off x="465545" y="1"/>
            <a:ext cx="9801847" cy="1212850"/>
          </a:xfrm>
        </p:spPr>
        <p:txBody>
          <a:bodyPr anchor="ctr">
            <a:normAutofit/>
          </a:bodyPr>
          <a:lstStyle/>
          <a:p>
            <a:r>
              <a:rPr lang="en-US" dirty="0"/>
              <a:t>Evaluation &amp; Planning </a:t>
            </a:r>
          </a:p>
        </p:txBody>
      </p:sp>
      <p:sp>
        <p:nvSpPr>
          <p:cNvPr id="3" name="Content Placeholder 2">
            <a:extLst>
              <a:ext uri="{FF2B5EF4-FFF2-40B4-BE49-F238E27FC236}">
                <a16:creationId xmlns:a16="http://schemas.microsoft.com/office/drawing/2014/main" id="{15E9B168-A0B1-56AC-1121-81D53644525E}"/>
              </a:ext>
            </a:extLst>
          </p:cNvPr>
          <p:cNvSpPr>
            <a:spLocks noGrp="1"/>
          </p:cNvSpPr>
          <p:nvPr>
            <p:ph sz="half" idx="1"/>
          </p:nvPr>
        </p:nvSpPr>
        <p:spPr>
          <a:xfrm>
            <a:off x="465545" y="1574801"/>
            <a:ext cx="5527294" cy="4551363"/>
          </a:xfrm>
        </p:spPr>
        <p:txBody>
          <a:bodyPr>
            <a:normAutofit/>
          </a:bodyPr>
          <a:lstStyle/>
          <a:p>
            <a:pPr marL="514350" indent="-514350">
              <a:buAutoNum type="arabicPeriod"/>
            </a:pPr>
            <a:r>
              <a:rPr lang="en-US" dirty="0"/>
              <a:t>Annual Meeting Evaluation comments, suggestions </a:t>
            </a:r>
            <a:endParaRPr lang="en-US" sz="800" dirty="0"/>
          </a:p>
          <a:p>
            <a:pPr marL="514350" indent="-514350">
              <a:buAutoNum type="arabicPeriod"/>
            </a:pPr>
            <a:endParaRPr lang="en-US" sz="800" dirty="0"/>
          </a:p>
          <a:p>
            <a:pPr marL="514350" indent="-514350">
              <a:buAutoNum type="arabicPeriod"/>
            </a:pPr>
            <a:r>
              <a:rPr lang="en-US" dirty="0"/>
              <a:t>Need and value member input to plan for new year</a:t>
            </a:r>
            <a:endParaRPr lang="en-US" sz="1000" dirty="0"/>
          </a:p>
          <a:p>
            <a:endParaRPr lang="en-US" sz="1000" dirty="0"/>
          </a:p>
          <a:p>
            <a:r>
              <a:rPr lang="en-US" dirty="0"/>
              <a:t>3.  Planning begins immediately</a:t>
            </a:r>
          </a:p>
          <a:p>
            <a:endParaRPr lang="en-US" sz="1400" dirty="0"/>
          </a:p>
          <a:p>
            <a:endParaRPr lang="en-US" sz="1400" dirty="0"/>
          </a:p>
          <a:p>
            <a:r>
              <a:rPr lang="en-US" dirty="0"/>
              <a:t>    </a:t>
            </a:r>
            <a:r>
              <a:rPr lang="en-US" dirty="0">
                <a:solidFill>
                  <a:srgbClr val="FF0000"/>
                </a:solidFill>
              </a:rPr>
              <a:t>REMINDER:</a:t>
            </a:r>
            <a:r>
              <a:rPr lang="en-US" dirty="0"/>
              <a:t>     TN Federation continues to be at a crossroads</a:t>
            </a:r>
          </a:p>
        </p:txBody>
      </p:sp>
      <p:pic>
        <p:nvPicPr>
          <p:cNvPr id="8" name="Content Placeholder 7" descr="Black puzzle pieces">
            <a:extLst>
              <a:ext uri="{FF2B5EF4-FFF2-40B4-BE49-F238E27FC236}">
                <a16:creationId xmlns:a16="http://schemas.microsoft.com/office/drawing/2014/main" id="{2E42740D-E45A-64D2-2CD7-660D3CC55A99}"/>
              </a:ext>
            </a:extLst>
          </p:cNvPr>
          <p:cNvPicPr>
            <a:picLocks noGrp="1" noChangeAspect="1"/>
          </p:cNvPicPr>
          <p:nvPr>
            <p:ph sz="half" idx="2"/>
          </p:nvPr>
        </p:nvPicPr>
        <p:blipFill>
          <a:blip r:embed="rId3"/>
          <a:stretch>
            <a:fillRect/>
          </a:stretch>
        </p:blipFill>
        <p:spPr>
          <a:xfrm>
            <a:off x="7326313" y="1574801"/>
            <a:ext cx="4092536" cy="4101170"/>
          </a:xfrm>
        </p:spPr>
      </p:pic>
      <p:sp>
        <p:nvSpPr>
          <p:cNvPr id="4" name="Date Placeholder 3">
            <a:extLst>
              <a:ext uri="{FF2B5EF4-FFF2-40B4-BE49-F238E27FC236}">
                <a16:creationId xmlns:a16="http://schemas.microsoft.com/office/drawing/2014/main" id="{F2D245C2-B9FA-68F7-B144-1D345E231B0B}"/>
              </a:ext>
            </a:extLst>
          </p:cNvPr>
          <p:cNvSpPr>
            <a:spLocks noGrp="1"/>
          </p:cNvSpPr>
          <p:nvPr>
            <p:ph type="dt" sz="half" idx="10"/>
          </p:nvPr>
        </p:nvSpPr>
        <p:spPr>
          <a:xfrm>
            <a:off x="465545" y="6356351"/>
            <a:ext cx="2987955" cy="365125"/>
          </a:xfrm>
        </p:spPr>
        <p:txBody>
          <a:bodyPr anchor="ctr">
            <a:normAutofit/>
          </a:bodyPr>
          <a:lstStyle/>
          <a:p>
            <a:pPr>
              <a:spcAft>
                <a:spcPts val="600"/>
              </a:spcAft>
            </a:pPr>
            <a:r>
              <a:rPr lang="en-US" dirty="0"/>
              <a:t>04/15/2026</a:t>
            </a:r>
            <a:endParaRPr lang="en-US"/>
          </a:p>
        </p:txBody>
      </p:sp>
      <p:sp>
        <p:nvSpPr>
          <p:cNvPr id="5" name="Slide Number Placeholder 4">
            <a:extLst>
              <a:ext uri="{FF2B5EF4-FFF2-40B4-BE49-F238E27FC236}">
                <a16:creationId xmlns:a16="http://schemas.microsoft.com/office/drawing/2014/main" id="{C805258A-B31C-D5AE-E8D4-9DBDF399501F}"/>
              </a:ext>
            </a:extLst>
          </p:cNvPr>
          <p:cNvSpPr>
            <a:spLocks noGrp="1"/>
          </p:cNvSpPr>
          <p:nvPr>
            <p:ph type="sldNum" sz="quarter" idx="12"/>
          </p:nvPr>
        </p:nvSpPr>
        <p:spPr>
          <a:xfrm>
            <a:off x="8735325" y="6356351"/>
            <a:ext cx="3191102" cy="365125"/>
          </a:xfrm>
        </p:spPr>
        <p:txBody>
          <a:bodyPr anchor="ctr">
            <a:normAutofit/>
          </a:bodyPr>
          <a:lstStyle/>
          <a:p>
            <a:pPr>
              <a:spcAft>
                <a:spcPts val="600"/>
              </a:spcAft>
            </a:pPr>
            <a:fld id="{32221A3B-3924-B04A-A496-7CB8DC41F6D4}" type="slidenum">
              <a:rPr lang="en-US" smtClean="0"/>
              <a:pPr>
                <a:spcAft>
                  <a:spcPts val="600"/>
                </a:spcAft>
              </a:pPr>
              <a:t>3</a:t>
            </a:fld>
            <a:endParaRPr lang="en-US"/>
          </a:p>
        </p:txBody>
      </p:sp>
      <p:sp>
        <p:nvSpPr>
          <p:cNvPr id="6" name="Footer Placeholder 5">
            <a:extLst>
              <a:ext uri="{FF2B5EF4-FFF2-40B4-BE49-F238E27FC236}">
                <a16:creationId xmlns:a16="http://schemas.microsoft.com/office/drawing/2014/main" id="{62DF371A-02C2-DD5C-5E82-D7BB923220F1}"/>
              </a:ext>
            </a:extLst>
          </p:cNvPr>
          <p:cNvSpPr>
            <a:spLocks noGrp="1"/>
          </p:cNvSpPr>
          <p:nvPr>
            <p:ph type="ftr" sz="quarter" idx="11"/>
          </p:nvPr>
        </p:nvSpPr>
        <p:spPr>
          <a:xfrm>
            <a:off x="3572319" y="6356351"/>
            <a:ext cx="5163006" cy="365125"/>
          </a:xfrm>
        </p:spPr>
        <p:txBody>
          <a:bodyPr anchor="ctr">
            <a:normAutofit/>
          </a:bodyPr>
          <a:lstStyle/>
          <a:p>
            <a:pPr>
              <a:spcAft>
                <a:spcPts val="600"/>
              </a:spcAft>
            </a:pPr>
            <a:r>
              <a:rPr lang="en-US"/>
              <a:t>FEDERAL BENEFITS EXPERTS</a:t>
            </a:r>
          </a:p>
        </p:txBody>
      </p:sp>
    </p:spTree>
    <p:extLst>
      <p:ext uri="{BB962C8B-B14F-4D97-AF65-F5344CB8AC3E}">
        <p14:creationId xmlns:p14="http://schemas.microsoft.com/office/powerpoint/2010/main" val="4092494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9617-73E0-EDD1-140B-2CD5529A95AE}"/>
              </a:ext>
            </a:extLst>
          </p:cNvPr>
          <p:cNvSpPr>
            <a:spLocks noGrp="1"/>
          </p:cNvSpPr>
          <p:nvPr>
            <p:ph type="title"/>
          </p:nvPr>
        </p:nvSpPr>
        <p:spPr/>
        <p:txBody>
          <a:bodyPr/>
          <a:lstStyle/>
          <a:p>
            <a:r>
              <a:rPr lang="en-US" dirty="0"/>
              <a:t> Current Situation -- Positives</a:t>
            </a:r>
          </a:p>
        </p:txBody>
      </p:sp>
      <p:sp>
        <p:nvSpPr>
          <p:cNvPr id="3" name="Content Placeholder 2">
            <a:extLst>
              <a:ext uri="{FF2B5EF4-FFF2-40B4-BE49-F238E27FC236}">
                <a16:creationId xmlns:a16="http://schemas.microsoft.com/office/drawing/2014/main" id="{793C84E6-48D1-EC3C-A054-F30DB0EFE518}"/>
              </a:ext>
            </a:extLst>
          </p:cNvPr>
          <p:cNvSpPr>
            <a:spLocks noGrp="1"/>
          </p:cNvSpPr>
          <p:nvPr>
            <p:ph idx="1"/>
          </p:nvPr>
        </p:nvSpPr>
        <p:spPr/>
        <p:txBody>
          <a:bodyPr>
            <a:normAutofit fontScale="25000" lnSpcReduction="20000"/>
          </a:bodyPr>
          <a:lstStyle/>
          <a:p>
            <a:pPr>
              <a:lnSpc>
                <a:spcPct val="200000"/>
              </a:lnSpc>
            </a:pPr>
            <a:r>
              <a:rPr lang="en-US" sz="12800" dirty="0">
                <a:solidFill>
                  <a:srgbClr val="FF0000"/>
                </a:solidFill>
              </a:rPr>
              <a:t>  </a:t>
            </a:r>
            <a:r>
              <a:rPr lang="en-US" sz="12800" dirty="0">
                <a:solidFill>
                  <a:schemeClr val="accent1">
                    <a:lumMod val="75000"/>
                  </a:schemeClr>
                </a:solidFill>
              </a:rPr>
              <a:t>Facing reality – here is where we stand:</a:t>
            </a:r>
          </a:p>
          <a:p>
            <a:pPr marL="1200150" lvl="1" indent="-457200">
              <a:lnSpc>
                <a:spcPct val="210000"/>
              </a:lnSpc>
              <a:buFont typeface="Wingdings" panose="05000000000000000000" pitchFamily="2" charset="2"/>
              <a:buChar char="ü"/>
            </a:pPr>
            <a:r>
              <a:rPr lang="en-US" sz="11200" b="1" dirty="0">
                <a:solidFill>
                  <a:schemeClr val="accent1">
                    <a:lumMod val="75000"/>
                  </a:schemeClr>
                </a:solidFill>
              </a:rPr>
              <a:t>Several experienced leaders on Federation Board   </a:t>
            </a:r>
          </a:p>
          <a:p>
            <a:pPr marL="1200150" lvl="1" indent="-457200">
              <a:lnSpc>
                <a:spcPct val="210000"/>
              </a:lnSpc>
              <a:buFont typeface="Wingdings" panose="05000000000000000000" pitchFamily="2" charset="2"/>
              <a:buChar char="ü"/>
            </a:pPr>
            <a:r>
              <a:rPr lang="en-US" sz="11200" b="1" dirty="0">
                <a:solidFill>
                  <a:schemeClr val="accent1">
                    <a:lumMod val="75000"/>
                  </a:schemeClr>
                </a:solidFill>
              </a:rPr>
              <a:t>Financially sound    </a:t>
            </a:r>
          </a:p>
          <a:p>
            <a:pPr marL="1200150" lvl="1" indent="-457200">
              <a:lnSpc>
                <a:spcPct val="210000"/>
              </a:lnSpc>
              <a:buFont typeface="Wingdings" panose="05000000000000000000" pitchFamily="2" charset="2"/>
              <a:buChar char="ü"/>
            </a:pPr>
            <a:r>
              <a:rPr lang="en-US" sz="11200" b="1" dirty="0">
                <a:solidFill>
                  <a:schemeClr val="accent1">
                    <a:lumMod val="75000"/>
                  </a:schemeClr>
                </a:solidFill>
              </a:rPr>
              <a:t>Strong, sound, helpful Region X RVP leadership   </a:t>
            </a:r>
          </a:p>
          <a:p>
            <a:endParaRPr lang="en-US" dirty="0">
              <a:solidFill>
                <a:schemeClr val="accent1">
                  <a:lumMod val="75000"/>
                </a:schemeClr>
              </a:solidFill>
            </a:endParaRPr>
          </a:p>
          <a:p>
            <a:r>
              <a:rPr lang="en-US" dirty="0">
                <a:solidFill>
                  <a:schemeClr val="accent1">
                    <a:lumMod val="75000"/>
                  </a:schemeClr>
                </a:solidFill>
              </a:rPr>
              <a:t>           </a:t>
            </a:r>
          </a:p>
          <a:p>
            <a:r>
              <a:rPr lang="en-US" dirty="0">
                <a:solidFill>
                  <a:schemeClr val="accent1">
                    <a:lumMod val="75000"/>
                  </a:schemeClr>
                </a:solidFill>
              </a:rPr>
              <a:t>              </a:t>
            </a:r>
          </a:p>
          <a:p>
            <a:r>
              <a:rPr lang="en-US" dirty="0">
                <a:solidFill>
                  <a:schemeClr val="accent1">
                    <a:lumMod val="75000"/>
                  </a:schemeClr>
                </a:solidFill>
              </a:rPr>
              <a:t> </a:t>
            </a:r>
            <a:endParaRPr lang="en-US" dirty="0">
              <a:solidFill>
                <a:srgbClr val="FF0000"/>
              </a:solidFill>
            </a:endParaRPr>
          </a:p>
          <a:p>
            <a:r>
              <a:rPr lang="en-US" dirty="0">
                <a:solidFill>
                  <a:srgbClr val="FF0000"/>
                </a:solidFill>
              </a:rPr>
              <a:t>         </a:t>
            </a:r>
          </a:p>
        </p:txBody>
      </p:sp>
      <p:sp>
        <p:nvSpPr>
          <p:cNvPr id="4" name="Date Placeholder 3">
            <a:extLst>
              <a:ext uri="{FF2B5EF4-FFF2-40B4-BE49-F238E27FC236}">
                <a16:creationId xmlns:a16="http://schemas.microsoft.com/office/drawing/2014/main" id="{125FB20A-4491-44FC-DAEA-D1B795EB9F9B}"/>
              </a:ext>
            </a:extLst>
          </p:cNvPr>
          <p:cNvSpPr>
            <a:spLocks noGrp="1"/>
          </p:cNvSpPr>
          <p:nvPr>
            <p:ph type="dt" sz="half" idx="10"/>
          </p:nvPr>
        </p:nvSpPr>
        <p:spPr>
          <a:xfrm>
            <a:off x="465545" y="6356351"/>
            <a:ext cx="776515" cy="365125"/>
          </a:xfrm>
        </p:spPr>
        <p:txBody>
          <a:bodyPr/>
          <a:lstStyle/>
          <a:p>
            <a:r>
              <a:rPr lang="en-US" dirty="0"/>
              <a:t>04/15/2026</a:t>
            </a:r>
          </a:p>
        </p:txBody>
      </p:sp>
      <p:sp>
        <p:nvSpPr>
          <p:cNvPr id="5" name="Slide Number Placeholder 4">
            <a:extLst>
              <a:ext uri="{FF2B5EF4-FFF2-40B4-BE49-F238E27FC236}">
                <a16:creationId xmlns:a16="http://schemas.microsoft.com/office/drawing/2014/main" id="{B109534A-AB93-621E-4FD7-496E34B27F59}"/>
              </a:ext>
            </a:extLst>
          </p:cNvPr>
          <p:cNvSpPr>
            <a:spLocks noGrp="1"/>
          </p:cNvSpPr>
          <p:nvPr>
            <p:ph type="sldNum" sz="quarter" idx="12"/>
          </p:nvPr>
        </p:nvSpPr>
        <p:spPr/>
        <p:txBody>
          <a:bodyPr/>
          <a:lstStyle/>
          <a:p>
            <a:fld id="{32221A3B-3924-B04A-A496-7CB8DC41F6D4}" type="slidenum">
              <a:rPr lang="en-US" smtClean="0"/>
              <a:pPr/>
              <a:t>4</a:t>
            </a:fld>
            <a:endParaRPr lang="en-US" dirty="0"/>
          </a:p>
        </p:txBody>
      </p:sp>
      <p:sp>
        <p:nvSpPr>
          <p:cNvPr id="6" name="Footer Placeholder 5">
            <a:extLst>
              <a:ext uri="{FF2B5EF4-FFF2-40B4-BE49-F238E27FC236}">
                <a16:creationId xmlns:a16="http://schemas.microsoft.com/office/drawing/2014/main" id="{F57F3975-835E-C0A7-A1A5-87B13CCF8BB8}"/>
              </a:ext>
            </a:extLst>
          </p:cNvPr>
          <p:cNvSpPr>
            <a:spLocks noGrp="1"/>
          </p:cNvSpPr>
          <p:nvPr>
            <p:ph type="ftr" sz="quarter" idx="3"/>
          </p:nvPr>
        </p:nvSpPr>
        <p:spPr/>
        <p:txBody>
          <a:bodyPr/>
          <a:lstStyle/>
          <a:p>
            <a:r>
              <a:rPr lang="en-US"/>
              <a:t>FEDERAL BENEFITS EXPERTS</a:t>
            </a:r>
            <a:endParaRPr lang="en-US" dirty="0"/>
          </a:p>
        </p:txBody>
      </p:sp>
    </p:spTree>
    <p:extLst>
      <p:ext uri="{BB962C8B-B14F-4D97-AF65-F5344CB8AC3E}">
        <p14:creationId xmlns:p14="http://schemas.microsoft.com/office/powerpoint/2010/main" val="391376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E0A1-0B9E-350A-5CD9-6CC200DCAA91}"/>
              </a:ext>
            </a:extLst>
          </p:cNvPr>
          <p:cNvSpPr>
            <a:spLocks noGrp="1"/>
          </p:cNvSpPr>
          <p:nvPr>
            <p:ph type="title"/>
          </p:nvPr>
        </p:nvSpPr>
        <p:spPr>
          <a:xfrm>
            <a:off x="465545" y="0"/>
            <a:ext cx="9894956" cy="1219200"/>
          </a:xfrm>
        </p:spPr>
        <p:txBody>
          <a:bodyPr anchor="ctr">
            <a:normAutofit/>
          </a:bodyPr>
          <a:lstStyle/>
          <a:p>
            <a:r>
              <a:rPr lang="en-US" dirty="0"/>
              <a:t> Current Situation  -- Negatives</a:t>
            </a:r>
          </a:p>
        </p:txBody>
      </p:sp>
      <p:sp>
        <p:nvSpPr>
          <p:cNvPr id="18" name="Content Placeholder 2">
            <a:extLst>
              <a:ext uri="{FF2B5EF4-FFF2-40B4-BE49-F238E27FC236}">
                <a16:creationId xmlns:a16="http://schemas.microsoft.com/office/drawing/2014/main" id="{C9A7780B-1120-545F-6A80-FEDAA57A2E3E}"/>
              </a:ext>
            </a:extLst>
          </p:cNvPr>
          <p:cNvSpPr>
            <a:spLocks noGrp="1"/>
          </p:cNvSpPr>
          <p:nvPr>
            <p:ph idx="1"/>
          </p:nvPr>
        </p:nvSpPr>
        <p:spPr>
          <a:xfrm>
            <a:off x="465546" y="1471961"/>
            <a:ext cx="11113838" cy="4371279"/>
          </a:xfrm>
        </p:spPr>
        <p:txBody>
          <a:bodyPr>
            <a:normAutofit lnSpcReduction="10000"/>
          </a:bodyPr>
          <a:lstStyle/>
          <a:p>
            <a:pPr>
              <a:lnSpc>
                <a:spcPct val="200000"/>
              </a:lnSpc>
            </a:pPr>
            <a:r>
              <a:rPr lang="en-US" dirty="0">
                <a:solidFill>
                  <a:srgbClr val="FF0000"/>
                </a:solidFill>
              </a:rPr>
              <a:t> </a:t>
            </a:r>
            <a:r>
              <a:rPr lang="en-US" dirty="0">
                <a:solidFill>
                  <a:schemeClr val="accent1">
                    <a:lumMod val="75000"/>
                  </a:schemeClr>
                </a:solidFill>
              </a:rPr>
              <a:t>Facing reality – here is where we stand:</a:t>
            </a:r>
            <a:endParaRPr lang="en-US" dirty="0">
              <a:solidFill>
                <a:srgbClr val="FF0000"/>
              </a:solidFill>
            </a:endParaRPr>
          </a:p>
          <a:p>
            <a:pPr marL="1200150" lvl="1" indent="-457200">
              <a:buFont typeface="Wingdings" panose="05000000000000000000" pitchFamily="2" charset="2"/>
              <a:buChar char="ü"/>
            </a:pPr>
            <a:r>
              <a:rPr lang="en-US" dirty="0">
                <a:solidFill>
                  <a:srgbClr val="FF0000"/>
                </a:solidFill>
              </a:rPr>
              <a:t> Membership decreasing</a:t>
            </a:r>
            <a:endParaRPr lang="en-US" sz="1000" dirty="0">
              <a:solidFill>
                <a:srgbClr val="FF0000"/>
              </a:solidFill>
            </a:endParaRPr>
          </a:p>
          <a:p>
            <a:pPr marL="1200150" lvl="1" indent="-457200">
              <a:buFont typeface="Wingdings" panose="05000000000000000000" pitchFamily="2" charset="2"/>
              <a:buChar char="ü"/>
            </a:pPr>
            <a:endParaRPr lang="en-US" sz="500" dirty="0">
              <a:solidFill>
                <a:srgbClr val="FF0000"/>
              </a:solidFill>
            </a:endParaRPr>
          </a:p>
          <a:p>
            <a:pPr marL="1200150" lvl="1" indent="-457200">
              <a:lnSpc>
                <a:spcPct val="150000"/>
              </a:lnSpc>
              <a:buFont typeface="Wingdings" panose="05000000000000000000" pitchFamily="2" charset="2"/>
              <a:buChar char="ü"/>
            </a:pPr>
            <a:r>
              <a:rPr lang="en-US" dirty="0">
                <a:solidFill>
                  <a:srgbClr val="FF0000"/>
                </a:solidFill>
              </a:rPr>
              <a:t> Several Chapters are in trouble – on life-support </a:t>
            </a:r>
          </a:p>
          <a:p>
            <a:pPr marL="1200150" lvl="1" indent="-457200">
              <a:lnSpc>
                <a:spcPct val="150000"/>
              </a:lnSpc>
              <a:buFont typeface="Wingdings" panose="05000000000000000000" pitchFamily="2" charset="2"/>
              <a:buChar char="ü"/>
            </a:pPr>
            <a:r>
              <a:rPr lang="en-US" dirty="0">
                <a:solidFill>
                  <a:srgbClr val="FF0000"/>
                </a:solidFill>
              </a:rPr>
              <a:t> New leadership more difficult to find/identify</a:t>
            </a:r>
          </a:p>
          <a:p>
            <a:pPr marL="1200150" lvl="1" indent="-457200">
              <a:lnSpc>
                <a:spcPct val="150000"/>
              </a:lnSpc>
              <a:buFont typeface="Wingdings" panose="05000000000000000000" pitchFamily="2" charset="2"/>
              <a:buChar char="ü"/>
            </a:pPr>
            <a:r>
              <a:rPr lang="en-US" dirty="0">
                <a:solidFill>
                  <a:srgbClr val="FF0000"/>
                </a:solidFill>
              </a:rPr>
              <a:t> Skilled/experienced leaders retiring, less able to participate  </a:t>
            </a:r>
          </a:p>
          <a:p>
            <a:pPr marL="1200150" lvl="1" indent="-457200">
              <a:lnSpc>
                <a:spcPct val="150000"/>
              </a:lnSpc>
              <a:buFont typeface="Wingdings" panose="05000000000000000000" pitchFamily="2" charset="2"/>
              <a:buChar char="ü"/>
            </a:pPr>
            <a:r>
              <a:rPr lang="en-US" dirty="0">
                <a:solidFill>
                  <a:srgbClr val="FF0000"/>
                </a:solidFill>
              </a:rPr>
              <a:t> Meeting participation has declined</a:t>
            </a:r>
          </a:p>
        </p:txBody>
      </p:sp>
      <p:sp>
        <p:nvSpPr>
          <p:cNvPr id="4" name="Date Placeholder 3">
            <a:extLst>
              <a:ext uri="{FF2B5EF4-FFF2-40B4-BE49-F238E27FC236}">
                <a16:creationId xmlns:a16="http://schemas.microsoft.com/office/drawing/2014/main" id="{3BD37F4A-C12A-94FB-49AA-409AFC029222}"/>
              </a:ext>
            </a:extLst>
          </p:cNvPr>
          <p:cNvSpPr>
            <a:spLocks noGrp="1"/>
          </p:cNvSpPr>
          <p:nvPr>
            <p:ph type="dt" sz="half" idx="10"/>
          </p:nvPr>
        </p:nvSpPr>
        <p:spPr>
          <a:xfrm>
            <a:off x="364288" y="6356351"/>
            <a:ext cx="2987955" cy="365125"/>
          </a:xfrm>
        </p:spPr>
        <p:txBody>
          <a:bodyPr anchor="ctr">
            <a:normAutofit/>
          </a:bodyPr>
          <a:lstStyle/>
          <a:p>
            <a:pPr>
              <a:spcAft>
                <a:spcPts val="600"/>
              </a:spcAft>
            </a:pPr>
            <a:r>
              <a:rPr lang="en-US" dirty="0"/>
              <a:t>04/15/2026</a:t>
            </a:r>
          </a:p>
        </p:txBody>
      </p:sp>
      <p:sp>
        <p:nvSpPr>
          <p:cNvPr id="5" name="Slide Number Placeholder 4">
            <a:extLst>
              <a:ext uri="{FF2B5EF4-FFF2-40B4-BE49-F238E27FC236}">
                <a16:creationId xmlns:a16="http://schemas.microsoft.com/office/drawing/2014/main" id="{06C6C4BD-9515-EF33-7D17-DCECD8D3551F}"/>
              </a:ext>
            </a:extLst>
          </p:cNvPr>
          <p:cNvSpPr>
            <a:spLocks noGrp="1"/>
          </p:cNvSpPr>
          <p:nvPr>
            <p:ph type="sldNum" sz="quarter" idx="12"/>
          </p:nvPr>
        </p:nvSpPr>
        <p:spPr>
          <a:xfrm>
            <a:off x="8735325" y="6356351"/>
            <a:ext cx="3208031" cy="365125"/>
          </a:xfrm>
        </p:spPr>
        <p:txBody>
          <a:bodyPr anchor="ctr">
            <a:normAutofit/>
          </a:bodyPr>
          <a:lstStyle/>
          <a:p>
            <a:pPr>
              <a:spcAft>
                <a:spcPts val="600"/>
              </a:spcAft>
            </a:pPr>
            <a:fld id="{32221A3B-3924-B04A-A496-7CB8DC41F6D4}" type="slidenum">
              <a:rPr lang="en-US" smtClean="0"/>
              <a:pPr>
                <a:spcAft>
                  <a:spcPts val="600"/>
                </a:spcAft>
              </a:pPr>
              <a:t>5</a:t>
            </a:fld>
            <a:endParaRPr lang="en-US"/>
          </a:p>
        </p:txBody>
      </p:sp>
      <p:sp>
        <p:nvSpPr>
          <p:cNvPr id="6" name="Footer Placeholder 5">
            <a:extLst>
              <a:ext uri="{FF2B5EF4-FFF2-40B4-BE49-F238E27FC236}">
                <a16:creationId xmlns:a16="http://schemas.microsoft.com/office/drawing/2014/main" id="{4E6470EB-D7E1-57C8-798C-BB6115CCC92B}"/>
              </a:ext>
            </a:extLst>
          </p:cNvPr>
          <p:cNvSpPr>
            <a:spLocks noGrp="1"/>
          </p:cNvSpPr>
          <p:nvPr>
            <p:ph type="ftr" sz="quarter" idx="3"/>
          </p:nvPr>
        </p:nvSpPr>
        <p:spPr>
          <a:xfrm>
            <a:off x="3572319" y="6356351"/>
            <a:ext cx="5163006" cy="365125"/>
          </a:xfrm>
        </p:spPr>
        <p:txBody>
          <a:bodyPr anchor="ctr">
            <a:normAutofit/>
          </a:bodyPr>
          <a:lstStyle/>
          <a:p>
            <a:pPr>
              <a:spcAft>
                <a:spcPts val="600"/>
              </a:spcAft>
            </a:pPr>
            <a:r>
              <a:rPr lang="en-US"/>
              <a:t>FEDERAL BENEFITS EXPERTS</a:t>
            </a:r>
          </a:p>
        </p:txBody>
      </p:sp>
    </p:spTree>
    <p:extLst>
      <p:ext uri="{BB962C8B-B14F-4D97-AF65-F5344CB8AC3E}">
        <p14:creationId xmlns:p14="http://schemas.microsoft.com/office/powerpoint/2010/main" val="1044660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69E0-BBE6-F6BF-8ECE-CA37FB8413E6}"/>
              </a:ext>
            </a:extLst>
          </p:cNvPr>
          <p:cNvSpPr>
            <a:spLocks noGrp="1"/>
          </p:cNvSpPr>
          <p:nvPr>
            <p:ph type="title"/>
          </p:nvPr>
        </p:nvSpPr>
        <p:spPr>
          <a:xfrm>
            <a:off x="962833" y="3133726"/>
            <a:ext cx="10360501" cy="1159494"/>
          </a:xfrm>
        </p:spPr>
        <p:txBody>
          <a:bodyPr anchor="t">
            <a:normAutofit/>
          </a:bodyPr>
          <a:lstStyle/>
          <a:p>
            <a:r>
              <a:rPr lang="en-US" dirty="0"/>
              <a:t>Items to Ponder</a:t>
            </a:r>
          </a:p>
        </p:txBody>
      </p:sp>
      <p:sp>
        <p:nvSpPr>
          <p:cNvPr id="4" name="Date Placeholder 3">
            <a:extLst>
              <a:ext uri="{FF2B5EF4-FFF2-40B4-BE49-F238E27FC236}">
                <a16:creationId xmlns:a16="http://schemas.microsoft.com/office/drawing/2014/main" id="{FBBF16CC-4AF8-1DE7-75F3-E768D606E20D}"/>
              </a:ext>
            </a:extLst>
          </p:cNvPr>
          <p:cNvSpPr>
            <a:spLocks noGrp="1"/>
          </p:cNvSpPr>
          <p:nvPr>
            <p:ph type="dt" sz="half" idx="10"/>
          </p:nvPr>
        </p:nvSpPr>
        <p:spPr>
          <a:xfrm>
            <a:off x="465545" y="6356351"/>
            <a:ext cx="961811" cy="365125"/>
          </a:xfrm>
        </p:spPr>
        <p:txBody>
          <a:bodyPr anchor="ctr">
            <a:normAutofit/>
          </a:bodyPr>
          <a:lstStyle/>
          <a:p>
            <a:pPr>
              <a:spcAft>
                <a:spcPts val="600"/>
              </a:spcAft>
            </a:pPr>
            <a:r>
              <a:rPr lang="en-US" dirty="0"/>
              <a:t>04/15/2026</a:t>
            </a:r>
          </a:p>
        </p:txBody>
      </p:sp>
      <p:sp>
        <p:nvSpPr>
          <p:cNvPr id="5" name="Slide Number Placeholder 4">
            <a:extLst>
              <a:ext uri="{FF2B5EF4-FFF2-40B4-BE49-F238E27FC236}">
                <a16:creationId xmlns:a16="http://schemas.microsoft.com/office/drawing/2014/main" id="{5B3FFE89-B1ED-53F0-B59E-7BB657B205B7}"/>
              </a:ext>
            </a:extLst>
          </p:cNvPr>
          <p:cNvSpPr>
            <a:spLocks noGrp="1"/>
          </p:cNvSpPr>
          <p:nvPr>
            <p:ph type="sldNum" sz="quarter" idx="12"/>
          </p:nvPr>
        </p:nvSpPr>
        <p:spPr>
          <a:xfrm>
            <a:off x="8735325" y="6356351"/>
            <a:ext cx="3191102" cy="365125"/>
          </a:xfrm>
        </p:spPr>
        <p:txBody>
          <a:bodyPr anchor="ctr">
            <a:normAutofit/>
          </a:bodyPr>
          <a:lstStyle/>
          <a:p>
            <a:pPr>
              <a:spcAft>
                <a:spcPts val="600"/>
              </a:spcAft>
            </a:pPr>
            <a:fld id="{32221A3B-3924-B04A-A496-7CB8DC41F6D4}" type="slidenum">
              <a:rPr lang="en-US" smtClean="0"/>
              <a:pPr>
                <a:spcAft>
                  <a:spcPts val="600"/>
                </a:spcAft>
              </a:pPr>
              <a:t>6</a:t>
            </a:fld>
            <a:endParaRPr lang="en-US"/>
          </a:p>
        </p:txBody>
      </p:sp>
      <p:sp>
        <p:nvSpPr>
          <p:cNvPr id="6" name="Footer Placeholder 5">
            <a:extLst>
              <a:ext uri="{FF2B5EF4-FFF2-40B4-BE49-F238E27FC236}">
                <a16:creationId xmlns:a16="http://schemas.microsoft.com/office/drawing/2014/main" id="{9EB358B8-E263-9FAC-83EB-B458F61FBFDC}"/>
              </a:ext>
            </a:extLst>
          </p:cNvPr>
          <p:cNvSpPr>
            <a:spLocks noGrp="1"/>
          </p:cNvSpPr>
          <p:nvPr>
            <p:ph type="ftr" sz="quarter" idx="3"/>
          </p:nvPr>
        </p:nvSpPr>
        <p:spPr>
          <a:xfrm>
            <a:off x="3572319" y="6356351"/>
            <a:ext cx="5163006" cy="365125"/>
          </a:xfrm>
        </p:spPr>
        <p:txBody>
          <a:bodyPr anchor="ctr">
            <a:normAutofit/>
          </a:bodyPr>
          <a:lstStyle/>
          <a:p>
            <a:pPr>
              <a:spcAft>
                <a:spcPts val="600"/>
              </a:spcAft>
            </a:pPr>
            <a:r>
              <a:rPr lang="en-US"/>
              <a:t>FEDERAL BENEFITS EXPERTS</a:t>
            </a:r>
          </a:p>
        </p:txBody>
      </p:sp>
    </p:spTree>
    <p:extLst>
      <p:ext uri="{BB962C8B-B14F-4D97-AF65-F5344CB8AC3E}">
        <p14:creationId xmlns:p14="http://schemas.microsoft.com/office/powerpoint/2010/main" val="3677317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001EF-84EA-076B-1839-0305276CD088}"/>
              </a:ext>
            </a:extLst>
          </p:cNvPr>
          <p:cNvSpPr>
            <a:spLocks noGrp="1"/>
          </p:cNvSpPr>
          <p:nvPr>
            <p:ph type="title"/>
          </p:nvPr>
        </p:nvSpPr>
        <p:spPr>
          <a:xfrm>
            <a:off x="465545" y="0"/>
            <a:ext cx="9894956" cy="1219200"/>
          </a:xfrm>
        </p:spPr>
        <p:txBody>
          <a:bodyPr anchor="ctr">
            <a:normAutofit/>
          </a:bodyPr>
          <a:lstStyle/>
          <a:p>
            <a:r>
              <a:rPr lang="en-US" dirty="0"/>
              <a:t>NARFE TN Federation</a:t>
            </a:r>
          </a:p>
        </p:txBody>
      </p:sp>
      <p:sp>
        <p:nvSpPr>
          <p:cNvPr id="4" name="Date Placeholder 3">
            <a:extLst>
              <a:ext uri="{FF2B5EF4-FFF2-40B4-BE49-F238E27FC236}">
                <a16:creationId xmlns:a16="http://schemas.microsoft.com/office/drawing/2014/main" id="{3CE9AB22-041E-0720-C9C7-097340034D42}"/>
              </a:ext>
            </a:extLst>
          </p:cNvPr>
          <p:cNvSpPr>
            <a:spLocks noGrp="1"/>
          </p:cNvSpPr>
          <p:nvPr>
            <p:ph type="dt" sz="half" idx="10"/>
          </p:nvPr>
        </p:nvSpPr>
        <p:spPr>
          <a:xfrm>
            <a:off x="465545" y="6356351"/>
            <a:ext cx="806995" cy="365125"/>
          </a:xfrm>
        </p:spPr>
        <p:txBody>
          <a:bodyPr anchor="ctr">
            <a:normAutofit/>
          </a:bodyPr>
          <a:lstStyle/>
          <a:p>
            <a:pPr>
              <a:spcAft>
                <a:spcPts val="600"/>
              </a:spcAft>
            </a:pPr>
            <a:r>
              <a:rPr lang="en-US" dirty="0"/>
              <a:t>04/15/2026</a:t>
            </a:r>
          </a:p>
        </p:txBody>
      </p:sp>
      <p:sp>
        <p:nvSpPr>
          <p:cNvPr id="5" name="Slide Number Placeholder 4">
            <a:extLst>
              <a:ext uri="{FF2B5EF4-FFF2-40B4-BE49-F238E27FC236}">
                <a16:creationId xmlns:a16="http://schemas.microsoft.com/office/drawing/2014/main" id="{ABDADBC8-CF89-08E1-D9F3-8E74B5FA0FD2}"/>
              </a:ext>
            </a:extLst>
          </p:cNvPr>
          <p:cNvSpPr>
            <a:spLocks noGrp="1"/>
          </p:cNvSpPr>
          <p:nvPr>
            <p:ph type="sldNum" sz="quarter" idx="12"/>
          </p:nvPr>
        </p:nvSpPr>
        <p:spPr>
          <a:xfrm>
            <a:off x="11579384" y="6356351"/>
            <a:ext cx="363972" cy="365125"/>
          </a:xfrm>
        </p:spPr>
        <p:txBody>
          <a:bodyPr anchor="ctr">
            <a:normAutofit/>
          </a:bodyPr>
          <a:lstStyle/>
          <a:p>
            <a:pPr>
              <a:spcAft>
                <a:spcPts val="600"/>
              </a:spcAft>
            </a:pPr>
            <a:r>
              <a:rPr lang="en-US" dirty="0"/>
              <a:t>7</a:t>
            </a:r>
          </a:p>
        </p:txBody>
      </p:sp>
      <p:sp>
        <p:nvSpPr>
          <p:cNvPr id="6" name="Footer Placeholder 5">
            <a:extLst>
              <a:ext uri="{FF2B5EF4-FFF2-40B4-BE49-F238E27FC236}">
                <a16:creationId xmlns:a16="http://schemas.microsoft.com/office/drawing/2014/main" id="{9C9E347C-158B-AFE3-D12B-1CB6E5CD4A11}"/>
              </a:ext>
            </a:extLst>
          </p:cNvPr>
          <p:cNvSpPr>
            <a:spLocks noGrp="1"/>
          </p:cNvSpPr>
          <p:nvPr>
            <p:ph type="ftr" sz="quarter" idx="3"/>
          </p:nvPr>
        </p:nvSpPr>
        <p:spPr>
          <a:xfrm>
            <a:off x="3572319" y="6356351"/>
            <a:ext cx="5163006" cy="365125"/>
          </a:xfrm>
        </p:spPr>
        <p:txBody>
          <a:bodyPr anchor="ctr">
            <a:normAutofit/>
          </a:bodyPr>
          <a:lstStyle/>
          <a:p>
            <a:pPr>
              <a:spcAft>
                <a:spcPts val="600"/>
              </a:spcAft>
            </a:pPr>
            <a:r>
              <a:rPr lang="en-US" dirty="0"/>
              <a:t>FEDERAL BENEFITS EXPERTS</a:t>
            </a:r>
          </a:p>
        </p:txBody>
      </p:sp>
      <p:graphicFrame>
        <p:nvGraphicFramePr>
          <p:cNvPr id="8" name="Content Placeholder 2">
            <a:extLst>
              <a:ext uri="{FF2B5EF4-FFF2-40B4-BE49-F238E27FC236}">
                <a16:creationId xmlns:a16="http://schemas.microsoft.com/office/drawing/2014/main" id="{1A19CFD9-F0E0-B522-5C53-74005853A3D1}"/>
              </a:ext>
            </a:extLst>
          </p:cNvPr>
          <p:cNvGraphicFramePr>
            <a:graphicFrameLocks noGrp="1"/>
          </p:cNvGraphicFramePr>
          <p:nvPr>
            <p:ph idx="1"/>
            <p:extLst>
              <p:ext uri="{D42A27DB-BD31-4B8C-83A1-F6EECF244321}">
                <p14:modId xmlns:p14="http://schemas.microsoft.com/office/powerpoint/2010/main" val="2293994552"/>
              </p:ext>
            </p:extLst>
          </p:nvPr>
        </p:nvGraphicFramePr>
        <p:xfrm>
          <a:off x="465546" y="1511301"/>
          <a:ext cx="11113838" cy="461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1461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C74D636-5644-FAC5-80C8-CB7FD6BD8B34}"/>
              </a:ext>
            </a:extLst>
          </p:cNvPr>
          <p:cNvSpPr>
            <a:spLocks noGrp="1"/>
          </p:cNvSpPr>
          <p:nvPr>
            <p:ph type="title"/>
          </p:nvPr>
        </p:nvSpPr>
        <p:spPr>
          <a:xfrm>
            <a:off x="465545" y="0"/>
            <a:ext cx="9844169" cy="1219200"/>
          </a:xfrm>
        </p:spPr>
        <p:txBody>
          <a:bodyPr anchor="ctr">
            <a:normAutofit/>
          </a:bodyPr>
          <a:lstStyle/>
          <a:p>
            <a:r>
              <a:rPr lang="en-US" dirty="0"/>
              <a:t>NARFE TN Federation</a:t>
            </a:r>
          </a:p>
        </p:txBody>
      </p:sp>
      <p:sp>
        <p:nvSpPr>
          <p:cNvPr id="4" name="Date Placeholder 3">
            <a:extLst>
              <a:ext uri="{FF2B5EF4-FFF2-40B4-BE49-F238E27FC236}">
                <a16:creationId xmlns:a16="http://schemas.microsoft.com/office/drawing/2014/main" id="{547637AB-CF59-9925-2276-1DE863C78956}"/>
              </a:ext>
            </a:extLst>
          </p:cNvPr>
          <p:cNvSpPr>
            <a:spLocks noGrp="1"/>
          </p:cNvSpPr>
          <p:nvPr>
            <p:ph type="dt" sz="half" idx="10"/>
          </p:nvPr>
        </p:nvSpPr>
        <p:spPr>
          <a:xfrm>
            <a:off x="465545" y="6356351"/>
            <a:ext cx="761275" cy="365125"/>
          </a:xfrm>
        </p:spPr>
        <p:txBody>
          <a:bodyPr anchor="ctr">
            <a:normAutofit/>
          </a:bodyPr>
          <a:lstStyle/>
          <a:p>
            <a:pPr>
              <a:spcAft>
                <a:spcPts val="600"/>
              </a:spcAft>
            </a:pPr>
            <a:r>
              <a:rPr lang="en-US" dirty="0"/>
              <a:t>04/15/2026</a:t>
            </a:r>
          </a:p>
        </p:txBody>
      </p:sp>
      <p:sp>
        <p:nvSpPr>
          <p:cNvPr id="5" name="Slide Number Placeholder 4">
            <a:extLst>
              <a:ext uri="{FF2B5EF4-FFF2-40B4-BE49-F238E27FC236}">
                <a16:creationId xmlns:a16="http://schemas.microsoft.com/office/drawing/2014/main" id="{0DC3DCE8-BCBA-61AD-D5E1-9DD06B6C9A8A}"/>
              </a:ext>
            </a:extLst>
          </p:cNvPr>
          <p:cNvSpPr>
            <a:spLocks noGrp="1"/>
          </p:cNvSpPr>
          <p:nvPr>
            <p:ph type="sldNum" sz="quarter" idx="12"/>
          </p:nvPr>
        </p:nvSpPr>
        <p:spPr>
          <a:xfrm>
            <a:off x="8735325" y="6356351"/>
            <a:ext cx="3191102" cy="365125"/>
          </a:xfrm>
        </p:spPr>
        <p:txBody>
          <a:bodyPr anchor="ctr">
            <a:normAutofit/>
          </a:bodyPr>
          <a:lstStyle/>
          <a:p>
            <a:pPr>
              <a:spcAft>
                <a:spcPts val="600"/>
              </a:spcAft>
            </a:pPr>
            <a:fld id="{32221A3B-3924-B04A-A496-7CB8DC41F6D4}" type="slidenum">
              <a:rPr lang="en-US" smtClean="0"/>
              <a:pPr>
                <a:spcAft>
                  <a:spcPts val="600"/>
                </a:spcAft>
              </a:pPr>
              <a:t>8</a:t>
            </a:fld>
            <a:endParaRPr lang="en-US"/>
          </a:p>
        </p:txBody>
      </p:sp>
      <p:sp>
        <p:nvSpPr>
          <p:cNvPr id="6" name="Footer Placeholder 5">
            <a:extLst>
              <a:ext uri="{FF2B5EF4-FFF2-40B4-BE49-F238E27FC236}">
                <a16:creationId xmlns:a16="http://schemas.microsoft.com/office/drawing/2014/main" id="{2891D250-11FB-EACB-E9EE-C8681E880A7D}"/>
              </a:ext>
            </a:extLst>
          </p:cNvPr>
          <p:cNvSpPr>
            <a:spLocks noGrp="1"/>
          </p:cNvSpPr>
          <p:nvPr>
            <p:ph type="ftr" sz="quarter" idx="11"/>
          </p:nvPr>
        </p:nvSpPr>
        <p:spPr>
          <a:xfrm>
            <a:off x="3572319" y="6356351"/>
            <a:ext cx="5163006" cy="365125"/>
          </a:xfrm>
        </p:spPr>
        <p:txBody>
          <a:bodyPr anchor="ctr">
            <a:normAutofit/>
          </a:bodyPr>
          <a:lstStyle/>
          <a:p>
            <a:pPr>
              <a:spcAft>
                <a:spcPts val="600"/>
              </a:spcAft>
            </a:pPr>
            <a:r>
              <a:rPr lang="en-US"/>
              <a:t>FEDERAL BENEFITS EXPERTS</a:t>
            </a:r>
          </a:p>
        </p:txBody>
      </p:sp>
      <p:graphicFrame>
        <p:nvGraphicFramePr>
          <p:cNvPr id="24" name="Content Placeholder 2">
            <a:extLst>
              <a:ext uri="{FF2B5EF4-FFF2-40B4-BE49-F238E27FC236}">
                <a16:creationId xmlns:a16="http://schemas.microsoft.com/office/drawing/2014/main" id="{B1353D5D-427D-7F06-09BE-A6C1427A2510}"/>
              </a:ext>
            </a:extLst>
          </p:cNvPr>
          <p:cNvGraphicFramePr>
            <a:graphicFrameLocks noGrp="1"/>
          </p:cNvGraphicFramePr>
          <p:nvPr>
            <p:ph idx="1"/>
            <p:extLst>
              <p:ext uri="{D42A27DB-BD31-4B8C-83A1-F6EECF244321}">
                <p14:modId xmlns:p14="http://schemas.microsoft.com/office/powerpoint/2010/main" val="460350081"/>
              </p:ext>
            </p:extLst>
          </p:nvPr>
        </p:nvGraphicFramePr>
        <p:xfrm>
          <a:off x="465545" y="1219200"/>
          <a:ext cx="10953304" cy="4773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1687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66D86-9D9F-4C8E-19ED-11B0BB2E2E3A}"/>
              </a:ext>
            </a:extLst>
          </p:cNvPr>
          <p:cNvSpPr>
            <a:spLocks noGrp="1"/>
          </p:cNvSpPr>
          <p:nvPr>
            <p:ph type="title"/>
          </p:nvPr>
        </p:nvSpPr>
        <p:spPr>
          <a:xfrm>
            <a:off x="1074346" y="3719048"/>
            <a:ext cx="10360501" cy="1170645"/>
          </a:xfrm>
        </p:spPr>
        <p:txBody>
          <a:bodyPr/>
          <a:lstStyle/>
          <a:p>
            <a:r>
              <a:rPr lang="en-US" dirty="0"/>
              <a:t>Thank you!</a:t>
            </a:r>
          </a:p>
        </p:txBody>
      </p:sp>
      <p:sp>
        <p:nvSpPr>
          <p:cNvPr id="3" name="Text Placeholder 2">
            <a:extLst>
              <a:ext uri="{FF2B5EF4-FFF2-40B4-BE49-F238E27FC236}">
                <a16:creationId xmlns:a16="http://schemas.microsoft.com/office/drawing/2014/main" id="{9008B773-E7F2-5628-F1A6-705752B621FC}"/>
              </a:ext>
            </a:extLst>
          </p:cNvPr>
          <p:cNvSpPr>
            <a:spLocks noGrp="1"/>
          </p:cNvSpPr>
          <p:nvPr>
            <p:ph type="body" idx="1"/>
          </p:nvPr>
        </p:nvSpPr>
        <p:spPr/>
        <p:txBody>
          <a:bodyPr>
            <a:normAutofit/>
          </a:bodyPr>
          <a:lstStyle/>
          <a:p>
            <a:r>
              <a:rPr lang="en-US" sz="2400" i="1" dirty="0"/>
              <a:t>You are our leaders, the builders of our Federation’s future.  Help us make that future bright and healthy for many more years to come.</a:t>
            </a:r>
          </a:p>
        </p:txBody>
      </p:sp>
      <p:sp>
        <p:nvSpPr>
          <p:cNvPr id="4" name="Date Placeholder 3">
            <a:extLst>
              <a:ext uri="{FF2B5EF4-FFF2-40B4-BE49-F238E27FC236}">
                <a16:creationId xmlns:a16="http://schemas.microsoft.com/office/drawing/2014/main" id="{16CCD39C-F709-C42B-EAFE-11C0246EF5D9}"/>
              </a:ext>
            </a:extLst>
          </p:cNvPr>
          <p:cNvSpPr>
            <a:spLocks noGrp="1"/>
          </p:cNvSpPr>
          <p:nvPr>
            <p:ph type="dt" sz="half" idx="10"/>
          </p:nvPr>
        </p:nvSpPr>
        <p:spPr>
          <a:xfrm>
            <a:off x="465545" y="6356351"/>
            <a:ext cx="913675" cy="365125"/>
          </a:xfrm>
        </p:spPr>
        <p:txBody>
          <a:bodyPr/>
          <a:lstStyle/>
          <a:p>
            <a:r>
              <a:rPr lang="en-US" dirty="0"/>
              <a:t>04/15/2026</a:t>
            </a:r>
          </a:p>
        </p:txBody>
      </p:sp>
      <p:sp>
        <p:nvSpPr>
          <p:cNvPr id="5" name="Slide Number Placeholder 4">
            <a:extLst>
              <a:ext uri="{FF2B5EF4-FFF2-40B4-BE49-F238E27FC236}">
                <a16:creationId xmlns:a16="http://schemas.microsoft.com/office/drawing/2014/main" id="{38751396-3B13-FC72-D144-BB733786AF24}"/>
              </a:ext>
            </a:extLst>
          </p:cNvPr>
          <p:cNvSpPr>
            <a:spLocks noGrp="1"/>
          </p:cNvSpPr>
          <p:nvPr>
            <p:ph type="sldNum" sz="quarter" idx="12"/>
          </p:nvPr>
        </p:nvSpPr>
        <p:spPr/>
        <p:txBody>
          <a:bodyPr/>
          <a:lstStyle/>
          <a:p>
            <a:fld id="{32221A3B-3924-B04A-A496-7CB8DC41F6D4}" type="slidenum">
              <a:rPr lang="en-US" smtClean="0"/>
              <a:pPr/>
              <a:t>9</a:t>
            </a:fld>
            <a:endParaRPr lang="en-US"/>
          </a:p>
        </p:txBody>
      </p:sp>
      <p:sp>
        <p:nvSpPr>
          <p:cNvPr id="6" name="Footer Placeholder 5">
            <a:extLst>
              <a:ext uri="{FF2B5EF4-FFF2-40B4-BE49-F238E27FC236}">
                <a16:creationId xmlns:a16="http://schemas.microsoft.com/office/drawing/2014/main" id="{8C57DAC4-273A-C5A7-C483-B978F6CE2828}"/>
              </a:ext>
            </a:extLst>
          </p:cNvPr>
          <p:cNvSpPr>
            <a:spLocks noGrp="1"/>
          </p:cNvSpPr>
          <p:nvPr>
            <p:ph type="ftr" sz="quarter" idx="3"/>
          </p:nvPr>
        </p:nvSpPr>
        <p:spPr/>
        <p:txBody>
          <a:bodyPr/>
          <a:lstStyle/>
          <a:p>
            <a:r>
              <a:rPr lang="en-US"/>
              <a:t>FEDERAL BENEFITS EXPERTS</a:t>
            </a:r>
            <a:endParaRPr lang="en-US" dirty="0"/>
          </a:p>
        </p:txBody>
      </p:sp>
    </p:spTree>
    <p:extLst>
      <p:ext uri="{BB962C8B-B14F-4D97-AF65-F5344CB8AC3E}">
        <p14:creationId xmlns:p14="http://schemas.microsoft.com/office/powerpoint/2010/main" val="2457204668"/>
      </p:ext>
    </p:extLst>
  </p:cSld>
  <p:clrMapOvr>
    <a:masterClrMapping/>
  </p:clrMapOvr>
</p:sld>
</file>

<file path=ppt/theme/theme1.xml><?xml version="1.0" encoding="utf-8"?>
<a:theme xmlns:a="http://schemas.openxmlformats.org/drawingml/2006/main" name="NARFE HQ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24406</TotalTime>
  <Words>1682</Words>
  <Application>Microsoft Office PowerPoint</Application>
  <PresentationFormat>Custom</PresentationFormat>
  <Paragraphs>157</Paragraphs>
  <Slides>9</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Aptos</vt:lpstr>
      <vt:lpstr>Aptos Display</vt:lpstr>
      <vt:lpstr>Arial</vt:lpstr>
      <vt:lpstr>Calibri</vt:lpstr>
      <vt:lpstr>Comic Sans MS</vt:lpstr>
      <vt:lpstr>Wingdings</vt:lpstr>
      <vt:lpstr>NARFE HQ Template 2</vt:lpstr>
      <vt:lpstr>Custom Design</vt:lpstr>
      <vt:lpstr>Tennessee Federation</vt:lpstr>
      <vt:lpstr> Closing Comments --  THANK YOU</vt:lpstr>
      <vt:lpstr>Evaluation &amp; Planning </vt:lpstr>
      <vt:lpstr> Current Situation -- Positives</vt:lpstr>
      <vt:lpstr> Current Situation  -- Negatives</vt:lpstr>
      <vt:lpstr>Items to Ponder</vt:lpstr>
      <vt:lpstr>NARFE TN Federation</vt:lpstr>
      <vt:lpstr>NARFE TN Federation</vt:lpstr>
      <vt:lpstr>Thank you!</vt:lpstr>
    </vt:vector>
  </TitlesOfParts>
  <Company>narfe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narfe4</dc:creator>
  <cp:lastModifiedBy>Linda Heaton</cp:lastModifiedBy>
  <cp:revision>143</cp:revision>
  <cp:lastPrinted>2019-01-18T22:15:29Z</cp:lastPrinted>
  <dcterms:created xsi:type="dcterms:W3CDTF">2017-06-12T19:00:51Z</dcterms:created>
  <dcterms:modified xsi:type="dcterms:W3CDTF">2026-04-20T18:05:24Z</dcterms:modified>
</cp:coreProperties>
</file>