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15" r:id="rId6"/>
    <p:sldId id="319" r:id="rId7"/>
    <p:sldId id="326" r:id="rId8"/>
    <p:sldId id="327" r:id="rId9"/>
    <p:sldId id="328" r:id="rId10"/>
    <p:sldId id="329" r:id="rId11"/>
    <p:sldId id="320" r:id="rId12"/>
    <p:sldId id="321" r:id="rId13"/>
    <p:sldId id="322" r:id="rId14"/>
    <p:sldId id="323" r:id="rId15"/>
    <p:sldId id="324" r:id="rId16"/>
    <p:sldId id="325" r:id="rId17"/>
    <p:sldId id="318" r:id="rId18"/>
  </p:sldIdLst>
  <p:sldSz cx="12188825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1"/>
    <a:srgbClr val="EBECDF"/>
    <a:srgbClr val="DC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5"/>
    <p:restoredTop sz="94717"/>
  </p:normalViewPr>
  <p:slideViewPr>
    <p:cSldViewPr snapToGrid="0" snapToObjects="1">
      <p:cViewPr varScale="1">
        <p:scale>
          <a:sx n="96" d="100"/>
          <a:sy n="96" d="100"/>
        </p:scale>
        <p:origin x="856" y="288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27C0BD7A-3B7E-BA4C-8633-332707BE584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FE149231-B891-FC43-917C-0C15EEEF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661256D8-ABCC-7540-80FE-3C3CB22D760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D1D6134-14B5-BE4F-8909-9278DB4B2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50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D6134-14B5-BE4F-8909-9278DB4B27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4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CFD746-C83E-674B-879B-87F8B074A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655" y="2959100"/>
            <a:ext cx="6166912" cy="1162050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600" b="1">
                <a:solidFill>
                  <a:srgbClr val="EBEC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4655" y="4241800"/>
            <a:ext cx="6166912" cy="1397000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541" y="6356351"/>
            <a:ext cx="28440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E523EC-FBE9-F944-A21C-1D24C6307F6F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6225" y="6356351"/>
            <a:ext cx="28440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80A1-6BE7-4540-A521-AABAA8BFD413}" type="datetime1">
              <a:rPr lang="en-US" smtClean="0"/>
              <a:t>4/12/2026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0437101-3E68-7647-9E74-A0113595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2044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352551"/>
            <a:ext cx="3089529" cy="4773613"/>
          </a:xfrm>
        </p:spPr>
        <p:txBody>
          <a:bodyPr vert="eaVert"/>
          <a:lstStyle>
            <a:lvl1pPr>
              <a:lnSpc>
                <a:spcPts val="3200"/>
              </a:lnSpc>
              <a:defRPr>
                <a:solidFill>
                  <a:srgbClr val="0064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545" y="1352551"/>
            <a:ext cx="8168206" cy="477361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04E20834-5D09-9741-812C-24EE37489303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BBE3F9F-15D6-6C44-90D9-AA2FE1E1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>
            <a:lvl1pPr>
              <a:defRPr sz="900" spc="100" baseline="0"/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1760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45" y="0"/>
            <a:ext cx="9894956" cy="12192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545" y="6356351"/>
            <a:ext cx="2987955" cy="365125"/>
          </a:xfrm>
        </p:spPr>
        <p:txBody>
          <a:bodyPr/>
          <a:lstStyle>
            <a:lvl1pPr>
              <a:defRPr>
                <a:solidFill>
                  <a:srgbClr val="006491"/>
                </a:solidFill>
              </a:defRPr>
            </a:lvl1pPr>
          </a:lstStyle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3208031" cy="365125"/>
          </a:xfrm>
        </p:spPr>
        <p:txBody>
          <a:bodyPr/>
          <a:lstStyle>
            <a:lvl1pPr>
              <a:defRPr>
                <a:solidFill>
                  <a:srgbClr val="00649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AD3DE8-1951-F847-91D5-A293A573B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592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DC68DE-499D-EA43-9601-F2FC89419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833" y="3133726"/>
            <a:ext cx="10360501" cy="1571624"/>
          </a:xfrm>
        </p:spPr>
        <p:txBody>
          <a:bodyPr anchor="t"/>
          <a:lstStyle>
            <a:lvl1pPr algn="ctr">
              <a:defRPr sz="4000" b="1" cap="none">
                <a:solidFill>
                  <a:srgbClr val="EBEC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190751"/>
            <a:ext cx="10360501" cy="94297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BECDF"/>
                </a:solidFill>
              </a:defRPr>
            </a:lvl1pPr>
          </a:lstStyle>
          <a:p>
            <a:fld id="{0B5C6CAF-2E10-9443-B2EA-6B605012E3CF}" type="datetime1">
              <a:rPr lang="en-US" smtClean="0"/>
              <a:pPr/>
              <a:t>4/12/2026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BECDF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A0EDB8C-E2A5-AA45-A327-1A20BB4BC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EBECD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FEDERAL BENEFITS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45" y="1"/>
            <a:ext cx="9801847" cy="1212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545" y="1574801"/>
            <a:ext cx="5527294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574801"/>
            <a:ext cx="5383398" cy="4551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6A54-87C1-3044-87B6-99540C6F5A49}" type="datetime1">
              <a:rPr lang="en-US" smtClean="0"/>
              <a:t>4/12/2026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69DE16-BF1C-AA46-A6EB-731D7961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94756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45" y="2"/>
            <a:ext cx="9878027" cy="12128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546" y="1492174"/>
            <a:ext cx="55294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46" y="2131936"/>
            <a:ext cx="5529410" cy="3994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492174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31936"/>
            <a:ext cx="5387630" cy="3994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E03A-F419-8746-AB7D-AF1A1AEE378A}" type="datetime1">
              <a:rPr lang="en-US" smtClean="0"/>
              <a:t>4/12/2026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7778B78-2A02-7742-B1EB-D8499171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115768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4B97-2EDC-A045-AE30-91F808D20E6D}" type="datetime1">
              <a:rPr lang="en-US" smtClean="0"/>
              <a:t>4/12/2026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D4C042-3A8D-874C-89FD-E9142B51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40231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E3BB-3CD5-5F49-B315-16A4FC60C567}" type="datetime1">
              <a:rPr lang="en-US" smtClean="0"/>
              <a:t>4/12/2026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A08C-E07D-D943-B9DA-83428D92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32559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45" y="0"/>
            <a:ext cx="9844169" cy="1219200"/>
          </a:xfrm>
        </p:spPr>
        <p:txBody>
          <a:bodyPr anchor="ctr">
            <a:normAutofit/>
          </a:bodyPr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73201"/>
            <a:ext cx="6813892" cy="477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46" y="1473201"/>
            <a:ext cx="4153935" cy="477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E605-DDB5-FA4F-8254-9ADC92CA5E61}" type="datetime1">
              <a:rPr lang="en-US" smtClean="0"/>
              <a:t>4/12/2026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F0C440-D4FC-054A-A499-B40DF0AE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283002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>
                <a:solidFill>
                  <a:srgbClr val="DC3E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1295400"/>
            <a:ext cx="7313295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64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FD75-198B-BC42-BEDC-3470232CBD8E}" type="datetime1">
              <a:rPr lang="en-US" smtClean="0"/>
              <a:t>4/12/2026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21D97C-6E74-7D4B-8B17-A434C9A5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85177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9A11B2-4F67-1B4F-B6E1-1A31B401A7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"/>
            <a:ext cx="12188825" cy="12188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546" y="0"/>
            <a:ext cx="1010656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546" y="1511301"/>
            <a:ext cx="11113838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545" y="6356351"/>
            <a:ext cx="298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491"/>
                </a:solidFill>
              </a:defRPr>
            </a:lvl1pPr>
          </a:lstStyle>
          <a:p>
            <a:fld id="{63E6FB5B-CC64-314D-95FD-88B60606DB48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31911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6491"/>
                </a:solidFill>
              </a:defRPr>
            </a:lvl1pPr>
          </a:lstStyle>
          <a:p>
            <a:fld id="{32221A3B-3924-B04A-A496-7CB8DC41F6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D318DE-E513-5A41-8EC2-1A32AD5BE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319" y="6356351"/>
            <a:ext cx="5163006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 b="1" spc="100" baseline="0">
                <a:solidFill>
                  <a:srgbClr val="00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57992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00649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atsectreas@narfe.org" TargetMode="External"/><Relationship Id="rId2" Type="http://schemas.openxmlformats.org/officeDocument/2006/relationships/hyperlink" Target="mailto:cblythe@narf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E4556F-D479-FE43-BD03-91D649BA5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NARFE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8D4B-A325-464E-8801-13AFEA78F464}" type="datetime1">
              <a:rPr lang="en-US" smtClean="0"/>
              <a:t>4/12/2026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446B-EFE0-19D3-9406-8CE132C5C018}"/>
              </a:ext>
            </a:extLst>
          </p:cNvPr>
          <p:cNvSpPr txBox="1"/>
          <p:nvPr/>
        </p:nvSpPr>
        <p:spPr>
          <a:xfrm>
            <a:off x="3504990" y="4243100"/>
            <a:ext cx="5608079" cy="1624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Our Accomplishments</a:t>
            </a:r>
            <a:endParaRPr lang="en-US" sz="2000" dirty="0">
              <a:solidFill>
                <a:srgbClr val="FFFFFF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endParaRPr lang="en-US" sz="2000" dirty="0">
              <a:solidFill>
                <a:srgbClr val="FFFFFF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Presented by</a:t>
            </a:r>
            <a:endParaRPr lang="en-US" sz="2000" dirty="0">
              <a:solidFill>
                <a:srgbClr val="FFFFFF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Cindy Renee’ Blythe</a:t>
            </a: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FFFF"/>
                </a:solidFill>
                <a:latin typeface="Arial"/>
                <a:ea typeface="+mn-lt"/>
                <a:cs typeface="+mn-lt"/>
              </a:rPr>
              <a:t>National Secretary/Treasurer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05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D1D6-E451-CE89-ED02-E80A12EC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Bylaws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E453-C2D6-5494-C470-8B2EBCEE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Available on the NARFE website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Three-year term for all National Officers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New books available September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990-N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15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500 chapters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 lost tax-exempt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Closed chapters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62 in 2025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69040-2E2E-E85F-867C-9657E5D3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90E5-B0BA-1CC5-366A-6E4172C6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2562D-3B69-42AD-56FF-769068ADF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CE269-DB56-0863-47FC-48E16ABF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847" y="3136286"/>
            <a:ext cx="6722509" cy="31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9A178-84F4-8254-A18A-A613A1D83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E961-9F5A-21BC-DBBA-99FDA327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Strategic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A4D0-5CBE-C7C4-3A1D-29EFEB9BF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45" y="1480344"/>
            <a:ext cx="11113838" cy="4614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Strategic Plan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Clear specific goals 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Track progress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Evaluate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2027-2028 National Election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Last day of FEDCon26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Statements on </a:t>
            </a:r>
            <a:r>
              <a:rPr lang="en-US" dirty="0" err="1">
                <a:cs typeface="Arial"/>
              </a:rPr>
              <a:t>FEDHub</a:t>
            </a: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4E17-C1CC-B712-09AC-8BFF31F4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BA460-CA04-51A1-A26D-15C82B07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90280-CBD9-2A09-8945-B5D8ACD85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DBF955-AEEC-0933-4D8C-D7482446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312" y="1616765"/>
            <a:ext cx="4433879" cy="3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14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1AFA3-26B3-6ECB-2CF4-CDC962BA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94F2-A7F0-6BB0-D3F5-72EC4A61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>
              <a:ea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94FE-0C94-4764-9804-A8BEDB92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46" y="1511301"/>
            <a:ext cx="11113838" cy="4845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Liability Insurance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$100.00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June 12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 deadline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Received after the deadline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What’s Next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Modern platform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Identify and correct reporting</a:t>
            </a:r>
          </a:p>
          <a:p>
            <a:pPr lvl="1" indent="0">
              <a:buNone/>
            </a:pPr>
            <a:r>
              <a:rPr lang="en-US" dirty="0">
                <a:latin typeface="Arial"/>
                <a:cs typeface="Arial"/>
              </a:rPr>
              <a:t>      issues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Better serve members</a:t>
            </a:r>
          </a:p>
          <a:p>
            <a:pPr lvl="1" indent="0">
              <a:buNone/>
            </a:pPr>
            <a:endParaRPr lang="en-US" dirty="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BAE84-0EBF-3CEC-020E-8AA6FDE9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6F634-9E56-D6C2-D52E-45ACBA7B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8841B-4B66-496C-2680-FBB00455E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876D7-C106-E720-0DED-9F927D4E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51" y="2146300"/>
            <a:ext cx="5083397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ACB90-E429-007D-3B7B-536CADE7D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D80F-4331-998E-4502-AE0D9DF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Thank you for the invitation!!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9448-2131-2A9E-8E6E-9FC56D4A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Thank you for the invitation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hlinkClick r:id="rId2"/>
              </a:rPr>
              <a:t>cblythe@narfe.org</a:t>
            </a:r>
            <a:endParaRPr lang="en-US" dirty="0">
              <a:cs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hlinkClick r:id="rId3"/>
              </a:rPr>
              <a:t>natsectreas@narfe.org</a:t>
            </a:r>
            <a:endParaRPr lang="en-US" dirty="0">
              <a:cs typeface="Arial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Questions??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D6674-FCA2-4E70-607A-150B8D49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12A2A-B031-3C65-7942-133317C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20F24-925E-9742-BFAF-A266AC6BE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78334-11A5-2042-2E6C-736B4E6EA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33" y="1673165"/>
            <a:ext cx="4451384" cy="36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A85A-453A-6547-8F08-8F99676B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Thank you!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DCC5-7FB0-F547-BDBF-C758C634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CAF-2E10-9443-B2EA-6B605012E3CF}" type="datetime1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B4EE3-EB94-644D-8682-66AECD41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D2641-2A1F-B942-AEDB-34E0A28A3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A54950C-8FFD-6BEF-6D0C-0FC71FFBE7F1}"/>
              </a:ext>
            </a:extLst>
          </p:cNvPr>
          <p:cNvSpPr>
            <a:spLocks noGrp="1"/>
          </p:cNvSpPr>
          <p:nvPr/>
        </p:nvSpPr>
        <p:spPr>
          <a:xfrm>
            <a:off x="2388187" y="4164081"/>
            <a:ext cx="7772400" cy="1695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/>
              <a:t>Cindy Renee’ Blythe</a:t>
            </a:r>
            <a:endParaRPr lang="en-US" sz="2600" dirty="0"/>
          </a:p>
          <a:p>
            <a:r>
              <a:rPr lang="en-US" sz="2600" i="1" dirty="0"/>
              <a:t>cblythe@narfe.org</a:t>
            </a:r>
          </a:p>
          <a:p>
            <a:endParaRPr 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21765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CA79-99BF-6849-B46E-4ABB4F50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45" y="0"/>
            <a:ext cx="9844169" cy="1219200"/>
          </a:xfrm>
        </p:spPr>
        <p:txBody>
          <a:bodyPr anchor="ctr">
            <a:normAutofit/>
          </a:bodyPr>
          <a:lstStyle/>
          <a:p>
            <a:r>
              <a:rPr lang="en-US" dirty="0"/>
              <a:t>Welcome and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4220-6763-8D42-A7D1-1E33C3E6C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6344" y="1447438"/>
            <a:ext cx="4153935" cy="47736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Budget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 of Homeland Security 81,962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number of federal civilian employees working without salary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Coast Guard – 9,962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TSA – 64,000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ICE – 8,000 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DDC54-74DA-4842-82D1-BAA6CC66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545" y="6356351"/>
            <a:ext cx="29879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4EC077F-1822-9B4D-B466-2AEAFFB9F37D}" type="datetime1">
              <a:rPr lang="en-US" smtClean="0"/>
              <a:pPr>
                <a:spcAft>
                  <a:spcPts val="600"/>
                </a:spcAft>
              </a:pPr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70137-FFF1-F64A-A33C-9492C408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319110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221A3B-3924-B04A-A496-7CB8DC41F6D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C5BF1-304A-CC42-A4FA-FAAEA3F2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2319" y="6356351"/>
            <a:ext cx="516300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FEDERAL BENEFITS EXPERTS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64D06-DCC0-5621-7B37-95F916E68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79" y="1620981"/>
            <a:ext cx="7152189" cy="4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8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BEB3A-A130-4F63-D180-2BFF750DA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288BB-6E26-2178-E000-B53A3D8F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Calibri" panose="020F0502020204030204" pitchFamily="34" charset="0"/>
              </a:rPr>
              <a:t>National Executive Board (NEB)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C5449-8E6A-3CBE-FE56-75616582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March 2026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2026 Operating Budget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Increased Matching Funds program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2025 Audit has begun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NARFE Magazine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Mid-year budget review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Explore new avenues for non-dues revenue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Lessen dependence on membership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40B8-61F4-EB15-1F00-A1021187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9F5AC-5F52-6D66-DF27-7B0E0625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9CEE7-481C-7D24-1F3A-694C062DC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A34EA5-E879-914D-8B12-EA05BD21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896" y="1392099"/>
            <a:ext cx="3888631" cy="29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ABBD-916A-44C0-CCF0-D55410627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C0BA-C113-14FA-D554-41E3C2E5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Calibri" panose="020F0502020204030204" pitchFamily="34" charset="0"/>
              </a:rPr>
              <a:t>National Executive Board (NEB)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2C316-711F-7354-8029-09997097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FEDCon26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August 23-25, 2026, Indianapolis, IN 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Hyatt Regency Indianapolis</a:t>
            </a:r>
          </a:p>
          <a:p>
            <a:pPr marL="2057400" lvl="3" indent="-457200"/>
            <a:r>
              <a:rPr lang="en-US" dirty="0">
                <a:latin typeface="Arial"/>
                <a:cs typeface="Arial"/>
              </a:rPr>
              <a:t>Registration Fees</a:t>
            </a:r>
          </a:p>
          <a:p>
            <a:pPr marL="2514600" lvl="4" indent="-457200"/>
            <a:r>
              <a:rPr lang="en-US" dirty="0">
                <a:latin typeface="Arial"/>
                <a:cs typeface="Arial"/>
              </a:rPr>
              <a:t>Early Bird $225/$300 May 22, 2026</a:t>
            </a:r>
          </a:p>
          <a:p>
            <a:pPr marL="2514600" lvl="4" indent="-457200"/>
            <a:r>
              <a:rPr lang="en-US" dirty="0">
                <a:latin typeface="Arial"/>
                <a:cs typeface="Arial"/>
              </a:rPr>
              <a:t>$250/$300 May 23 thru August 7, 2026</a:t>
            </a:r>
          </a:p>
          <a:p>
            <a:pPr marL="2514600" lvl="4" indent="-457200"/>
            <a:r>
              <a:rPr lang="en-US" dirty="0">
                <a:latin typeface="Arial"/>
                <a:cs typeface="Arial"/>
              </a:rPr>
              <a:t>$300 August 8 and on-site</a:t>
            </a:r>
          </a:p>
          <a:p>
            <a:pPr marL="2057400" lvl="3" indent="-457200"/>
            <a:r>
              <a:rPr lang="en-US" dirty="0">
                <a:latin typeface="Arial"/>
                <a:cs typeface="Arial"/>
              </a:rPr>
              <a:t>Room Rate</a:t>
            </a:r>
          </a:p>
          <a:p>
            <a:pPr marL="2514600" lvl="4" indent="-457200"/>
            <a:r>
              <a:rPr lang="en-US" dirty="0">
                <a:latin typeface="Arial"/>
                <a:cs typeface="Arial"/>
              </a:rPr>
              <a:t>$179 Conference Rate, booking deadline June 29</a:t>
            </a:r>
            <a:r>
              <a:rPr lang="en-US" baseline="30000" dirty="0">
                <a:latin typeface="Arial"/>
                <a:cs typeface="Arial"/>
              </a:rPr>
              <a:t>th</a:t>
            </a:r>
          </a:p>
          <a:p>
            <a:pPr marL="2514600" lvl="4" indent="-457200"/>
            <a:r>
              <a:rPr lang="en-US" dirty="0">
                <a:latin typeface="Arial"/>
                <a:cs typeface="Arial"/>
              </a:rPr>
              <a:t>Group Code – G-NARF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https://fedcon.narfe.org/why-attend-fedcon26/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94E66-5EFA-541F-3DB4-3774DADC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2647B-CFFD-D605-6C92-8BB94A7D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FCF8-EC27-5AD2-6DA2-60E3C4A6C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</p:spTree>
    <p:extLst>
      <p:ext uri="{BB962C8B-B14F-4D97-AF65-F5344CB8AC3E}">
        <p14:creationId xmlns:p14="http://schemas.microsoft.com/office/powerpoint/2010/main" val="79367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70114-B5B1-B869-0B9B-4EECB14A0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4F90-D7C8-5A09-497C-5272D9D7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Calibri" panose="020F0502020204030204" pitchFamily="34" charset="0"/>
              </a:rPr>
              <a:t>FEDCon26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1C2D-6687-9E19-BFB6-4D5E62AD0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457200"/>
            <a:r>
              <a:rPr lang="en-US" dirty="0">
                <a:latin typeface="Arial"/>
                <a:cs typeface="Arial"/>
              </a:rPr>
              <a:t>Breakout Sessions 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Advocacy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NARFE Leadership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Federal Benefits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Active Federal Employee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Lifestyle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Proposed Bylaw and Standing Rule</a:t>
            </a:r>
          </a:p>
          <a:p>
            <a:pPr lvl="1" indent="0">
              <a:buNone/>
            </a:pPr>
            <a:r>
              <a:rPr lang="en-US" dirty="0">
                <a:latin typeface="Arial"/>
                <a:cs typeface="Arial"/>
              </a:rPr>
              <a:t>            Amendments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CEC46-782E-1C86-A7AE-C103549E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B0086-B476-6E1F-684C-CA08BBB0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97FEB-7FF9-881A-8B5A-1F3E8468E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DE1A0F-3B06-8020-E32A-51195E84D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51" y="1374846"/>
            <a:ext cx="3255636" cy="46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B3D79-6430-B2F5-3948-22E51E40B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FCDC-DB42-F1A3-BDC3-A4BDABE2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Calibri" panose="020F0502020204030204" pitchFamily="34" charset="0"/>
              </a:rPr>
              <a:t>Future Plans/Save 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55B7-4D2E-9F56-F024-93E41F310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457200"/>
            <a:r>
              <a:rPr lang="en-US" dirty="0">
                <a:latin typeface="Arial"/>
                <a:cs typeface="Arial"/>
              </a:rPr>
              <a:t>NEB/FP Meeting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August 22-26, 2027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Hilton Downtown – </a:t>
            </a:r>
          </a:p>
          <a:p>
            <a:pPr lvl="3" indent="0">
              <a:buNone/>
            </a:pPr>
            <a:r>
              <a:rPr lang="en-US" dirty="0">
                <a:latin typeface="Arial"/>
                <a:cs typeface="Arial"/>
              </a:rPr>
              <a:t>      Omaha NE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FEDCon28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August 23-29, 2028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$122 Room rate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Airport shuttle</a:t>
            </a:r>
          </a:p>
          <a:p>
            <a:pPr marL="2057400" lvl="3" indent="-457200"/>
            <a:r>
              <a:rPr lang="en-US" dirty="0">
                <a:latin typeface="Arial"/>
                <a:cs typeface="Arial"/>
              </a:rPr>
              <a:t>Every half hour</a:t>
            </a:r>
          </a:p>
          <a:p>
            <a:pPr marL="2057400" lvl="3" indent="-457200"/>
            <a:r>
              <a:rPr lang="en-US" dirty="0">
                <a:latin typeface="Arial"/>
                <a:cs typeface="Arial"/>
              </a:rPr>
              <a:t>Complementary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F25A3-12A5-B751-EBA1-B2055154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F4B86-D384-044F-CDAD-E8162CCB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A7965-A479-EB23-786F-3644738A4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AA8065-AC2E-FA88-E3F0-A79D10574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371" y="2105891"/>
            <a:ext cx="6038663" cy="3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35FCC-ADFF-6001-CC0D-4009FCC0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E6ED-ECE2-A3F2-ECCE-A0647BAF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Calibri" panose="020F0502020204030204" pitchFamily="34" charset="0"/>
              </a:rPr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E23F2-1AEE-CCBD-AEBC-96C851B9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457200"/>
            <a:r>
              <a:rPr lang="en-US" dirty="0">
                <a:latin typeface="Arial"/>
                <a:cs typeface="Arial"/>
              </a:rPr>
              <a:t>Stabilization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156 net loss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Lost 14,353 in 2022</a:t>
            </a:r>
          </a:p>
          <a:p>
            <a:pPr marL="2057400" lvl="3" indent="-457200"/>
            <a:r>
              <a:rPr lang="en-US" dirty="0">
                <a:latin typeface="Arial"/>
                <a:cs typeface="Arial"/>
              </a:rPr>
              <a:t>9.12% of membership</a:t>
            </a:r>
          </a:p>
          <a:p>
            <a:pPr lvl="3" indent="0">
              <a:buNone/>
            </a:pPr>
            <a:r>
              <a:rPr lang="en-US" dirty="0">
                <a:latin typeface="Arial"/>
                <a:cs typeface="Arial"/>
              </a:rPr>
              <a:t>      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125,422 total members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72,225 NO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53,197 Chapter</a:t>
            </a:r>
          </a:p>
          <a:p>
            <a:pPr marL="2057400" lvl="3" indent="-457200"/>
            <a:r>
              <a:rPr lang="en-US" dirty="0">
                <a:latin typeface="Arial"/>
                <a:cs typeface="Arial"/>
              </a:rPr>
              <a:t>550 Chapters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6465D-AF2D-BB19-C9F4-877AD10C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1745D-657C-E171-AF40-499425FB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69A87-D6B0-4384-F612-3FC89924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FEDERAL BENEFITS EXPERTS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F9A52-11C8-5329-18E5-A8BE75ED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15" y="1921565"/>
            <a:ext cx="4515963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4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026C-55DE-2894-7EA6-F9C8D33D6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F09A-E3FA-C07D-D8D9-D683ADD3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"/>
              </a:rPr>
              <a:t>Recruiting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701A-1D63-DCFD-1AF0-ABFEA56B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457200"/>
            <a:r>
              <a:rPr lang="en-US">
                <a:latin typeface="Arial"/>
                <a:cs typeface="Arial"/>
              </a:rPr>
              <a:t>Street </a:t>
            </a:r>
            <a:r>
              <a:rPr lang="en-US" dirty="0">
                <a:latin typeface="Arial"/>
                <a:cs typeface="Arial"/>
              </a:rPr>
              <a:t>Level Studios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Love Rutledge, </a:t>
            </a:r>
            <a:r>
              <a:rPr lang="en-US" dirty="0" err="1">
                <a:latin typeface="Arial"/>
                <a:cs typeface="Arial"/>
              </a:rPr>
              <a:t>FedUpward</a:t>
            </a:r>
            <a:r>
              <a:rPr lang="en-US" dirty="0">
                <a:latin typeface="Arial"/>
                <a:cs typeface="Arial"/>
              </a:rPr>
              <a:t> LLC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John Hatton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Tammy Flanagan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Brian Levine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2 New Domains (</a:t>
            </a:r>
            <a:r>
              <a:rPr lang="en-US" dirty="0" err="1">
                <a:latin typeface="Arial"/>
                <a:cs typeface="Arial"/>
              </a:rPr>
              <a:t>url’s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joinnarfe.org</a:t>
            </a:r>
          </a:p>
          <a:p>
            <a:pPr marL="2514600" lvl="4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joinnarfe.com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New Members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99 digital marketing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057400" lvl="3" indent="-4572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057400" lvl="3" indent="-4572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A5E4D-81B0-65E9-3B83-3838C666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6B5C6-6D62-8842-D7D4-D5F3FCA1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C4E9E-2899-877A-44F9-780FABCA7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15CBA-8ABD-CB24-EEB6-A66F23CA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913" y="2590801"/>
            <a:ext cx="5615443" cy="35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DCF7E-7EBB-2931-E852-3B4731A2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A569-B5CE-94B1-1B46-E204E9F7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"/>
              </a:rPr>
              <a:t>Recruiting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085D-95B6-6AED-D805-9AF89592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6491"/>
                </a:solidFill>
                <a:latin typeface="Arial"/>
                <a:cs typeface="Arial"/>
              </a:rPr>
              <a:t>Federation Recruiting Success</a:t>
            </a:r>
          </a:p>
          <a:p>
            <a:pPr marL="1200150" lvl="1" indent="-457200"/>
            <a:r>
              <a:rPr lang="en-US" dirty="0">
                <a:latin typeface="Arial"/>
                <a:cs typeface="Arial"/>
              </a:rPr>
              <a:t>118 New Members in 2025</a:t>
            </a:r>
          </a:p>
          <a:p>
            <a:pPr marL="1600200" lvl="2" indent="-457200"/>
            <a:r>
              <a:rPr lang="en-US" dirty="0">
                <a:latin typeface="Arial"/>
                <a:cs typeface="Arial"/>
              </a:rPr>
              <a:t>Open Season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Illinois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Rhode Island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Kentucky/Tennessee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Ohio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Texas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Colorado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057400" lvl="3" indent="-457200"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77717-EAA4-7709-0DBD-B3F1BB44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077F-1822-9B4D-B466-2AEAFFB9F37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1CC8E-A1E3-59BE-FE98-821179E2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1A3B-3924-B04A-A496-7CB8DC41F6D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8D318-27EB-413E-2509-EA0B05011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FEDERAL BENEFITS EXPERTS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56A345-2589-AE0C-0F75-52CA22B7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46" y="2517914"/>
            <a:ext cx="6681643" cy="34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54116"/>
      </p:ext>
    </p:extLst>
  </p:cSld>
  <p:clrMapOvr>
    <a:masterClrMapping/>
  </p:clrMapOvr>
</p:sld>
</file>

<file path=ppt/theme/theme1.xml><?xml version="1.0" encoding="utf-8"?>
<a:theme xmlns:a="http://schemas.openxmlformats.org/drawingml/2006/main" name="NARFE HQ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20240F61B454DB0B6C7CFDC47155F" ma:contentTypeVersion="18" ma:contentTypeDescription="Create a new document." ma:contentTypeScope="" ma:versionID="47282c15bfa8b8ad22f00342951cd5fc">
  <xsd:schema xmlns:xsd="http://www.w3.org/2001/XMLSchema" xmlns:xs="http://www.w3.org/2001/XMLSchema" xmlns:p="http://schemas.microsoft.com/office/2006/metadata/properties" xmlns:ns2="f35ca0c6-7ed2-4624-aa1f-96994569cc4c" xmlns:ns3="69a8eecb-a930-4c2b-9a06-6ef015c82307" targetNamespace="http://schemas.microsoft.com/office/2006/metadata/properties" ma:root="true" ma:fieldsID="29e2d3e638443cddc3035818dd90c52b" ns2:_="" ns3:_="">
    <xsd:import namespace="f35ca0c6-7ed2-4624-aa1f-96994569cc4c"/>
    <xsd:import namespace="69a8eecb-a930-4c2b-9a06-6ef015c823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a0c6-7ed2-4624-aa1f-96994569c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c845f1-ac00-4700-872f-604a1e96cf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8eecb-a930-4c2b-9a06-6ef015c823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aad1d8-a023-424b-a7ee-728fd1488318}" ma:internalName="TaxCatchAll" ma:showField="CatchAllData" ma:web="69a8eecb-a930-4c2b-9a06-6ef015c823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a0c6-7ed2-4624-aa1f-96994569cc4c">
      <Terms xmlns="http://schemas.microsoft.com/office/infopath/2007/PartnerControls"/>
    </lcf76f155ced4ddcb4097134ff3c332f>
    <TaxCatchAll xmlns="69a8eecb-a930-4c2b-9a06-6ef015c8230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CF333-5575-429F-8FF6-088440959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ca0c6-7ed2-4624-aa1f-96994569cc4c"/>
    <ds:schemaRef ds:uri="69a8eecb-a930-4c2b-9a06-6ef015c823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B6855E-B254-4FCC-8964-D1F01F6BABE1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f35ca0c6-7ed2-4624-aa1f-96994569cc4c"/>
    <ds:schemaRef ds:uri="http://schemas.microsoft.com/office/infopath/2007/PartnerControls"/>
    <ds:schemaRef ds:uri="http://schemas.openxmlformats.org/package/2006/metadata/core-properties"/>
    <ds:schemaRef ds:uri="69a8eecb-a930-4c2b-9a06-6ef015c8230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D9B790-DEF0-4DC7-8239-6ADD1EFD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27049</TotalTime>
  <Words>463</Words>
  <Application>Microsoft Office PowerPoint</Application>
  <PresentationFormat>Custom</PresentationFormat>
  <Paragraphs>166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NARFE HQ Template 2</vt:lpstr>
      <vt:lpstr>NARFE Update</vt:lpstr>
      <vt:lpstr>Welcome and Introduction</vt:lpstr>
      <vt:lpstr>National Executive Board (NEB)</vt:lpstr>
      <vt:lpstr>National Executive Board (NEB)</vt:lpstr>
      <vt:lpstr>FEDCon26</vt:lpstr>
      <vt:lpstr>Future Plans/Save the Date</vt:lpstr>
      <vt:lpstr>Membership</vt:lpstr>
      <vt:lpstr>Recruiting Opportunities</vt:lpstr>
      <vt:lpstr>Recruiting</vt:lpstr>
      <vt:lpstr>National Bylaws</vt:lpstr>
      <vt:lpstr>Strategic Initiatives</vt:lpstr>
      <vt:lpstr>PowerPoint Presentation</vt:lpstr>
      <vt:lpstr>Thank you for the invitation!!</vt:lpstr>
      <vt:lpstr>Thank you!</vt:lpstr>
    </vt:vector>
  </TitlesOfParts>
  <Company>narfe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narfe4</dc:creator>
  <cp:lastModifiedBy>Cindy Renee' Blythe</cp:lastModifiedBy>
  <cp:revision>158</cp:revision>
  <cp:lastPrinted>2026-04-08T17:24:49Z</cp:lastPrinted>
  <dcterms:created xsi:type="dcterms:W3CDTF">2017-06-12T19:00:51Z</dcterms:created>
  <dcterms:modified xsi:type="dcterms:W3CDTF">2026-04-12T21:13:04Z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0x010100AED20240F61B454DB0B6C7CFDC47155F</vt:lpwstr>
  </property>
  <property fmtid="{D5CDD505-2E9C-101B-9397-08002B2CF9AE}" pid="3" name="MediaServiceImageTags">
    <vt:lpwstr/>
  </property>
</Properties>
</file>