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6" r:id="rId5"/>
    <p:sldId id="315" r:id="rId6"/>
    <p:sldId id="320" r:id="rId7"/>
    <p:sldId id="328" r:id="rId8"/>
    <p:sldId id="336" r:id="rId9"/>
    <p:sldId id="337" r:id="rId10"/>
    <p:sldId id="345" r:id="rId11"/>
    <p:sldId id="346" r:id="rId12"/>
    <p:sldId id="347" r:id="rId13"/>
    <p:sldId id="318" r:id="rId14"/>
    <p:sldId id="349" r:id="rId15"/>
    <p:sldId id="350" r:id="rId16"/>
    <p:sldId id="351" r:id="rId17"/>
    <p:sldId id="352" r:id="rId18"/>
    <p:sldId id="353" r:id="rId19"/>
    <p:sldId id="354" r:id="rId20"/>
    <p:sldId id="355" r:id="rId21"/>
    <p:sldId id="356" r:id="rId22"/>
    <p:sldId id="339" r:id="rId23"/>
    <p:sldId id="357" r:id="rId24"/>
    <p:sldId id="344" r:id="rId25"/>
    <p:sldId id="343" r:id="rId26"/>
    <p:sldId id="324" r:id="rId27"/>
    <p:sldId id="325" r:id="rId28"/>
    <p:sldId id="340" r:id="rId29"/>
    <p:sldId id="348" r:id="rId30"/>
    <p:sldId id="322" r:id="rId31"/>
    <p:sldId id="359" r:id="rId32"/>
    <p:sldId id="358" r:id="rId33"/>
  </p:sldIdLst>
  <p:sldSz cx="12188825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3E38"/>
    <a:srgbClr val="006491"/>
    <a:srgbClr val="EBEC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7F84C3C-DF35-4B78-A1CE-F9945D8AD6F7}" v="9" dt="2024-10-15T16:59:30.2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0307" autoAdjust="0"/>
  </p:normalViewPr>
  <p:slideViewPr>
    <p:cSldViewPr snapToGrid="0" snapToObjects="1">
      <p:cViewPr varScale="1">
        <p:scale>
          <a:sx n="49" d="100"/>
          <a:sy n="49" d="100"/>
        </p:scale>
        <p:origin x="1536" y="42"/>
      </p:cViewPr>
      <p:guideLst>
        <p:guide orient="horz" pos="2160"/>
        <p:guide pos="2880"/>
        <p:guide pos="383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vana Sara" userId="49b3d929-eb53-4422-8f41-9b65b2e70d40" providerId="ADAL" clId="{B7F84C3C-DF35-4B78-A1CE-F9945D8AD6F7}"/>
    <pc:docChg chg="custSel delSld modSld">
      <pc:chgData name="Ivana Sara" userId="49b3d929-eb53-4422-8f41-9b65b2e70d40" providerId="ADAL" clId="{B7F84C3C-DF35-4B78-A1CE-F9945D8AD6F7}" dt="2024-10-24T17:18:40.628" v="499" actId="20577"/>
      <pc:docMkLst>
        <pc:docMk/>
      </pc:docMkLst>
      <pc:sldChg chg="modSp mod modNotesTx">
        <pc:chgData name="Ivana Sara" userId="49b3d929-eb53-4422-8f41-9b65b2e70d40" providerId="ADAL" clId="{B7F84C3C-DF35-4B78-A1CE-F9945D8AD6F7}" dt="2024-10-24T17:16:27.419" v="456" actId="20577"/>
        <pc:sldMkLst>
          <pc:docMk/>
          <pc:sldMk cId="3501059193" sldId="256"/>
        </pc:sldMkLst>
        <pc:spChg chg="mod">
          <ac:chgData name="Ivana Sara" userId="49b3d929-eb53-4422-8f41-9b65b2e70d40" providerId="ADAL" clId="{B7F84C3C-DF35-4B78-A1CE-F9945D8AD6F7}" dt="2024-09-18T19:09:56.737" v="184" actId="20577"/>
          <ac:spMkLst>
            <pc:docMk/>
            <pc:sldMk cId="3501059193" sldId="256"/>
            <ac:spMk id="2" creationId="{15A1446B-EFE0-19D3-9406-8CE132C5C018}"/>
          </ac:spMkLst>
        </pc:spChg>
        <pc:spChg chg="mod">
          <ac:chgData name="Ivana Sara" userId="49b3d929-eb53-4422-8f41-9b65b2e70d40" providerId="ADAL" clId="{B7F84C3C-DF35-4B78-A1CE-F9945D8AD6F7}" dt="2024-10-24T17:16:09.092" v="455" actId="20577"/>
          <ac:spMkLst>
            <pc:docMk/>
            <pc:sldMk cId="3501059193" sldId="256"/>
            <ac:spMk id="8" creationId="{84E4556F-D479-FE43-BD03-91D649BA5436}"/>
          </ac:spMkLst>
        </pc:spChg>
      </pc:sldChg>
      <pc:sldChg chg="modNotesTx">
        <pc:chgData name="Ivana Sara" userId="49b3d929-eb53-4422-8f41-9b65b2e70d40" providerId="ADAL" clId="{B7F84C3C-DF35-4B78-A1CE-F9945D8AD6F7}" dt="2024-09-18T16:24:28.631" v="0" actId="20577"/>
        <pc:sldMkLst>
          <pc:docMk/>
          <pc:sldMk cId="1021984947" sldId="315"/>
        </pc:sldMkLst>
      </pc:sldChg>
      <pc:sldChg chg="modNotesTx">
        <pc:chgData name="Ivana Sara" userId="49b3d929-eb53-4422-8f41-9b65b2e70d40" providerId="ADAL" clId="{B7F84C3C-DF35-4B78-A1CE-F9945D8AD6F7}" dt="2024-10-24T17:17:15.146" v="463" actId="20577"/>
        <pc:sldMkLst>
          <pc:docMk/>
          <pc:sldMk cId="2176582076" sldId="318"/>
        </pc:sldMkLst>
      </pc:sldChg>
      <pc:sldChg chg="modSp mod modNotesTx">
        <pc:chgData name="Ivana Sara" userId="49b3d929-eb53-4422-8f41-9b65b2e70d40" providerId="ADAL" clId="{B7F84C3C-DF35-4B78-A1CE-F9945D8AD6F7}" dt="2024-10-24T17:16:33.047" v="457" actId="20577"/>
        <pc:sldMkLst>
          <pc:docMk/>
          <pc:sldMk cId="2675261332" sldId="320"/>
        </pc:sldMkLst>
        <pc:spChg chg="mod">
          <ac:chgData name="Ivana Sara" userId="49b3d929-eb53-4422-8f41-9b65b2e70d40" providerId="ADAL" clId="{B7F84C3C-DF35-4B78-A1CE-F9945D8AD6F7}" dt="2024-10-15T16:45:57.328" v="199" actId="20577"/>
          <ac:spMkLst>
            <pc:docMk/>
            <pc:sldMk cId="2675261332" sldId="320"/>
            <ac:spMk id="3" creationId="{661B4220-6763-8D42-A7D1-1E33C3E6CE55}"/>
          </ac:spMkLst>
        </pc:spChg>
      </pc:sldChg>
      <pc:sldChg chg="modNotesTx">
        <pc:chgData name="Ivana Sara" userId="49b3d929-eb53-4422-8f41-9b65b2e70d40" providerId="ADAL" clId="{B7F84C3C-DF35-4B78-A1CE-F9945D8AD6F7}" dt="2024-10-24T17:18:34.468" v="498" actId="20577"/>
        <pc:sldMkLst>
          <pc:docMk/>
          <pc:sldMk cId="2266428591" sldId="322"/>
        </pc:sldMkLst>
      </pc:sldChg>
      <pc:sldChg chg="addSp delSp modSp mod modNotesTx">
        <pc:chgData name="Ivana Sara" userId="49b3d929-eb53-4422-8f41-9b65b2e70d40" providerId="ADAL" clId="{B7F84C3C-DF35-4B78-A1CE-F9945D8AD6F7}" dt="2024-10-24T17:18:22.027" v="496" actId="20577"/>
        <pc:sldMkLst>
          <pc:docMk/>
          <pc:sldMk cId="927139672" sldId="324"/>
        </pc:sldMkLst>
        <pc:picChg chg="add mod">
          <ac:chgData name="Ivana Sara" userId="49b3d929-eb53-4422-8f41-9b65b2e70d40" providerId="ADAL" clId="{B7F84C3C-DF35-4B78-A1CE-F9945D8AD6F7}" dt="2024-10-15T16:59:32.624" v="341" actId="962"/>
          <ac:picMkLst>
            <pc:docMk/>
            <pc:sldMk cId="927139672" sldId="324"/>
            <ac:picMk id="3" creationId="{846D2B73-2C90-F23A-80F3-6347F82EAE0E}"/>
          </ac:picMkLst>
        </pc:picChg>
        <pc:picChg chg="del">
          <ac:chgData name="Ivana Sara" userId="49b3d929-eb53-4422-8f41-9b65b2e70d40" providerId="ADAL" clId="{B7F84C3C-DF35-4B78-A1CE-F9945D8AD6F7}" dt="2024-10-15T16:58:58.546" v="338" actId="478"/>
          <ac:picMkLst>
            <pc:docMk/>
            <pc:sldMk cId="927139672" sldId="324"/>
            <ac:picMk id="8" creationId="{E67B0DA9-2FD9-1730-893F-D42F955AFB3D}"/>
          </ac:picMkLst>
        </pc:picChg>
      </pc:sldChg>
      <pc:sldChg chg="modSp mod modNotesTx">
        <pc:chgData name="Ivana Sara" userId="49b3d929-eb53-4422-8f41-9b65b2e70d40" providerId="ADAL" clId="{B7F84C3C-DF35-4B78-A1CE-F9945D8AD6F7}" dt="2024-10-24T17:16:43.222" v="458" actId="20577"/>
        <pc:sldMkLst>
          <pc:docMk/>
          <pc:sldMk cId="3554828469" sldId="328"/>
        </pc:sldMkLst>
        <pc:spChg chg="mod">
          <ac:chgData name="Ivana Sara" userId="49b3d929-eb53-4422-8f41-9b65b2e70d40" providerId="ADAL" clId="{B7F84C3C-DF35-4B78-A1CE-F9945D8AD6F7}" dt="2024-10-15T16:50:21.418" v="270" actId="20577"/>
          <ac:spMkLst>
            <pc:docMk/>
            <pc:sldMk cId="3554828469" sldId="328"/>
            <ac:spMk id="3" creationId="{661B4220-6763-8D42-A7D1-1E33C3E6CE55}"/>
          </ac:spMkLst>
        </pc:spChg>
      </pc:sldChg>
      <pc:sldChg chg="del">
        <pc:chgData name="Ivana Sara" userId="49b3d929-eb53-4422-8f41-9b65b2e70d40" providerId="ADAL" clId="{B7F84C3C-DF35-4B78-A1CE-F9945D8AD6F7}" dt="2024-10-15T16:53:05.027" v="294" actId="47"/>
        <pc:sldMkLst>
          <pc:docMk/>
          <pc:sldMk cId="1357096521" sldId="332"/>
        </pc:sldMkLst>
      </pc:sldChg>
      <pc:sldChg chg="modSp mod modNotesTx">
        <pc:chgData name="Ivana Sara" userId="49b3d929-eb53-4422-8f41-9b65b2e70d40" providerId="ADAL" clId="{B7F84C3C-DF35-4B78-A1CE-F9945D8AD6F7}" dt="2024-10-24T17:16:50.604" v="459" actId="20577"/>
        <pc:sldMkLst>
          <pc:docMk/>
          <pc:sldMk cId="3673396037" sldId="336"/>
        </pc:sldMkLst>
        <pc:spChg chg="mod">
          <ac:chgData name="Ivana Sara" userId="49b3d929-eb53-4422-8f41-9b65b2e70d40" providerId="ADAL" clId="{B7F84C3C-DF35-4B78-A1CE-F9945D8AD6F7}" dt="2024-10-15T16:48:57.086" v="213" actId="20577"/>
          <ac:spMkLst>
            <pc:docMk/>
            <pc:sldMk cId="3673396037" sldId="336"/>
            <ac:spMk id="3" creationId="{661B4220-6763-8D42-A7D1-1E33C3E6CE55}"/>
          </ac:spMkLst>
        </pc:spChg>
      </pc:sldChg>
      <pc:sldChg chg="modNotesTx">
        <pc:chgData name="Ivana Sara" userId="49b3d929-eb53-4422-8f41-9b65b2e70d40" providerId="ADAL" clId="{B7F84C3C-DF35-4B78-A1CE-F9945D8AD6F7}" dt="2024-10-24T17:17:56.793" v="492" actId="20577"/>
        <pc:sldMkLst>
          <pc:docMk/>
          <pc:sldMk cId="2028612881" sldId="339"/>
        </pc:sldMkLst>
      </pc:sldChg>
      <pc:sldChg chg="modNotesTx">
        <pc:chgData name="Ivana Sara" userId="49b3d929-eb53-4422-8f41-9b65b2e70d40" providerId="ADAL" clId="{B7F84C3C-DF35-4B78-A1CE-F9945D8AD6F7}" dt="2024-10-24T17:18:15.391" v="495" actId="20577"/>
        <pc:sldMkLst>
          <pc:docMk/>
          <pc:sldMk cId="3224412993" sldId="343"/>
        </pc:sldMkLst>
      </pc:sldChg>
      <pc:sldChg chg="modNotesTx">
        <pc:chgData name="Ivana Sara" userId="49b3d929-eb53-4422-8f41-9b65b2e70d40" providerId="ADAL" clId="{B7F84C3C-DF35-4B78-A1CE-F9945D8AD6F7}" dt="2024-10-24T17:18:10.195" v="494" actId="20577"/>
        <pc:sldMkLst>
          <pc:docMk/>
          <pc:sldMk cId="3759570322" sldId="344"/>
        </pc:sldMkLst>
      </pc:sldChg>
      <pc:sldChg chg="modSp mod modNotesTx">
        <pc:chgData name="Ivana Sara" userId="49b3d929-eb53-4422-8f41-9b65b2e70d40" providerId="ADAL" clId="{B7F84C3C-DF35-4B78-A1CE-F9945D8AD6F7}" dt="2024-10-24T17:16:57.432" v="460" actId="20577"/>
        <pc:sldMkLst>
          <pc:docMk/>
          <pc:sldMk cId="2795858116" sldId="345"/>
        </pc:sldMkLst>
        <pc:spChg chg="mod">
          <ac:chgData name="Ivana Sara" userId="49b3d929-eb53-4422-8f41-9b65b2e70d40" providerId="ADAL" clId="{B7F84C3C-DF35-4B78-A1CE-F9945D8AD6F7}" dt="2024-09-18T17:36:44.950" v="145" actId="12"/>
          <ac:spMkLst>
            <pc:docMk/>
            <pc:sldMk cId="2795858116" sldId="345"/>
            <ac:spMk id="7" creationId="{A4802BBD-7E9C-2EF9-D940-1F954DF460F7}"/>
          </ac:spMkLst>
        </pc:spChg>
      </pc:sldChg>
      <pc:sldChg chg="modNotesTx">
        <pc:chgData name="Ivana Sara" userId="49b3d929-eb53-4422-8f41-9b65b2e70d40" providerId="ADAL" clId="{B7F84C3C-DF35-4B78-A1CE-F9945D8AD6F7}" dt="2024-10-24T17:17:02.014" v="461" actId="20577"/>
        <pc:sldMkLst>
          <pc:docMk/>
          <pc:sldMk cId="2080200216" sldId="346"/>
        </pc:sldMkLst>
      </pc:sldChg>
      <pc:sldChg chg="modNotesTx">
        <pc:chgData name="Ivana Sara" userId="49b3d929-eb53-4422-8f41-9b65b2e70d40" providerId="ADAL" clId="{B7F84C3C-DF35-4B78-A1CE-F9945D8AD6F7}" dt="2024-10-24T17:17:08.540" v="462" actId="20577"/>
        <pc:sldMkLst>
          <pc:docMk/>
          <pc:sldMk cId="806710978" sldId="347"/>
        </pc:sldMkLst>
      </pc:sldChg>
      <pc:sldChg chg="modNotesTx">
        <pc:chgData name="Ivana Sara" userId="49b3d929-eb53-4422-8f41-9b65b2e70d40" providerId="ADAL" clId="{B7F84C3C-DF35-4B78-A1CE-F9945D8AD6F7}" dt="2024-10-24T17:18:30.306" v="497" actId="20577"/>
        <pc:sldMkLst>
          <pc:docMk/>
          <pc:sldMk cId="223031220" sldId="348"/>
        </pc:sldMkLst>
      </pc:sldChg>
      <pc:sldChg chg="modSp mod modNotesTx">
        <pc:chgData name="Ivana Sara" userId="49b3d929-eb53-4422-8f41-9b65b2e70d40" providerId="ADAL" clId="{B7F84C3C-DF35-4B78-A1CE-F9945D8AD6F7}" dt="2024-10-24T17:17:24.610" v="476" actId="20577"/>
        <pc:sldMkLst>
          <pc:docMk/>
          <pc:sldMk cId="3342504731" sldId="349"/>
        </pc:sldMkLst>
        <pc:graphicFrameChg chg="modGraphic">
          <ac:chgData name="Ivana Sara" userId="49b3d929-eb53-4422-8f41-9b65b2e70d40" providerId="ADAL" clId="{B7F84C3C-DF35-4B78-A1CE-F9945D8AD6F7}" dt="2024-10-24T17:17:20.887" v="475" actId="20577"/>
          <ac:graphicFrameMkLst>
            <pc:docMk/>
            <pc:sldMk cId="3342504731" sldId="349"/>
            <ac:graphicFrameMk id="7" creationId="{441014F1-363B-5BA5-5941-25E25ACDAB3C}"/>
          </ac:graphicFrameMkLst>
        </pc:graphicFrameChg>
      </pc:sldChg>
      <pc:sldChg chg="modSp mod modNotesTx">
        <pc:chgData name="Ivana Sara" userId="49b3d929-eb53-4422-8f41-9b65b2e70d40" providerId="ADAL" clId="{B7F84C3C-DF35-4B78-A1CE-F9945D8AD6F7}" dt="2024-10-24T17:17:33.016" v="489" actId="20577"/>
        <pc:sldMkLst>
          <pc:docMk/>
          <pc:sldMk cId="2027206396" sldId="350"/>
        </pc:sldMkLst>
        <pc:graphicFrameChg chg="modGraphic">
          <ac:chgData name="Ivana Sara" userId="49b3d929-eb53-4422-8f41-9b65b2e70d40" providerId="ADAL" clId="{B7F84C3C-DF35-4B78-A1CE-F9945D8AD6F7}" dt="2024-10-24T17:17:29.712" v="488" actId="20577"/>
          <ac:graphicFrameMkLst>
            <pc:docMk/>
            <pc:sldMk cId="2027206396" sldId="350"/>
            <ac:graphicFrameMk id="7" creationId="{441014F1-363B-5BA5-5941-25E25ACDAB3C}"/>
          </ac:graphicFrameMkLst>
        </pc:graphicFrameChg>
      </pc:sldChg>
      <pc:sldChg chg="modNotesTx">
        <pc:chgData name="Ivana Sara" userId="49b3d929-eb53-4422-8f41-9b65b2e70d40" providerId="ADAL" clId="{B7F84C3C-DF35-4B78-A1CE-F9945D8AD6F7}" dt="2024-10-24T17:17:40.583" v="490" actId="20577"/>
        <pc:sldMkLst>
          <pc:docMk/>
          <pc:sldMk cId="797368633" sldId="352"/>
        </pc:sldMkLst>
      </pc:sldChg>
      <pc:sldChg chg="modSp mod">
        <pc:chgData name="Ivana Sara" userId="49b3d929-eb53-4422-8f41-9b65b2e70d40" providerId="ADAL" clId="{B7F84C3C-DF35-4B78-A1CE-F9945D8AD6F7}" dt="2024-10-15T16:54:17.152" v="322" actId="20577"/>
        <pc:sldMkLst>
          <pc:docMk/>
          <pc:sldMk cId="3351921097" sldId="355"/>
        </pc:sldMkLst>
        <pc:spChg chg="mod">
          <ac:chgData name="Ivana Sara" userId="49b3d929-eb53-4422-8f41-9b65b2e70d40" providerId="ADAL" clId="{B7F84C3C-DF35-4B78-A1CE-F9945D8AD6F7}" dt="2024-10-15T16:54:17.152" v="322" actId="20577"/>
          <ac:spMkLst>
            <pc:docMk/>
            <pc:sldMk cId="3351921097" sldId="355"/>
            <ac:spMk id="3" creationId="{A7BF294B-0002-7F9D-0903-E3EC99B4F16B}"/>
          </ac:spMkLst>
        </pc:spChg>
      </pc:sldChg>
      <pc:sldChg chg="modNotesTx">
        <pc:chgData name="Ivana Sara" userId="49b3d929-eb53-4422-8f41-9b65b2e70d40" providerId="ADAL" clId="{B7F84C3C-DF35-4B78-A1CE-F9945D8AD6F7}" dt="2024-10-24T17:17:51.348" v="491" actId="20577"/>
        <pc:sldMkLst>
          <pc:docMk/>
          <pc:sldMk cId="543729768" sldId="356"/>
        </pc:sldMkLst>
      </pc:sldChg>
      <pc:sldChg chg="modNotesTx">
        <pc:chgData name="Ivana Sara" userId="49b3d929-eb53-4422-8f41-9b65b2e70d40" providerId="ADAL" clId="{B7F84C3C-DF35-4B78-A1CE-F9945D8AD6F7}" dt="2024-10-24T17:18:01.557" v="493" actId="20577"/>
        <pc:sldMkLst>
          <pc:docMk/>
          <pc:sldMk cId="1845136312" sldId="357"/>
        </pc:sldMkLst>
      </pc:sldChg>
      <pc:sldChg chg="modNotesTx">
        <pc:chgData name="Ivana Sara" userId="49b3d929-eb53-4422-8f41-9b65b2e70d40" providerId="ADAL" clId="{B7F84C3C-DF35-4B78-A1CE-F9945D8AD6F7}" dt="2024-10-24T17:18:40.628" v="499" actId="20577"/>
        <pc:sldMkLst>
          <pc:docMk/>
          <pc:sldMk cId="300736540" sldId="35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7C0BD7A-3B7E-BA4C-8633-332707BE584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E149231-B891-FC43-917C-0C15EEEF79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71502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1256D8-ABCC-7540-80FE-3C3CB22D7608}" type="datetimeFigureOut">
              <a:rPr lang="en-US" smtClean="0"/>
              <a:t>10/24/2024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6913"/>
            <a:ext cx="6194425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D1D6134-14B5-BE4F-8909-9278DB4B2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2501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D6134-14B5-BE4F-8909-9278DB4B27F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8009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D6134-14B5-BE4F-8909-9278DB4B27F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664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D6134-14B5-BE4F-8909-9278DB4B27F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588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D6134-14B5-BE4F-8909-9278DB4B27F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60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D6134-14B5-BE4F-8909-9278DB4B27F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03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D6134-14B5-BE4F-8909-9278DB4B27F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384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D6134-14B5-BE4F-8909-9278DB4B27F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152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D6134-14B5-BE4F-8909-9278DB4B27F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5955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D6134-14B5-BE4F-8909-9278DB4B27F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02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D6134-14B5-BE4F-8909-9278DB4B27F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6092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D6134-14B5-BE4F-8909-9278DB4B27F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36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D6134-14B5-BE4F-8909-9278DB4B27F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053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D6134-14B5-BE4F-8909-9278DB4B27F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78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D6134-14B5-BE4F-8909-9278DB4B27F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6225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D6134-14B5-BE4F-8909-9278DB4B27F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6926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D6134-14B5-BE4F-8909-9278DB4B27F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4469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D6134-14B5-BE4F-8909-9278DB4B27F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50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D6134-14B5-BE4F-8909-9278DB4B27F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710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D6134-14B5-BE4F-8909-9278DB4B27F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625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D6134-14B5-BE4F-8909-9278DB4B27F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73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D6134-14B5-BE4F-8909-9278DB4B27F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9910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D6134-14B5-BE4F-8909-9278DB4B27F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085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1D6134-14B5-BE4F-8909-9278DB4B27F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56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CFD746-C83E-674B-879B-87F8B074A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04655" y="2959100"/>
            <a:ext cx="6166912" cy="1162050"/>
          </a:xfrm>
        </p:spPr>
        <p:txBody>
          <a:bodyPr anchor="b">
            <a:normAutofit/>
          </a:bodyPr>
          <a:lstStyle>
            <a:lvl1pPr algn="l">
              <a:lnSpc>
                <a:spcPts val="3600"/>
              </a:lnSpc>
              <a:defRPr sz="3600" b="1">
                <a:solidFill>
                  <a:srgbClr val="EBECD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04655" y="4241800"/>
            <a:ext cx="6166912" cy="1397000"/>
          </a:xfrm>
        </p:spPr>
        <p:txBody>
          <a:bodyPr>
            <a:normAutofit/>
          </a:bodyPr>
          <a:lstStyle>
            <a:lvl1pPr marL="0" indent="0" algn="l">
              <a:lnSpc>
                <a:spcPts val="2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541" y="6356351"/>
            <a:ext cx="284405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0E523EC-FBE9-F944-A21C-1D24C6307F6F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16225" y="6356351"/>
            <a:ext cx="284405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221A3B-3924-B04A-A496-7CB8DC41F6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511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780A1-6BE7-4540-A521-AABAA8BFD413}" type="datetime1">
              <a:rPr lang="en-US" smtClean="0"/>
              <a:t>10/24/2024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0437101-3E68-7647-9E74-A0113595D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319" y="6356351"/>
            <a:ext cx="5163006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FEDERAL BENEFITS EXPERTS</a:t>
            </a:r>
          </a:p>
        </p:txBody>
      </p:sp>
    </p:spTree>
    <p:extLst>
      <p:ext uri="{BB962C8B-B14F-4D97-AF65-F5344CB8AC3E}">
        <p14:creationId xmlns:p14="http://schemas.microsoft.com/office/powerpoint/2010/main" val="2204497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1352551"/>
            <a:ext cx="3089529" cy="4773613"/>
          </a:xfrm>
        </p:spPr>
        <p:txBody>
          <a:bodyPr vert="eaVert"/>
          <a:lstStyle>
            <a:lvl1pPr>
              <a:lnSpc>
                <a:spcPts val="3200"/>
              </a:lnSpc>
              <a:defRPr>
                <a:solidFill>
                  <a:srgbClr val="00649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5545" y="1352551"/>
            <a:ext cx="8168206" cy="4773613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04E20834-5D09-9741-812C-24EE37489303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32221A3B-3924-B04A-A496-7CB8DC41F6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BBE3F9F-15D6-6C44-90D9-AA2FE1E1A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319" y="6356351"/>
            <a:ext cx="5163006" cy="365125"/>
          </a:xfrm>
          <a:prstGeom prst="rect">
            <a:avLst/>
          </a:prstGeom>
        </p:spPr>
        <p:txBody>
          <a:bodyPr/>
          <a:lstStyle>
            <a:lvl1pPr>
              <a:defRPr sz="900" spc="100" baseline="0"/>
            </a:lvl1pPr>
          </a:lstStyle>
          <a:p>
            <a:r>
              <a:rPr lang="en-US" dirty="0"/>
              <a:t>FEDERAL BENEFITS EXPERTS</a:t>
            </a:r>
          </a:p>
        </p:txBody>
      </p:sp>
    </p:spTree>
    <p:extLst>
      <p:ext uri="{BB962C8B-B14F-4D97-AF65-F5344CB8AC3E}">
        <p14:creationId xmlns:p14="http://schemas.microsoft.com/office/powerpoint/2010/main" val="2176030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545" y="0"/>
            <a:ext cx="9894956" cy="1219200"/>
          </a:xfrm>
        </p:spPr>
        <p:txBody>
          <a:bodyPr>
            <a:normAutofit/>
          </a:bodyPr>
          <a:lstStyle>
            <a:lvl1pPr>
              <a:lnSpc>
                <a:spcPts val="3200"/>
              </a:lnSpc>
              <a:defRPr sz="32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65545" y="6356351"/>
            <a:ext cx="2987955" cy="365125"/>
          </a:xfrm>
        </p:spPr>
        <p:txBody>
          <a:bodyPr/>
          <a:lstStyle>
            <a:lvl1pPr>
              <a:defRPr>
                <a:solidFill>
                  <a:srgbClr val="006491"/>
                </a:solidFill>
              </a:defRPr>
            </a:lvl1pPr>
          </a:lstStyle>
          <a:p>
            <a:fld id="{74EC077F-1822-9B4D-B466-2AEAFFB9F37D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3208031" cy="365125"/>
          </a:xfrm>
        </p:spPr>
        <p:txBody>
          <a:bodyPr/>
          <a:lstStyle>
            <a:lvl1pPr>
              <a:defRPr>
                <a:solidFill>
                  <a:srgbClr val="006491"/>
                </a:solidFill>
              </a:defRPr>
            </a:lvl1pPr>
          </a:lstStyle>
          <a:p>
            <a:fld id="{32221A3B-3924-B04A-A496-7CB8DC41F6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0AD3DE8-1951-F847-91D5-A293A573BD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2319" y="6356351"/>
            <a:ext cx="5163006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 b="1" spc="100" baseline="0">
                <a:solidFill>
                  <a:srgbClr val="00649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FEDERAL BENEFITS EXPERTS</a:t>
            </a:r>
          </a:p>
        </p:txBody>
      </p:sp>
    </p:spTree>
    <p:extLst>
      <p:ext uri="{BB962C8B-B14F-4D97-AF65-F5344CB8AC3E}">
        <p14:creationId xmlns:p14="http://schemas.microsoft.com/office/powerpoint/2010/main" val="59259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FDC68DE-499D-EA43-9601-F2FC89419E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3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2833" y="3133726"/>
            <a:ext cx="10360501" cy="1571624"/>
          </a:xfrm>
        </p:spPr>
        <p:txBody>
          <a:bodyPr anchor="t"/>
          <a:lstStyle>
            <a:lvl1pPr algn="ctr">
              <a:defRPr sz="4000" b="1" cap="none">
                <a:solidFill>
                  <a:srgbClr val="EBECD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833" y="2190751"/>
            <a:ext cx="10360501" cy="942975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EBECDF"/>
                </a:solidFill>
              </a:defRPr>
            </a:lvl1pPr>
          </a:lstStyle>
          <a:p>
            <a:fld id="{0B5C6CAF-2E10-9443-B2EA-6B605012E3CF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EBECDF"/>
                </a:solidFill>
              </a:defRPr>
            </a:lvl1pPr>
          </a:lstStyle>
          <a:p>
            <a:fld id="{32221A3B-3924-B04A-A496-7CB8DC41F6D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A0EDB8C-E2A5-AA45-A327-1A20BB4BCB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2319" y="6356351"/>
            <a:ext cx="5163006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 b="1" spc="100" baseline="0">
                <a:solidFill>
                  <a:srgbClr val="EBECD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/>
              <a:t>FEDERAL BENEFITS EXPERTS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007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545" y="1"/>
            <a:ext cx="9801847" cy="12128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5545" y="1574801"/>
            <a:ext cx="5527294" cy="4551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574801"/>
            <a:ext cx="5383398" cy="45513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46A54-87C1-3044-87B6-99540C6F5A49}" type="datetime1">
              <a:rPr lang="en-US" smtClean="0"/>
              <a:t>10/24/2024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869DE16-BF1C-AA46-A6EB-731D79615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319" y="6356351"/>
            <a:ext cx="5163006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FEDERAL BENEFITS EXPERTS</a:t>
            </a:r>
          </a:p>
        </p:txBody>
      </p:sp>
    </p:spTree>
    <p:extLst>
      <p:ext uri="{BB962C8B-B14F-4D97-AF65-F5344CB8AC3E}">
        <p14:creationId xmlns:p14="http://schemas.microsoft.com/office/powerpoint/2010/main" val="1947566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545" y="2"/>
            <a:ext cx="9878027" cy="121284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546" y="1492174"/>
            <a:ext cx="552941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46" y="2131936"/>
            <a:ext cx="5529410" cy="3994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4" y="1492174"/>
            <a:ext cx="538763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4" y="2131936"/>
            <a:ext cx="5387630" cy="399422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5E03A-F419-8746-AB7D-AF1A1AEE378A}" type="datetime1">
              <a:rPr lang="en-US" smtClean="0"/>
              <a:t>10/24/2024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27778B78-2A02-7742-B1EB-D84991712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319" y="6356351"/>
            <a:ext cx="5163006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FEDERAL BENEFITS EXPERTS</a:t>
            </a:r>
          </a:p>
        </p:txBody>
      </p:sp>
    </p:spTree>
    <p:extLst>
      <p:ext uri="{BB962C8B-B14F-4D97-AF65-F5344CB8AC3E}">
        <p14:creationId xmlns:p14="http://schemas.microsoft.com/office/powerpoint/2010/main" val="1157686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94B97-2EDC-A045-AE30-91F808D20E6D}" type="datetime1">
              <a:rPr lang="en-US" smtClean="0"/>
              <a:t>10/24/2024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5D4C042-3A8D-874C-89FD-E9142B51C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319" y="6356351"/>
            <a:ext cx="5163006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FEDERAL BENEFITS EXPERTS</a:t>
            </a:r>
          </a:p>
        </p:txBody>
      </p:sp>
    </p:spTree>
    <p:extLst>
      <p:ext uri="{BB962C8B-B14F-4D97-AF65-F5344CB8AC3E}">
        <p14:creationId xmlns:p14="http://schemas.microsoft.com/office/powerpoint/2010/main" val="4023124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E3BB-3CD5-5F49-B315-16A4FC60C567}" type="datetime1">
              <a:rPr lang="en-US" smtClean="0"/>
              <a:t>10/24/2024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4A08C-E07D-D943-B9DA-83428D926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319" y="6356351"/>
            <a:ext cx="5163006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FEDERAL BENEFITS EXPERTS</a:t>
            </a:r>
          </a:p>
        </p:txBody>
      </p:sp>
    </p:spTree>
    <p:extLst>
      <p:ext uri="{BB962C8B-B14F-4D97-AF65-F5344CB8AC3E}">
        <p14:creationId xmlns:p14="http://schemas.microsoft.com/office/powerpoint/2010/main" val="3255953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5545" y="0"/>
            <a:ext cx="9844169" cy="1219200"/>
          </a:xfrm>
        </p:spPr>
        <p:txBody>
          <a:bodyPr anchor="ctr">
            <a:normAutofit/>
          </a:bodyPr>
          <a:lstStyle>
            <a:lvl1pPr algn="l">
              <a:defRPr sz="3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5492" y="1473201"/>
            <a:ext cx="6813892" cy="47736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5546" y="1473201"/>
            <a:ext cx="4153935" cy="47736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DE605-DDB5-FA4F-8254-9ADC92CA5E61}" type="datetime1">
              <a:rPr lang="en-US" smtClean="0"/>
              <a:t>10/24/2024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DF0C440-D4FC-054A-A499-B40DF0AE9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319" y="6356351"/>
            <a:ext cx="5163006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FEDERAL BENEFITS EXPERTS</a:t>
            </a:r>
          </a:p>
        </p:txBody>
      </p:sp>
    </p:spTree>
    <p:extLst>
      <p:ext uri="{BB962C8B-B14F-4D97-AF65-F5344CB8AC3E}">
        <p14:creationId xmlns:p14="http://schemas.microsoft.com/office/powerpoint/2010/main" val="2830027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095" y="4800600"/>
            <a:ext cx="7313295" cy="566738"/>
          </a:xfrm>
        </p:spPr>
        <p:txBody>
          <a:bodyPr anchor="b"/>
          <a:lstStyle>
            <a:lvl1pPr algn="l">
              <a:defRPr sz="2000" b="1">
                <a:solidFill>
                  <a:srgbClr val="DC3E38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095" y="1295400"/>
            <a:ext cx="7313295" cy="34321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095" y="5367338"/>
            <a:ext cx="7313295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00649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CFD75-198B-BC42-BEDC-3470232CBD8E}" type="datetime1">
              <a:rPr lang="en-US" smtClean="0"/>
              <a:t>10/24/2024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421D97C-6E74-7D4B-8B17-A434C9A53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319" y="6356351"/>
            <a:ext cx="5163006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FEDERAL BENEFITS EXPERTS</a:t>
            </a:r>
          </a:p>
        </p:txBody>
      </p:sp>
    </p:spTree>
    <p:extLst>
      <p:ext uri="{BB962C8B-B14F-4D97-AF65-F5344CB8AC3E}">
        <p14:creationId xmlns:p14="http://schemas.microsoft.com/office/powerpoint/2010/main" val="851772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D9A11B2-4F67-1B4F-B6E1-1A31B401A78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"/>
            <a:ext cx="12188825" cy="121888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5546" y="0"/>
            <a:ext cx="10106567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546" y="1511301"/>
            <a:ext cx="11113838" cy="4614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5545" y="6356351"/>
            <a:ext cx="29879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6491"/>
                </a:solidFill>
              </a:defRPr>
            </a:lvl1pPr>
          </a:lstStyle>
          <a:p>
            <a:fld id="{63E6FB5B-CC64-314D-95FD-88B60606DB48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5325" y="6356351"/>
            <a:ext cx="31911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006491"/>
                </a:solidFill>
              </a:defRPr>
            </a:lvl1pPr>
          </a:lstStyle>
          <a:p>
            <a:fld id="{32221A3B-3924-B04A-A496-7CB8DC41F6D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0D318DE-E513-5A41-8EC2-1A32AD5BE9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72319" y="6356351"/>
            <a:ext cx="5163006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 b="1" spc="100" baseline="0">
                <a:solidFill>
                  <a:srgbClr val="00649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FEDERAL BENEFITS EXPERTS</a:t>
            </a:r>
          </a:p>
        </p:txBody>
      </p:sp>
    </p:spTree>
    <p:extLst>
      <p:ext uri="{BB962C8B-B14F-4D97-AF65-F5344CB8AC3E}">
        <p14:creationId xmlns:p14="http://schemas.microsoft.com/office/powerpoint/2010/main" val="57992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200" b="0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b="1" kern="1200">
          <a:solidFill>
            <a:srgbClr val="00649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4E4556F-D479-FE43-BD03-91D649BA54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41400" y="2527453"/>
            <a:ext cx="8106024" cy="243691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Illinois Federation Conference</a:t>
            </a:r>
            <a:br>
              <a:rPr lang="en-US" sz="4800" dirty="0"/>
            </a:br>
            <a:r>
              <a:rPr lang="en-US" sz="3600" dirty="0"/>
              <a:t>Evolving Advocacy: NARFE’s Grassroots Toolbox for Today and Tomorrow 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BD8D4B-A325-464E-8801-13AFEA78F464}" type="datetime1">
              <a:rPr lang="en-US" smtClean="0"/>
              <a:t>10/24/2024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t>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A1446B-EFE0-19D3-9406-8CE132C5C018}"/>
              </a:ext>
            </a:extLst>
          </p:cNvPr>
          <p:cNvSpPr txBox="1"/>
          <p:nvPr/>
        </p:nvSpPr>
        <p:spPr>
          <a:xfrm>
            <a:off x="172631" y="5316057"/>
            <a:ext cx="5608079" cy="9884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2000"/>
              </a:lnSpc>
              <a:spcBef>
                <a:spcPct val="20000"/>
              </a:spcBef>
            </a:pPr>
            <a:endParaRPr lang="en-US" sz="2000" dirty="0">
              <a:solidFill>
                <a:srgbClr val="FFFFFF"/>
              </a:solidFill>
              <a:ea typeface="+mn-lt"/>
              <a:cs typeface="+mn-lt"/>
            </a:endParaRPr>
          </a:p>
          <a:p>
            <a:pPr>
              <a:lnSpc>
                <a:spcPts val="2000"/>
              </a:lnSpc>
              <a:spcBef>
                <a:spcPct val="20000"/>
              </a:spcBef>
            </a:pP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Ivana Sara</a:t>
            </a:r>
          </a:p>
          <a:p>
            <a:pPr algn="l">
              <a:lnSpc>
                <a:spcPts val="2000"/>
              </a:lnSpc>
              <a:spcBef>
                <a:spcPct val="20000"/>
              </a:spcBef>
            </a:pPr>
            <a:r>
              <a:rPr lang="en-US" sz="2000" dirty="0">
                <a:solidFill>
                  <a:srgbClr val="FFFFFF"/>
                </a:solidFill>
                <a:ea typeface="+mn-lt"/>
                <a:cs typeface="+mn-lt"/>
              </a:rPr>
              <a:t>Grassroots Advocacy and Legislative Affairs Manager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1059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CA85A-453A-6547-8F08-8F99676B6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the job done?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CDCC5-7FB0-F547-BDBF-C758C6343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C6CAF-2E10-9443-B2EA-6B605012E3CF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AB4EE3-EB94-644D-8682-66AECD41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D2641-2A1F-B942-AEDB-34E0A28A3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FEDERAL BENEFITS EXPERTS</a:t>
            </a:r>
          </a:p>
        </p:txBody>
      </p:sp>
    </p:spTree>
    <p:extLst>
      <p:ext uri="{BB962C8B-B14F-4D97-AF65-F5344CB8AC3E}">
        <p14:creationId xmlns:p14="http://schemas.microsoft.com/office/powerpoint/2010/main" val="2176582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844CA-CCD4-75E0-8AF4-542FF83DC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NARFE’s Grassroots Toolkit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F294B-0002-7F9D-0903-E3EC99B4F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4200" dirty="0"/>
              <a:t>The many ways we advocate</a:t>
            </a:r>
          </a:p>
          <a:p>
            <a:pPr lvl="1"/>
            <a:endParaRPr lang="en-US" dirty="0"/>
          </a:p>
          <a:p>
            <a:pPr indent="-285750"/>
            <a:endParaRPr lang="en-US" b="1" dirty="0">
              <a:solidFill>
                <a:srgbClr val="006491"/>
              </a:solidFill>
            </a:endParaRPr>
          </a:p>
          <a:p>
            <a:pPr indent="-285750"/>
            <a:endParaRPr lang="en-US" dirty="0"/>
          </a:p>
          <a:p>
            <a:pPr indent="-285750"/>
            <a:endParaRPr lang="en-US" b="1" dirty="0">
              <a:solidFill>
                <a:srgbClr val="006491"/>
              </a:solidFill>
            </a:endParaRPr>
          </a:p>
          <a:p>
            <a:pPr indent="-285750"/>
            <a:endParaRPr lang="en-US" dirty="0"/>
          </a:p>
          <a:p>
            <a:pPr indent="-285750"/>
            <a:endParaRPr lang="en-US" b="1" dirty="0">
              <a:solidFill>
                <a:srgbClr val="006491"/>
              </a:solidFill>
            </a:endParaRPr>
          </a:p>
          <a:p>
            <a:pPr indent="-285750"/>
            <a:endParaRPr lang="en-US" b="1" dirty="0">
              <a:solidFill>
                <a:srgbClr val="006491"/>
              </a:solidFill>
            </a:endParaRPr>
          </a:p>
          <a:p>
            <a:pPr indent="-285750" algn="ctr"/>
            <a:r>
              <a:rPr lang="en-US" sz="3800" b="1" dirty="0">
                <a:solidFill>
                  <a:srgbClr val="006491"/>
                </a:solidFill>
              </a:rPr>
              <a:t>How effective are our tools?</a:t>
            </a:r>
          </a:p>
          <a:p>
            <a:pPr lvl="1" algn="ctr"/>
            <a:r>
              <a:rPr lang="en-US" sz="3300" dirty="0"/>
              <a:t>The different ways our tools work</a:t>
            </a:r>
            <a:endParaRPr lang="en-US" sz="19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25B33-F148-1CC2-AE84-4CDAC761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077F-1822-9B4D-B466-2AEAFFB9F37D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9AE59-0ACD-3A9E-29C3-8A6BE10F5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437B02-CE3F-1D36-85F0-03AF69348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FEDERAL BENEFITS EXPERTS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41014F1-363B-5BA5-5941-25E25ACDAB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00359"/>
              </p:ext>
            </p:extLst>
          </p:nvPr>
        </p:nvGraphicFramePr>
        <p:xfrm>
          <a:off x="2377483" y="2131060"/>
          <a:ext cx="812588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2942">
                  <a:extLst>
                    <a:ext uri="{9D8B030D-6E8A-4147-A177-3AD203B41FA5}">
                      <a16:colId xmlns:a16="http://schemas.microsoft.com/office/drawing/2014/main" val="3131629912"/>
                    </a:ext>
                  </a:extLst>
                </a:gridCol>
                <a:gridCol w="4062942">
                  <a:extLst>
                    <a:ext uri="{9D8B030D-6E8A-4147-A177-3AD203B41FA5}">
                      <a16:colId xmlns:a16="http://schemas.microsoft.com/office/drawing/2014/main" val="911595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Resources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956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Action Letter/ Emails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Issue Briefs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27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Social 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Fact Sheets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408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Phone Banking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Educational Videos/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Podcasts*</a:t>
                      </a:r>
                      <a:r>
                        <a:rPr lang="en-US" dirty="0"/>
                        <a:t>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683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Letter to the Editors (LTEs)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Talking Points/Phone Scripts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260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Meetings with Lawmakers/Staff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Meeting Requests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546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Town Halls/ Community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Guides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27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2504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844CA-CCD4-75E0-8AF4-542FF83DC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NARFE’s Grassroots Toolkit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F294B-0002-7F9D-0903-E3EC99B4F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algn="ctr" rtl="0" eaLnBrk="1" fontAlgn="t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4200" dirty="0"/>
              <a:t>The many ways we advocate</a:t>
            </a:r>
          </a:p>
          <a:p>
            <a:pPr lvl="1"/>
            <a:endParaRPr lang="en-US" dirty="0"/>
          </a:p>
          <a:p>
            <a:pPr indent="-285750"/>
            <a:endParaRPr lang="en-US" b="1" dirty="0">
              <a:solidFill>
                <a:srgbClr val="006491"/>
              </a:solidFill>
            </a:endParaRPr>
          </a:p>
          <a:p>
            <a:pPr indent="-285750"/>
            <a:endParaRPr lang="en-US" dirty="0"/>
          </a:p>
          <a:p>
            <a:pPr indent="-285750"/>
            <a:endParaRPr lang="en-US" b="1" dirty="0">
              <a:solidFill>
                <a:srgbClr val="006491"/>
              </a:solidFill>
            </a:endParaRPr>
          </a:p>
          <a:p>
            <a:pPr indent="-285750"/>
            <a:endParaRPr lang="en-US" dirty="0"/>
          </a:p>
          <a:p>
            <a:pPr indent="-285750"/>
            <a:endParaRPr lang="en-US" b="1" dirty="0">
              <a:solidFill>
                <a:srgbClr val="006491"/>
              </a:solidFill>
            </a:endParaRPr>
          </a:p>
          <a:p>
            <a:pPr indent="-285750" algn="ctr"/>
            <a:endParaRPr lang="en-US" sz="3800" b="1" dirty="0">
              <a:solidFill>
                <a:srgbClr val="006491"/>
              </a:solidFill>
            </a:endParaRPr>
          </a:p>
          <a:p>
            <a:pPr marL="285750" indent="-571500" algn="ctr">
              <a:buFont typeface="Arial" panose="020B0604020202020204" pitchFamily="34" charset="0"/>
              <a:buChar char="•"/>
            </a:pPr>
            <a:r>
              <a:rPr lang="en-US" sz="3300" b="0" dirty="0">
                <a:solidFill>
                  <a:schemeClr val="tx1"/>
                </a:solidFill>
              </a:rPr>
              <a:t>Why do we take the specific actions we take?</a:t>
            </a:r>
          </a:p>
          <a:p>
            <a:pPr lvl="1" algn="ctr"/>
            <a:r>
              <a:rPr lang="en-US" sz="2900" dirty="0"/>
              <a:t>Why does NARFE tell you to do use these tools?</a:t>
            </a:r>
          </a:p>
          <a:p>
            <a:pPr lvl="2" algn="ctr"/>
            <a:r>
              <a:rPr lang="en-US" sz="2500" dirty="0"/>
              <a:t>Repetitive actions-valuing consistency </a:t>
            </a:r>
          </a:p>
          <a:p>
            <a:pPr marL="285750" indent="-571500" algn="ctr">
              <a:buFont typeface="Arial" panose="020B0604020202020204" pitchFamily="34" charset="0"/>
              <a:buChar char="•"/>
            </a:pPr>
            <a:endParaRPr lang="en-US" sz="3300" b="0" dirty="0">
              <a:solidFill>
                <a:schemeClr val="tx1"/>
              </a:solidFill>
            </a:endParaRPr>
          </a:p>
          <a:p>
            <a:pPr indent="-285750" algn="ctr"/>
            <a:endParaRPr lang="en-US" sz="3800" b="1" dirty="0">
              <a:solidFill>
                <a:srgbClr val="00649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25B33-F148-1CC2-AE84-4CDAC761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077F-1822-9B4D-B466-2AEAFFB9F37D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9AE59-0ACD-3A9E-29C3-8A6BE10F5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437B02-CE3F-1D36-85F0-03AF69348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FEDERAL BENEFITS EXPERTS</a:t>
            </a: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41014F1-363B-5BA5-5941-25E25ACDAB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6269663"/>
              </p:ext>
            </p:extLst>
          </p:nvPr>
        </p:nvGraphicFramePr>
        <p:xfrm>
          <a:off x="2377483" y="2131060"/>
          <a:ext cx="812588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2942">
                  <a:extLst>
                    <a:ext uri="{9D8B030D-6E8A-4147-A177-3AD203B41FA5}">
                      <a16:colId xmlns:a16="http://schemas.microsoft.com/office/drawing/2014/main" val="3131629912"/>
                    </a:ext>
                  </a:extLst>
                </a:gridCol>
                <a:gridCol w="4062942">
                  <a:extLst>
                    <a:ext uri="{9D8B030D-6E8A-4147-A177-3AD203B41FA5}">
                      <a16:colId xmlns:a16="http://schemas.microsoft.com/office/drawing/2014/main" val="91159586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Resources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49562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Action Letter/ Emails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Issue Briefs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9272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Social 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Fact Sheets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84080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Phone Banking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Educational Videos/ </a:t>
                      </a:r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Podcasts*</a:t>
                      </a:r>
                      <a:r>
                        <a:rPr lang="en-US" dirty="0"/>
                        <a:t>!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36838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Letter to the Editors (LTEs)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Talking Points/Phone Scripts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02608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Meetings with Lawmakers/Staff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Meeting Requests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55465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Town Halls/ Community Events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Guides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5827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7206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CA85A-453A-6547-8F08-8F99676B6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NARFE’s Grassroots Stats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CDCC5-7FB0-F547-BDBF-C758C6343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C6CAF-2E10-9443-B2EA-6B605012E3CF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AB4EE3-EB94-644D-8682-66AECD41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D2641-2A1F-B942-AEDB-34E0A28A3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FEDERAL BENEFITS EXPERTS</a:t>
            </a:r>
          </a:p>
        </p:txBody>
      </p:sp>
    </p:spTree>
    <p:extLst>
      <p:ext uri="{BB962C8B-B14F-4D97-AF65-F5344CB8AC3E}">
        <p14:creationId xmlns:p14="http://schemas.microsoft.com/office/powerpoint/2010/main" val="2722768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844CA-CCD4-75E0-8AF4-542FF83DC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NARFE’s Grassroots Toolkit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F294B-0002-7F9D-0903-E3EC99B4F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285750"/>
            <a:r>
              <a:rPr lang="en-US" b="1" dirty="0"/>
              <a:t>How effective are our tools?</a:t>
            </a:r>
          </a:p>
          <a:p>
            <a:pPr marL="285750" indent="-5715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tx1"/>
                </a:solidFill>
                <a:latin typeface="Arial"/>
                <a:cs typeface="Arial"/>
              </a:rPr>
              <a:t>Measuring action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Action letters- 79%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Personal stories- 29x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LTEs- 80%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/>
                <a:cs typeface="Arial"/>
              </a:rPr>
              <a:t>Meetings with Lawmakers- 65%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/>
                <a:cs typeface="Arial"/>
              </a:rPr>
              <a:t>Recall rate:45%</a:t>
            </a:r>
            <a:endParaRPr lang="en-US" dirty="0">
              <a:latin typeface="Arial"/>
              <a:cs typeface="Arial"/>
            </a:endParaRPr>
          </a:p>
          <a:p>
            <a:pPr indent="-285750"/>
            <a:endParaRPr lang="en-US" dirty="0"/>
          </a:p>
          <a:p>
            <a:pPr indent="-285750"/>
            <a:endParaRPr lang="en-US" b="1" dirty="0">
              <a:solidFill>
                <a:srgbClr val="006491"/>
              </a:solidFill>
            </a:endParaRPr>
          </a:p>
          <a:p>
            <a:pPr indent="-285750"/>
            <a:endParaRPr lang="en-US" dirty="0"/>
          </a:p>
          <a:p>
            <a:pPr algn="ctr"/>
            <a:endParaRPr lang="en-US" sz="3300" b="0" dirty="0">
              <a:solidFill>
                <a:schemeClr val="tx1"/>
              </a:solidFill>
            </a:endParaRPr>
          </a:p>
          <a:p>
            <a:pPr indent="-285750" algn="ctr"/>
            <a:endParaRPr lang="en-US" sz="3800" b="1" dirty="0">
              <a:solidFill>
                <a:srgbClr val="00649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25B33-F148-1CC2-AE84-4CDAC761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077F-1822-9B4D-B466-2AEAFFB9F37D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9AE59-0ACD-3A9E-29C3-8A6BE10F5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437B02-CE3F-1D36-85F0-03AF69348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FEDERAL BENEFITS EXPERTS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0A7C94-1764-065F-7ECF-62F0033FE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434" y="1511301"/>
            <a:ext cx="4210142" cy="25287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3B96CC-C343-282C-65FA-CE1F5E313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1870" y="3893020"/>
            <a:ext cx="4352921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3686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844CA-CCD4-75E0-8AF4-542FF83DC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NARFE’s Grassroots Toolkit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F294B-0002-7F9D-0903-E3EC99B4F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Member activity stats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WEP/GPO Repeal bill, H.R. 82/S. 597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Jan. 2023-Dec. 2023</a:t>
            </a:r>
          </a:p>
          <a:p>
            <a:pPr indent="-285750"/>
            <a:endParaRPr lang="en-US" dirty="0"/>
          </a:p>
          <a:p>
            <a:pPr indent="-285750"/>
            <a:endParaRPr lang="en-US" b="1" dirty="0">
              <a:solidFill>
                <a:srgbClr val="006491"/>
              </a:solidFill>
            </a:endParaRPr>
          </a:p>
          <a:p>
            <a:pPr indent="-285750"/>
            <a:endParaRPr lang="en-US" dirty="0"/>
          </a:p>
          <a:p>
            <a:pPr algn="ctr"/>
            <a:endParaRPr lang="en-US" sz="3300" b="0" dirty="0">
              <a:solidFill>
                <a:schemeClr val="tx1"/>
              </a:solidFill>
            </a:endParaRPr>
          </a:p>
          <a:p>
            <a:pPr indent="-285750" algn="ctr"/>
            <a:endParaRPr lang="en-US" sz="3800" b="1" dirty="0">
              <a:solidFill>
                <a:srgbClr val="00649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25B33-F148-1CC2-AE84-4CDAC761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077F-1822-9B4D-B466-2AEAFFB9F37D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9AE59-0ACD-3A9E-29C3-8A6BE10F5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437B02-CE3F-1D36-85F0-03AF69348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FEDERAL BENEFITS EXPERTS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18E48E-72B2-1775-26F4-80DF8BBB07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535" y="3224291"/>
            <a:ext cx="9745358" cy="337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74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844CA-CCD4-75E0-8AF4-542FF83DC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NARFE’s Grassroots Toolkit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F294B-0002-7F9D-0903-E3EC99B4F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Member activity stats</a:t>
            </a:r>
          </a:p>
          <a:p>
            <a:pPr marL="57150" indent="-342900">
              <a:buFont typeface="Arial" panose="020B0604020202020204" pitchFamily="34" charset="0"/>
              <a:buChar char="•"/>
            </a:pPr>
            <a:r>
              <a:rPr lang="en-US" sz="2400" dirty="0"/>
              <a:t>H.R. 82 Committee Action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Jan. –July 2024 </a:t>
            </a:r>
          </a:p>
          <a:p>
            <a:pPr marL="57150" indent="-342900">
              <a:buFont typeface="Arial" panose="020B0604020202020204" pitchFamily="34" charset="0"/>
              <a:buChar char="•"/>
            </a:pPr>
            <a:r>
              <a:rPr lang="en-US" sz="2400" dirty="0"/>
              <a:t>H.R. 82 Discharge Petition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July 30 2024</a:t>
            </a:r>
          </a:p>
          <a:p>
            <a:pPr indent="-285750"/>
            <a:endParaRPr lang="en-US" dirty="0"/>
          </a:p>
          <a:p>
            <a:pPr indent="-285750"/>
            <a:endParaRPr lang="en-US" b="1" dirty="0">
              <a:solidFill>
                <a:srgbClr val="006491"/>
              </a:solidFill>
            </a:endParaRPr>
          </a:p>
          <a:p>
            <a:pPr indent="-285750"/>
            <a:endParaRPr lang="en-US" dirty="0"/>
          </a:p>
          <a:p>
            <a:pPr algn="ctr"/>
            <a:endParaRPr lang="en-US" sz="3300" b="0" dirty="0">
              <a:solidFill>
                <a:schemeClr val="tx1"/>
              </a:solidFill>
            </a:endParaRPr>
          </a:p>
          <a:p>
            <a:pPr indent="-285750" algn="ctr"/>
            <a:endParaRPr lang="en-US" sz="3800" b="1" dirty="0">
              <a:solidFill>
                <a:srgbClr val="00649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25B33-F148-1CC2-AE84-4CDAC761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077F-1822-9B4D-B466-2AEAFFB9F37D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9AE59-0ACD-3A9E-29C3-8A6BE10F5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437B02-CE3F-1D36-85F0-03AF69348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FEDERAL BENEFITS EXPERTS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7F4184-6351-6428-968D-B642FB8FD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16" y="3624772"/>
            <a:ext cx="10263387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457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844CA-CCD4-75E0-8AF4-542FF83DC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NARFE’s Grassroots Toolkit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F294B-0002-7F9D-0903-E3EC99B4F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Member activity stats</a:t>
            </a:r>
          </a:p>
          <a:p>
            <a:pPr marL="57150" indent="-342900">
              <a:buFont typeface="Arial" panose="020B0604020202020204" pitchFamily="34" charset="0"/>
              <a:buChar char="•"/>
            </a:pPr>
            <a:r>
              <a:rPr lang="en-US" sz="2400" dirty="0"/>
              <a:t>H.R. 82 Discharge Petition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Filed September 10</a:t>
            </a:r>
            <a:r>
              <a:rPr lang="en-US" sz="2000" baseline="30000" dirty="0"/>
              <a:t>th</a:t>
            </a: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Requesting Signatures for H.R. 82 Petition</a:t>
            </a:r>
            <a:endParaRPr lang="en-US" sz="2000" dirty="0"/>
          </a:p>
          <a:p>
            <a:pPr indent="-285750"/>
            <a:endParaRPr lang="en-US" dirty="0"/>
          </a:p>
          <a:p>
            <a:pPr indent="-285750"/>
            <a:endParaRPr lang="en-US" b="1" dirty="0">
              <a:solidFill>
                <a:srgbClr val="006491"/>
              </a:solidFill>
            </a:endParaRPr>
          </a:p>
          <a:p>
            <a:pPr indent="-285750"/>
            <a:endParaRPr lang="en-US" dirty="0"/>
          </a:p>
          <a:p>
            <a:pPr algn="ctr"/>
            <a:endParaRPr lang="en-US" sz="3300" b="0" dirty="0">
              <a:solidFill>
                <a:schemeClr val="tx1"/>
              </a:solidFill>
            </a:endParaRPr>
          </a:p>
          <a:p>
            <a:pPr indent="-285750" algn="ctr"/>
            <a:endParaRPr lang="en-US" sz="3800" b="1" dirty="0">
              <a:solidFill>
                <a:srgbClr val="00649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25B33-F148-1CC2-AE84-4CDAC761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077F-1822-9B4D-B466-2AEAFFB9F37D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9AE59-0ACD-3A9E-29C3-8A6BE10F5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437B02-CE3F-1D36-85F0-03AF69348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FEDERAL BENEFITS EXPERTS</a:t>
            </a:r>
            <a:endParaRPr lang="en-US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DA9A8F4-5891-4708-988F-82652467EA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97" t="23570" r="22672" b="23878"/>
          <a:stretch/>
        </p:blipFill>
        <p:spPr>
          <a:xfrm>
            <a:off x="2186459" y="2816935"/>
            <a:ext cx="8174042" cy="360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210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844CA-CCD4-75E0-8AF4-542FF83DC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NARFE’s Grassroots Toolkit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F294B-0002-7F9D-0903-E3EC99B4F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285750"/>
            <a:endParaRPr lang="en-US" dirty="0"/>
          </a:p>
          <a:p>
            <a:pPr indent="-285750"/>
            <a:endParaRPr lang="en-US" b="1" dirty="0">
              <a:solidFill>
                <a:srgbClr val="006491"/>
              </a:solidFill>
            </a:endParaRPr>
          </a:p>
          <a:p>
            <a:pPr indent="-285750"/>
            <a:endParaRPr lang="en-US" dirty="0"/>
          </a:p>
          <a:p>
            <a:pPr algn="ctr"/>
            <a:endParaRPr lang="en-US" sz="3300" b="0" dirty="0">
              <a:solidFill>
                <a:schemeClr val="tx1"/>
              </a:solidFill>
            </a:endParaRPr>
          </a:p>
          <a:p>
            <a:pPr indent="-285750" algn="ctr"/>
            <a:endParaRPr lang="en-US" sz="3800" b="1" dirty="0">
              <a:solidFill>
                <a:srgbClr val="00649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25B33-F148-1CC2-AE84-4CDAC7618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077F-1822-9B4D-B466-2AEAFFB9F37D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29AE59-0ACD-3A9E-29C3-8A6BE10F5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437B02-CE3F-1D36-85F0-03AF69348D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FEDERAL BENEFITS EXPERTS</a:t>
            </a:r>
            <a:endParaRPr lang="en-US" dirty="0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EDA9A8F4-5891-4708-988F-82652467EA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197" t="23570" r="22672" b="23878"/>
          <a:stretch/>
        </p:blipFill>
        <p:spPr>
          <a:xfrm>
            <a:off x="2890672" y="4115279"/>
            <a:ext cx="6407479" cy="2462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3B8402-2149-8B7B-CF40-F5D5181354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925" y="1277627"/>
            <a:ext cx="5695324" cy="27322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E75EC2A-A8AA-4B26-8FDF-FA510E8C8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657" y="1277626"/>
            <a:ext cx="6213948" cy="264333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CA6B010-2D63-2B5F-0580-8A4B5AF44D3F}"/>
              </a:ext>
            </a:extLst>
          </p:cNvPr>
          <p:cNvCxnSpPr>
            <a:cxnSpLocks/>
          </p:cNvCxnSpPr>
          <p:nvPr/>
        </p:nvCxnSpPr>
        <p:spPr>
          <a:xfrm flipH="1">
            <a:off x="4135272" y="2033516"/>
            <a:ext cx="777922" cy="3002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F8D92344-D3B6-292E-536B-766F25D153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6504" y="2094167"/>
            <a:ext cx="883997" cy="4084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B2197B-0D97-8B62-909D-AB9E863B31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59105">
            <a:off x="11396414" y="1691848"/>
            <a:ext cx="810385" cy="3744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E8E7C05-7693-E2D0-3BC2-6ADA714BD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4234" y="4983069"/>
            <a:ext cx="883997" cy="4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29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68D9C-666B-489F-F520-64AAC8C95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63585-4BFF-FC65-BC6E-2E54FE9B3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Recapping Grassroots Advocacy Month (GAM 2024)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GAM ‘24 Priorities: 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Social Security Fairness Act H.R. 82/S.597, Saving the Civil Service Act H.R. 1002/S. 399, Equal COLA Act H.R. 866/ S. 3194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How did we do?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Action Letters- Aug. 1- 31- 5969 letters sent across all campaigns including Twitter (“X”), and LTEs</a:t>
            </a:r>
          </a:p>
          <a:p>
            <a:pPr marL="1600200" lvl="2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Up from last year! (2881)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/>
              <a:t>LTEs: 467 (please notify, if published!)</a:t>
            </a:r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Meetings/interactions with lawmakers: 30 noted via event feedback form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F7A1F-C4B4-8213-51AE-4EF423191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077F-1822-9B4D-B466-2AEAFFB9F37D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8D643-96B5-9DD2-B562-7C83E1585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FCB85-E57B-E7DE-59A4-6C9E9A688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FEDERAL BENEFITS EXPERTS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86128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FCA79-99BF-6849-B46E-4ABB4F507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B4220-6763-8D42-A7D1-1E33C3E6C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Legislative/Advocacy Update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/>
              <a:t>Power of Grassroots Advocacy</a:t>
            </a:r>
          </a:p>
          <a:p>
            <a:pPr marL="1314450" lvl="1" indent="-571500">
              <a:buFont typeface="Arial" panose="020B0604020202020204" pitchFamily="34" charset="0"/>
              <a:buChar char="•"/>
            </a:pPr>
            <a:r>
              <a:rPr lang="en-US" sz="3200" dirty="0"/>
              <a:t>What it means to be an advocate</a:t>
            </a:r>
          </a:p>
          <a:p>
            <a:pPr marL="1314450" lvl="1" indent="-571500">
              <a:buFont typeface="Arial" panose="020B0604020202020204" pitchFamily="34" charset="0"/>
              <a:buChar char="•"/>
            </a:pPr>
            <a:r>
              <a:rPr lang="en-US" sz="3200" dirty="0"/>
              <a:t>NARFE’s Grassroots Toolbox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Grassroots Statistics</a:t>
            </a:r>
          </a:p>
          <a:p>
            <a:pPr marL="1314450" lvl="1" indent="-571500">
              <a:buFont typeface="Arial" panose="020B0604020202020204" pitchFamily="34" charset="0"/>
              <a:buChar char="•"/>
            </a:pPr>
            <a:r>
              <a:rPr lang="en-US" sz="3200" dirty="0"/>
              <a:t>Benchmarks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6491"/>
                </a:solidFill>
              </a:rPr>
              <a:t>Innovations in Grassroots Advocacy</a:t>
            </a:r>
          </a:p>
          <a:p>
            <a:endParaRPr lang="en-US" dirty="0">
              <a:solidFill>
                <a:srgbClr val="00649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DDC54-74DA-4842-82D1-BAA6CC66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077F-1822-9B4D-B466-2AEAFFB9F37D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70137-FFF1-F64A-A33C-9492C4084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C5BF1-304A-CC42-A4FA-FAAEA3F2A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FEDERAL BENEFITS EXPERTS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9849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68D9C-666B-489F-F520-64AAC8C95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Innovations in Grassroots Advocacy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63585-4BFF-FC65-BC6E-2E54FE9B30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493" y="1480344"/>
            <a:ext cx="11113838" cy="4614863"/>
          </a:xfrm>
        </p:spPr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64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How Benchmarks come into play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10000"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Why Benchmarks emerged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What are they? 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F7A1F-C4B4-8213-51AE-4EF423191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077F-1822-9B4D-B466-2AEAFFB9F37D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8D643-96B5-9DD2-B562-7C83E1585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CFCB85-E57B-E7DE-59A4-6C9E9A688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FEDERAL BENEFITS EXPERTS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17110-1C9F-D28B-BA07-84964D05BD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144" y="3034750"/>
            <a:ext cx="4602879" cy="306045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4A96C3C-9079-85B8-7B1A-7D8A307D7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314" y="2008509"/>
            <a:ext cx="5054022" cy="28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36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1FAF35A4-22E1-BC7B-BA05-6AF90211BC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5924" t="24033" r="14243" b="39000"/>
          <a:stretch/>
        </p:blipFill>
        <p:spPr>
          <a:xfrm>
            <a:off x="19051" y="1458299"/>
            <a:ext cx="12188825" cy="489805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843F12-5D0C-C8E6-B255-24536FC74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077F-1822-9B4D-B466-2AEAFFB9F37D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120678-114D-689E-4046-2BC8F71C6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91F3D-976A-75D8-F899-E2B7B3920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FEDERAL BENEFITS EXPERTS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D2C51E-D6F7-FDE0-9910-7D495BE46A63}"/>
              </a:ext>
            </a:extLst>
          </p:cNvPr>
          <p:cNvSpPr/>
          <p:nvPr/>
        </p:nvSpPr>
        <p:spPr>
          <a:xfrm>
            <a:off x="38099" y="6096000"/>
            <a:ext cx="971551" cy="520702"/>
          </a:xfrm>
          <a:prstGeom prst="rect">
            <a:avLst/>
          </a:prstGeom>
          <a:noFill/>
          <a:ln w="38100">
            <a:solidFill>
              <a:srgbClr val="DC3E3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D1497CA-1002-60D2-A5C6-8E887D633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224" y="6023582"/>
            <a:ext cx="1097375" cy="6401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6538F0-DF45-3265-ED07-59D603DF2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54144" y="5995616"/>
            <a:ext cx="1097375" cy="6401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F18ABE-28FD-8A4D-1E15-0E41D2A61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10501" y="5995616"/>
            <a:ext cx="1097375" cy="6401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0262B1-3CC5-DDEF-2BDB-7DA243F19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389" y="6036285"/>
            <a:ext cx="1097375" cy="6401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6BA3E0-9327-9E48-35BE-5E94EAB3AC9D}"/>
              </a:ext>
            </a:extLst>
          </p:cNvPr>
          <p:cNvSpPr txBox="1"/>
          <p:nvPr/>
        </p:nvSpPr>
        <p:spPr>
          <a:xfrm>
            <a:off x="93369" y="301981"/>
            <a:ext cx="8058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Innovations in Grassroots Advocacy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5703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4200F3AF-7AFD-4AB7-8424-8E5F133C39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17369" t="20780" r="22276" b="6766"/>
          <a:stretch/>
        </p:blipFill>
        <p:spPr>
          <a:xfrm>
            <a:off x="2431914" y="1263130"/>
            <a:ext cx="8087265" cy="5458345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08D6FE-4696-9DEE-85F7-AE8F6BF29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077F-1822-9B4D-B466-2AEAFFB9F37D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5F81AD-08A4-6696-C1F2-3F5FA3E52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8B77D5-773A-8492-BB2D-8D616D99A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FEDERAL BENEFITS EXPERTS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802C5F-CC3C-F13D-DA36-F0404C608E80}"/>
              </a:ext>
            </a:extLst>
          </p:cNvPr>
          <p:cNvSpPr txBox="1"/>
          <p:nvPr/>
        </p:nvSpPr>
        <p:spPr>
          <a:xfrm>
            <a:off x="311285" y="299709"/>
            <a:ext cx="71595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Innovations in Grassroots Advocacy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4129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DDC54-74DA-4842-82D1-BAA6CC66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077F-1822-9B4D-B466-2AEAFFB9F37D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70137-FFF1-F64A-A33C-9492C4084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C5BF1-304A-CC42-A4FA-FAAEA3F2A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FEDERAL BENEFITS EXPERTS</a:t>
            </a:r>
            <a:endParaRPr lang="en-US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846D2B73-2C90-F23A-80F3-6347F82EA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66"/>
            <a:ext cx="12188825" cy="685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139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DDC54-74DA-4842-82D1-BAA6CC66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077F-1822-9B4D-B466-2AEAFFB9F37D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70137-FFF1-F64A-A33C-9492C4084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C5BF1-304A-CC42-A4FA-FAAEA3F2A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FEDERAL BENEFITS EXPERTS</a:t>
            </a:r>
            <a:endParaRPr lang="en-US" dirty="0"/>
          </a:p>
        </p:txBody>
      </p:sp>
      <p:pic>
        <p:nvPicPr>
          <p:cNvPr id="11" name="Content Placeholder 10" descr="A screenshot of a computer&#10;&#10;Description automatically generated">
            <a:extLst>
              <a:ext uri="{FF2B5EF4-FFF2-40B4-BE49-F238E27FC236}">
                <a16:creationId xmlns:a16="http://schemas.microsoft.com/office/drawing/2014/main" id="{A4D5343D-EF4A-1B0C-45BA-826A430FD4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2018" t="15325" r="9593" b="19385"/>
          <a:stretch/>
        </p:blipFill>
        <p:spPr>
          <a:xfrm>
            <a:off x="269824" y="1397978"/>
            <a:ext cx="11180300" cy="4643059"/>
          </a:xfr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104B4B9-F726-FAC7-3C8C-FA4D2A232DE4}"/>
              </a:ext>
            </a:extLst>
          </p:cNvPr>
          <p:cNvSpPr/>
          <p:nvPr/>
        </p:nvSpPr>
        <p:spPr>
          <a:xfrm>
            <a:off x="4129348" y="2235589"/>
            <a:ext cx="2879678" cy="662382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F11A5BB-639E-EFF3-112C-4B54BEFDF06F}"/>
              </a:ext>
            </a:extLst>
          </p:cNvPr>
          <p:cNvCxnSpPr>
            <a:cxnSpLocks/>
          </p:cNvCxnSpPr>
          <p:nvPr/>
        </p:nvCxnSpPr>
        <p:spPr>
          <a:xfrm flipH="1">
            <a:off x="5338105" y="3113742"/>
            <a:ext cx="914614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2">
            <a:extLst>
              <a:ext uri="{FF2B5EF4-FFF2-40B4-BE49-F238E27FC236}">
                <a16:creationId xmlns:a16="http://schemas.microsoft.com/office/drawing/2014/main" id="{0F228995-9682-0B98-C41A-D6178EB5DD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5138" y="0"/>
            <a:ext cx="9894887" cy="121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Innovations in Grassroots Advocacy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4559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B3A0FDB5-A1DC-0673-DD8C-7AEAEDF6A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572" t="18414" r="6148" b="6174"/>
          <a:stretch/>
        </p:blipFill>
        <p:spPr>
          <a:xfrm>
            <a:off x="1376014" y="1746913"/>
            <a:ext cx="9119115" cy="4189863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47851F-D3AE-AD17-61D0-9CA97B64C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077F-1822-9B4D-B466-2AEAFFB9F37D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2585B1-E4A9-6DE0-1D74-951EF3D5A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231CB9-02A2-535F-3FC4-AF79D1605F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FEDERAL BENEFITS EXPERTS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2C95D9-49F4-99CD-D219-EB8E28DE850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5138" y="0"/>
            <a:ext cx="9894887" cy="121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Innovations in Grassroots Advocacy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765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CA85A-453A-6547-8F08-8F99676B6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the future hold?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CDCC5-7FB0-F547-BDBF-C758C6343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C6CAF-2E10-9443-B2EA-6B605012E3CF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AB4EE3-EB94-644D-8682-66AECD41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D2641-2A1F-B942-AEDB-34E0A28A3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FEDERAL BENEFITS EXPERTS</a:t>
            </a:r>
          </a:p>
        </p:txBody>
      </p:sp>
    </p:spTree>
    <p:extLst>
      <p:ext uri="{BB962C8B-B14F-4D97-AF65-F5344CB8AC3E}">
        <p14:creationId xmlns:p14="http://schemas.microsoft.com/office/powerpoint/2010/main" val="223031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FCA79-99BF-6849-B46E-4ABB4F507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45" y="1"/>
            <a:ext cx="9801847" cy="1212850"/>
          </a:xfrm>
        </p:spPr>
        <p:txBody>
          <a:bodyPr anchor="ctr">
            <a:norm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Innovations in Grassroots Advocacy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363FF5-E806-4D20-D63B-9F4E8CFCA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60" y="1197226"/>
            <a:ext cx="4573383" cy="3269969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B4220-6763-8D42-A7D1-1E33C3E6C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5986" y="1574801"/>
            <a:ext cx="5383398" cy="4551363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sz="2600"/>
              <a:t>How has Advocacy evolved?</a:t>
            </a:r>
          </a:p>
          <a:p>
            <a:pPr lvl="0">
              <a:lnSpc>
                <a:spcPct val="90000"/>
              </a:lnSpc>
            </a:pPr>
            <a:r>
              <a:rPr lang="en-US" sz="2600"/>
              <a:t>Traditional v. Modern advocacy</a:t>
            </a:r>
          </a:p>
          <a:p>
            <a:pPr lvl="2">
              <a:lnSpc>
                <a:spcPct val="90000"/>
              </a:lnSpc>
            </a:pPr>
            <a:r>
              <a:rPr lang="en-US" sz="2600">
                <a:solidFill>
                  <a:srgbClr val="006491"/>
                </a:solidFill>
              </a:rPr>
              <a:t>Advocacy Platforms </a:t>
            </a:r>
          </a:p>
          <a:p>
            <a:pPr lvl="2">
              <a:lnSpc>
                <a:spcPct val="90000"/>
              </a:lnSpc>
            </a:pPr>
            <a:r>
              <a:rPr lang="en-US" sz="2600">
                <a:solidFill>
                  <a:srgbClr val="006491"/>
                </a:solidFill>
              </a:rPr>
              <a:t>Advocacy Maps</a:t>
            </a:r>
          </a:p>
          <a:p>
            <a:pPr lvl="2">
              <a:lnSpc>
                <a:spcPct val="90000"/>
              </a:lnSpc>
            </a:pPr>
            <a:r>
              <a:rPr lang="en-US" sz="2600">
                <a:solidFill>
                  <a:srgbClr val="006491"/>
                </a:solidFill>
              </a:rPr>
              <a:t>Social Media </a:t>
            </a:r>
          </a:p>
          <a:p>
            <a:pPr lvl="2">
              <a:lnSpc>
                <a:spcPct val="90000"/>
              </a:lnSpc>
            </a:pPr>
            <a:r>
              <a:rPr lang="en-US" sz="2600">
                <a:solidFill>
                  <a:srgbClr val="006491"/>
                </a:solidFill>
              </a:rPr>
              <a:t>Virtual Town Halls</a:t>
            </a:r>
          </a:p>
          <a:p>
            <a:pPr indent="-228600">
              <a:lnSpc>
                <a:spcPct val="90000"/>
              </a:lnSpc>
            </a:pPr>
            <a:r>
              <a:rPr lang="en-US" sz="2600"/>
              <a:t>What could be next?</a:t>
            </a:r>
          </a:p>
          <a:p>
            <a:pPr lvl="2">
              <a:lnSpc>
                <a:spcPct val="90000"/>
              </a:lnSpc>
            </a:pPr>
            <a:r>
              <a:rPr lang="en-US" sz="2600">
                <a:solidFill>
                  <a:srgbClr val="006491"/>
                </a:solidFill>
              </a:rPr>
              <a:t>Artificial Intelligence (AI)</a:t>
            </a:r>
          </a:p>
          <a:p>
            <a:pPr lvl="2">
              <a:lnSpc>
                <a:spcPct val="90000"/>
              </a:lnSpc>
            </a:pPr>
            <a:r>
              <a:rPr lang="en-US" sz="2600">
                <a:solidFill>
                  <a:srgbClr val="006491"/>
                </a:solidFill>
              </a:rPr>
              <a:t>Augmented Reality (AR)</a:t>
            </a:r>
          </a:p>
          <a:p>
            <a:pPr lvl="2">
              <a:lnSpc>
                <a:spcPct val="90000"/>
              </a:lnSpc>
            </a:pPr>
            <a:r>
              <a:rPr lang="en-US" sz="2600">
                <a:solidFill>
                  <a:srgbClr val="006491"/>
                </a:solidFill>
              </a:rPr>
              <a:t>Crowd-sourcing</a:t>
            </a:r>
          </a:p>
          <a:p>
            <a:pPr marL="12001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600">
              <a:solidFill>
                <a:srgbClr val="00649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DDC54-74DA-4842-82D1-BAA6CC66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545" y="6356351"/>
            <a:ext cx="298795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4EC077F-1822-9B4D-B466-2AEAFFB9F37D}" type="datetime1">
              <a:rPr lang="en-US" smtClean="0"/>
              <a:pPr>
                <a:spcAft>
                  <a:spcPts val="600"/>
                </a:spcAft>
              </a:pPr>
              <a:t>10/24/2024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70137-FFF1-F64A-A33C-9492C4084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319110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2221A3B-3924-B04A-A496-7CB8DC41F6D4}" type="slidenum">
              <a:rPr lang="en-US" smtClean="0"/>
              <a:pPr>
                <a:spcAft>
                  <a:spcPts val="600"/>
                </a:spcAft>
              </a:pPr>
              <a:t>27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C5BF1-304A-CC42-A4FA-FAAEA3F2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319" y="6356351"/>
            <a:ext cx="516300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FEDERAL BENEFITS EXPERTS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C188912-151D-A705-ACE8-2E80AF2E5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398" y="2772596"/>
            <a:ext cx="4573383" cy="394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4285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FCA79-99BF-6849-B46E-4ABB4F507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45" y="1"/>
            <a:ext cx="9801847" cy="1212850"/>
          </a:xfrm>
        </p:spPr>
        <p:txBody>
          <a:bodyPr anchor="ctr">
            <a:norm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Innovations in Grassroots Advocacy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B4220-6763-8D42-A7D1-1E33C3E6CE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5986" y="1574801"/>
            <a:ext cx="5383398" cy="4551363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sz="2600"/>
              <a:t>How has Advocacy evolved?</a:t>
            </a:r>
          </a:p>
          <a:p>
            <a:pPr lvl="0">
              <a:lnSpc>
                <a:spcPct val="90000"/>
              </a:lnSpc>
            </a:pPr>
            <a:r>
              <a:rPr lang="en-US" sz="2600"/>
              <a:t>Traditional v. Modern advocacy</a:t>
            </a:r>
          </a:p>
          <a:p>
            <a:pPr lvl="2">
              <a:lnSpc>
                <a:spcPct val="90000"/>
              </a:lnSpc>
            </a:pPr>
            <a:r>
              <a:rPr lang="en-US" sz="2600">
                <a:solidFill>
                  <a:srgbClr val="006491"/>
                </a:solidFill>
              </a:rPr>
              <a:t>Advocacy Platforms </a:t>
            </a:r>
          </a:p>
          <a:p>
            <a:pPr lvl="2">
              <a:lnSpc>
                <a:spcPct val="90000"/>
              </a:lnSpc>
            </a:pPr>
            <a:r>
              <a:rPr lang="en-US" sz="2600">
                <a:solidFill>
                  <a:srgbClr val="006491"/>
                </a:solidFill>
              </a:rPr>
              <a:t>Advocacy Maps</a:t>
            </a:r>
          </a:p>
          <a:p>
            <a:pPr lvl="2">
              <a:lnSpc>
                <a:spcPct val="90000"/>
              </a:lnSpc>
            </a:pPr>
            <a:r>
              <a:rPr lang="en-US" sz="2600">
                <a:solidFill>
                  <a:srgbClr val="006491"/>
                </a:solidFill>
              </a:rPr>
              <a:t>Social Media </a:t>
            </a:r>
          </a:p>
          <a:p>
            <a:pPr lvl="2">
              <a:lnSpc>
                <a:spcPct val="90000"/>
              </a:lnSpc>
            </a:pPr>
            <a:r>
              <a:rPr lang="en-US" sz="2600">
                <a:solidFill>
                  <a:srgbClr val="006491"/>
                </a:solidFill>
              </a:rPr>
              <a:t>Virtual Town Halls</a:t>
            </a:r>
          </a:p>
          <a:p>
            <a:pPr indent="-228600">
              <a:lnSpc>
                <a:spcPct val="90000"/>
              </a:lnSpc>
            </a:pPr>
            <a:r>
              <a:rPr lang="en-US" sz="2600"/>
              <a:t>What could be next?</a:t>
            </a:r>
          </a:p>
          <a:p>
            <a:pPr lvl="2">
              <a:lnSpc>
                <a:spcPct val="90000"/>
              </a:lnSpc>
            </a:pPr>
            <a:r>
              <a:rPr lang="en-US" sz="2600">
                <a:solidFill>
                  <a:srgbClr val="006491"/>
                </a:solidFill>
              </a:rPr>
              <a:t>Artificial Intelligence (AI)</a:t>
            </a:r>
          </a:p>
          <a:p>
            <a:pPr lvl="2">
              <a:lnSpc>
                <a:spcPct val="90000"/>
              </a:lnSpc>
            </a:pPr>
            <a:r>
              <a:rPr lang="en-US" sz="2600">
                <a:solidFill>
                  <a:srgbClr val="006491"/>
                </a:solidFill>
              </a:rPr>
              <a:t>Augmented Reality (AR)</a:t>
            </a:r>
          </a:p>
          <a:p>
            <a:pPr lvl="2">
              <a:lnSpc>
                <a:spcPct val="90000"/>
              </a:lnSpc>
            </a:pPr>
            <a:r>
              <a:rPr lang="en-US" sz="2600">
                <a:solidFill>
                  <a:srgbClr val="006491"/>
                </a:solidFill>
              </a:rPr>
              <a:t>Crowd-sourcing</a:t>
            </a:r>
          </a:p>
          <a:p>
            <a:pPr marL="1200150" lvl="1" indent="-4572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600">
              <a:solidFill>
                <a:srgbClr val="00649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DDC54-74DA-4842-82D1-BAA6CC66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545" y="6356351"/>
            <a:ext cx="298795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4EC077F-1822-9B4D-B466-2AEAFFB9F37D}" type="datetime1">
              <a:rPr lang="en-US" smtClean="0"/>
              <a:pPr>
                <a:spcAft>
                  <a:spcPts val="600"/>
                </a:spcAft>
              </a:pPr>
              <a:t>10/24/2024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70137-FFF1-F64A-A33C-9492C4084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319110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2221A3B-3924-B04A-A496-7CB8DC41F6D4}" type="slidenum">
              <a:rPr lang="en-US" smtClean="0"/>
              <a:pPr>
                <a:spcAft>
                  <a:spcPts val="600"/>
                </a:spcAft>
              </a:pPr>
              <a:t>28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C5BF1-304A-CC42-A4FA-FAAEA3F2A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319" y="6356351"/>
            <a:ext cx="516300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FEDERAL BENEFITS EXPERTS</a:t>
            </a:r>
          </a:p>
        </p:txBody>
      </p:sp>
      <p:pic>
        <p:nvPicPr>
          <p:cNvPr id="11" name="stand up cancer">
            <a:hlinkClick r:id="" action="ppaction://media"/>
            <a:extLst>
              <a:ext uri="{FF2B5EF4-FFF2-40B4-BE49-F238E27FC236}">
                <a16:creationId xmlns:a16="http://schemas.microsoft.com/office/drawing/2014/main" id="{76CA4604-F7DA-E990-88FA-EF6EB15873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6600" y="1212851"/>
            <a:ext cx="2987955" cy="609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36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CA85A-453A-6547-8F08-8F99676B6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Thank You Illinois Federation!</a:t>
            </a:r>
            <a:br>
              <a:rPr lang="en-US" dirty="0">
                <a:latin typeface="Calibri"/>
                <a:cs typeface="Calibri"/>
              </a:rPr>
            </a:br>
            <a:r>
              <a:rPr lang="en-US" dirty="0">
                <a:latin typeface="Calibri"/>
                <a:cs typeface="Calibri"/>
              </a:rPr>
              <a:t>Q&amp;A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0CDCC5-7FB0-F547-BDBF-C758C6343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C6CAF-2E10-9443-B2EA-6B605012E3CF}" type="datetime1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AB4EE3-EB94-644D-8682-66AECD41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D2641-2A1F-B942-AEDB-34E0A28A3F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FEDERAL BENEFITS EXPERTS</a:t>
            </a:r>
          </a:p>
        </p:txBody>
      </p:sp>
    </p:spTree>
    <p:extLst>
      <p:ext uri="{BB962C8B-B14F-4D97-AF65-F5344CB8AC3E}">
        <p14:creationId xmlns:p14="http://schemas.microsoft.com/office/powerpoint/2010/main" val="1746082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FCA79-99BF-6849-B46E-4ABB4F507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Legislative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B4220-6763-8D42-A7D1-1E33C3E6C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lvl="1" indent="0">
              <a:buNone/>
              <a:defRPr/>
            </a:pPr>
            <a:r>
              <a:rPr lang="en-US" sz="3600" b="1" dirty="0">
                <a:solidFill>
                  <a:srgbClr val="006491"/>
                </a:solidFill>
                <a:latin typeface="Calibri"/>
              </a:rPr>
              <a:t>The Social Security Fairness Act, H.R. 82/S. 597</a:t>
            </a:r>
          </a:p>
          <a:p>
            <a:pPr marL="1833245" marR="0" lvl="3" indent="-2952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329 cosponsors in House (as of </a:t>
            </a:r>
            <a:r>
              <a:rPr lang="en-US" sz="2200" b="1" dirty="0">
                <a:solidFill>
                  <a:srgbClr val="FF0000"/>
                </a:solidFill>
                <a:latin typeface="Calibri"/>
              </a:rPr>
              <a:t>10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/15/24)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-2</a:t>
            </a:r>
            <a:r>
              <a:rPr kumimoji="0" lang="en-US" sz="2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nd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most cosponsored bill in all of Congress</a:t>
            </a:r>
          </a:p>
          <a:p>
            <a:pPr marL="1833245" marR="0" lvl="3" indent="-2952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200" b="1" dirty="0">
                <a:solidFill>
                  <a:srgbClr val="FF0000"/>
                </a:solidFill>
                <a:latin typeface="Calibri"/>
              </a:rPr>
              <a:t>62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cosponsors in Senate (as of 10/15/24)</a:t>
            </a:r>
          </a:p>
          <a:p>
            <a:pPr marL="747395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We have now moved to support a discharge petition to bring H.R. 82 to the floor for a vote </a:t>
            </a:r>
          </a:p>
          <a:p>
            <a:pPr marL="1147445" lvl="2" indent="-285750">
              <a:buFont typeface="Arial" panose="020B0604020202020204" pitchFamily="34" charset="0"/>
              <a:buChar char="•"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(Filed 9/10/24- Discharge Petition #16)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147445" lvl="2" indent="-285750">
              <a:buFont typeface="Arial" panose="020B0604020202020204" pitchFamily="34" charset="0"/>
              <a:buChar char="•"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218 signatures required, bypassing Committee process</a:t>
            </a:r>
          </a:p>
          <a:p>
            <a:pPr marL="1604645" lvl="3" indent="-285750">
              <a:buFont typeface="Arial" panose="020B0604020202020204" pitchFamily="34" charset="0"/>
              <a:buChar char="•"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9/18: 189 signatures! (Check clerk.house.gov)</a:t>
            </a:r>
          </a:p>
          <a:p>
            <a:pPr marL="1147445" lvl="2" indent="-285750">
              <a:buFont typeface="Arial" panose="020B0604020202020204" pitchFamily="34" charset="0"/>
              <a:buChar char="•"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9/9/24 NARFE sent letter to Congress</a:t>
            </a:r>
          </a:p>
          <a:p>
            <a:pPr marL="1147445" lvl="2" indent="-285750">
              <a:buFont typeface="Arial" panose="020B0604020202020204" pitchFamily="34" charset="0"/>
              <a:buChar char="•"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Calibri"/>
              </a:rPr>
              <a:t>Use LAC to contact Rep.!</a:t>
            </a:r>
          </a:p>
          <a:p>
            <a:pPr marL="747395" lvl="1">
              <a:buFont typeface="Arial" panose="020B0604020202020204" pitchFamily="34" charset="0"/>
              <a:buChar char="•"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S. 597 June Hearing in Columbus, OH</a:t>
            </a:r>
          </a:p>
          <a:p>
            <a:pPr marL="1147445" lvl="2">
              <a:buFont typeface="Arial" panose="020B0604020202020204" pitchFamily="34" charset="0"/>
              <a:buChar char="•"/>
              <a:defRPr/>
            </a:pPr>
            <a:r>
              <a:rPr kumimoji="0" lang="en-US" sz="3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Sens. Brown (D-OH) &amp; Collins (R-ME) call for floor vote S. 597</a:t>
            </a:r>
          </a:p>
          <a:p>
            <a:pPr marL="1314450" lvl="1" indent="-571500">
              <a:buFont typeface="Arial" panose="020B0604020202020204" pitchFamily="34" charset="0"/>
              <a:buChar char="•"/>
              <a:defRPr/>
            </a:pPr>
            <a:endParaRPr lang="en-US" sz="3600" dirty="0">
              <a:solidFill>
                <a:srgbClr val="006491"/>
              </a:solidFill>
              <a:latin typeface="Calibri"/>
            </a:endParaRPr>
          </a:p>
          <a:p>
            <a:pPr marL="1314450" lvl="1" indent="-571500">
              <a:buFont typeface="Arial" panose="020B0604020202020204" pitchFamily="34" charset="0"/>
              <a:buChar char="•"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649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en-US" dirty="0"/>
          </a:p>
          <a:p>
            <a:endParaRPr lang="en-US" sz="2800" b="0" dirty="0"/>
          </a:p>
          <a:p>
            <a:endParaRPr lang="en-US" dirty="0">
              <a:solidFill>
                <a:srgbClr val="00649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DDC54-74DA-4842-82D1-BAA6CC66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077F-1822-9B4D-B466-2AEAFFB9F37D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70137-FFF1-F64A-A33C-9492C4084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C5BF1-304A-CC42-A4FA-FAAEA3F2A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FEDERAL BENEFITS EXPERTS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261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FCA79-99BF-6849-B46E-4ABB4F507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Legislative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B4220-6763-8D42-A7D1-1E33C3E6C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649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More Accurate COLAs for FERS Retirees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Support of the Equal COLA Act, H.R. 866/ S. 3194, ensuring FERS COLAs match the change in consumer prices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(and the CSRS COLA)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71 cosponsors for H.R. 866 as of </a:t>
            </a: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10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/15/24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8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cosponsors for S. 3194 as of </a:t>
            </a:r>
            <a:r>
              <a:rPr lang="en-US" b="1" dirty="0">
                <a:solidFill>
                  <a:srgbClr val="FF0000"/>
                </a:solidFill>
                <a:latin typeface="Calibri"/>
                <a:cs typeface="Calibri"/>
              </a:rPr>
              <a:t>10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/15/24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Times New Roman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If CPI increases above 2%, FERS retirees do not receive full COLA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If between 2% and 3%, FERS COLA = 2%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/>
              </a:rPr>
              <a:t>If above 3%, FERS COLA = CPI minus 1%</a:t>
            </a:r>
            <a:endParaRPr lang="en-US" dirty="0">
              <a:solidFill>
                <a:prstClr val="black"/>
              </a:solidFill>
              <a:latin typeface="Calibri"/>
              <a:cs typeface="Times New Roman"/>
            </a:endParaRPr>
          </a:p>
          <a:p>
            <a:pPr marL="857250" lvl="1" indent="-342900"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cs typeface="Times New Roman"/>
              </a:rPr>
              <a:t>2025 Cost-of-living adjustment determined-2.5% CSRS, 2% FERS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314450" lvl="1" indent="-571500">
              <a:buFont typeface="Arial" panose="020B0604020202020204" pitchFamily="34" charset="0"/>
              <a:buChar char="•"/>
              <a:defRPr/>
            </a:pPr>
            <a:endParaRPr lang="en-US" sz="3600" dirty="0">
              <a:solidFill>
                <a:srgbClr val="006491"/>
              </a:solidFill>
              <a:latin typeface="Calibri"/>
            </a:endParaRPr>
          </a:p>
          <a:p>
            <a:pPr marL="1314450" lvl="1" indent="-571500">
              <a:buFont typeface="Arial" panose="020B0604020202020204" pitchFamily="34" charset="0"/>
              <a:buChar char="•"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649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en-US" dirty="0"/>
          </a:p>
          <a:p>
            <a:endParaRPr lang="en-US" sz="2800" b="0" dirty="0"/>
          </a:p>
          <a:p>
            <a:endParaRPr lang="en-US" dirty="0">
              <a:solidFill>
                <a:srgbClr val="00649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DDC54-74DA-4842-82D1-BAA6CC66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077F-1822-9B4D-B466-2AEAFFB9F37D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70137-FFF1-F64A-A33C-9492C4084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C5BF1-304A-CC42-A4FA-FAAEA3F2A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FEDERAL BENEFITS EXPERTS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828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FCA79-99BF-6849-B46E-4ABB4F507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Legislative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1B4220-6763-8D42-A7D1-1E33C3E6CE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545" y="1511301"/>
            <a:ext cx="11367063" cy="5210175"/>
          </a:xfrm>
        </p:spPr>
        <p:txBody>
          <a:bodyPr>
            <a:normAutofit fontScale="3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9800" b="1" i="0" u="none" strike="noStrike" kern="1200" cap="none" spc="0" normalizeH="0" baseline="0" noProof="0" dirty="0">
                <a:ln>
                  <a:noFill/>
                </a:ln>
                <a:solidFill>
                  <a:srgbClr val="00649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Improving Government and Protecting the Merit System </a:t>
            </a:r>
          </a:p>
          <a:p>
            <a:pPr marL="461962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Saving the Civil Service Act, H.R. 1002/S.399</a:t>
            </a:r>
          </a:p>
          <a:p>
            <a:pPr marL="1196975" marR="0" lvl="2" indent="-3349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Prohibit return of Schedule F, protect merit based civil service</a:t>
            </a:r>
          </a:p>
          <a:p>
            <a:pPr marL="1196975" lvl="2" indent="-334963"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68 House sponsors (as of </a:t>
            </a:r>
            <a:r>
              <a:rPr lang="en-US" sz="5500" dirty="0">
                <a:solidFill>
                  <a:srgbClr val="FF0000"/>
                </a:solidFill>
                <a:latin typeface="Calibri"/>
              </a:rPr>
              <a:t>10</a:t>
            </a: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/15/24)</a:t>
            </a:r>
          </a:p>
          <a:p>
            <a:pPr marL="1196975" lvl="2" indent="-334963">
              <a:defRPr/>
            </a:pPr>
            <a:r>
              <a:rPr kumimoji="0" lang="en-US" sz="5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 Senate sponsors (as of 10/15/24)</a:t>
            </a:r>
          </a:p>
          <a:p>
            <a:pPr marL="1196975" lvl="2" indent="-334963">
              <a:defRPr/>
            </a:pPr>
            <a:r>
              <a:rPr lang="en-US" sz="5500" dirty="0">
                <a:solidFill>
                  <a:srgbClr val="FF0000"/>
                </a:solidFill>
                <a:latin typeface="Calibri"/>
              </a:rPr>
              <a:t>9/17- HSGAC Hearing &amp; Mark-up 9/18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96925" lvl="1" indent="-334963"/>
            <a:r>
              <a:rPr lang="en-US" sz="6700" dirty="0"/>
              <a:t>Threats to Merit Based Civil Service Continue</a:t>
            </a:r>
          </a:p>
          <a:p>
            <a:pPr marL="1196975" lvl="2" indent="-334963"/>
            <a:r>
              <a:rPr lang="en-US" sz="4900" dirty="0"/>
              <a:t>Public Service Reform Act, H.R. 3115/S.1496 </a:t>
            </a:r>
          </a:p>
          <a:p>
            <a:pPr marL="1654175" lvl="3" indent="-334963"/>
            <a:r>
              <a:rPr lang="en-US" sz="4900" dirty="0"/>
              <a:t>Would eliminate the merit-based civil service entirely, abolishing the Merit Systems Protection Board (MSPB), </a:t>
            </a:r>
          </a:p>
          <a:p>
            <a:pPr marL="796925" lvl="1" indent="-334963"/>
            <a:r>
              <a:rPr lang="en-US" sz="6300" dirty="0"/>
              <a:t>Schedule F</a:t>
            </a:r>
          </a:p>
          <a:p>
            <a:pPr marL="1654175" lvl="3" indent="-334963"/>
            <a:r>
              <a:rPr lang="en-US" sz="5500" dirty="0"/>
              <a:t>Created via executive order at end of Trump administration</a:t>
            </a:r>
          </a:p>
          <a:p>
            <a:pPr marL="1654175" lvl="3" indent="-334963"/>
            <a:r>
              <a:rPr lang="en-US" sz="5500" dirty="0"/>
              <a:t>Effort by large coalition of conservative groups, led by the Heritage Foundation</a:t>
            </a:r>
          </a:p>
          <a:p>
            <a:pPr marL="1654175" lvl="3" indent="-334963"/>
            <a:r>
              <a:rPr lang="en-US" sz="5500" dirty="0"/>
              <a:t>Would reclassify employees identified as holding positions of a “confidential, policy-determining, policy-making, or policy-advocating” character in a new excepted service schedule, without protection of competitive service rules</a:t>
            </a:r>
          </a:p>
          <a:p>
            <a:pPr marL="1654175" lvl="3" indent="-334963"/>
            <a:r>
              <a:rPr lang="en-US" sz="5500" dirty="0"/>
              <a:t>Interpreted broadly, could apply to 50,000, or even more, federal employees</a:t>
            </a:r>
          </a:p>
          <a:p>
            <a:pPr marL="2111375" lvl="4" indent="-334963"/>
            <a:r>
              <a:rPr lang="en-US" sz="5500" dirty="0"/>
              <a:t>OMB identified 68 percent of employees for reclassification</a:t>
            </a:r>
          </a:p>
          <a:p>
            <a:pPr marL="1319212" lvl="2" indent="-457200">
              <a:buFont typeface="Wingdings" panose="05000000000000000000" pitchFamily="2" charset="2"/>
              <a:buChar char="§"/>
            </a:pPr>
            <a:endParaRPr lang="en-US" dirty="0"/>
          </a:p>
          <a:p>
            <a:pPr marL="1314450" lvl="1" indent="-571500">
              <a:buFont typeface="Arial" panose="020B0604020202020204" pitchFamily="34" charset="0"/>
              <a:buChar char="•"/>
              <a:defRPr/>
            </a:pP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00649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en-US" dirty="0"/>
          </a:p>
          <a:p>
            <a:endParaRPr lang="en-US" sz="2800" b="0" dirty="0"/>
          </a:p>
          <a:p>
            <a:endParaRPr lang="en-US" dirty="0">
              <a:solidFill>
                <a:srgbClr val="00649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DDC54-74DA-4842-82D1-BAA6CC66A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077F-1822-9B4D-B466-2AEAFFB9F37D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170137-FFF1-F64A-A33C-9492C4084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8C5BF1-304A-CC42-A4FA-FAAEA3F2AD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FEDERAL BENEFITS EXPERTS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396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D0CC4-7FEF-BC8B-C1C3-15181A4D2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Legislative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3FB86-8F2C-4E6D-9ECA-CF647868C0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srgbClr val="0064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Federal Pay</a:t>
            </a:r>
          </a:p>
          <a:p>
            <a:pPr marL="796925" marR="0" lvl="1" indent="-3349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10000"/>
              <a:buFont typeface="Arial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Support market-rate federal pay increases</a:t>
            </a:r>
          </a:p>
          <a:p>
            <a:pPr marL="1425575" marR="0" lvl="2" indent="-282575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en-US" sz="2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FY ‘24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Biden issued alternative pay play to provide 4.7% across-the-board increase, plus 0.5% increase to locality pay (signed into law 12/23)</a:t>
            </a:r>
          </a:p>
          <a:p>
            <a:pPr marL="796925" marR="0" lvl="1" indent="-3349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10000"/>
              <a:buFont typeface="Arial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For 2025, NARFE supports a 4.5% increase with 4% across- the board increase, plus 0.5% increase for locality (market-rate)</a:t>
            </a:r>
          </a:p>
          <a:p>
            <a:pPr marL="796925" marR="0" lvl="1" indent="-334963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Pct val="110000"/>
              <a:buFont typeface="Arial"/>
              <a:buChar char="•"/>
              <a:tabLst/>
              <a:defRPr/>
            </a:pPr>
            <a:r>
              <a:rPr lang="en-US" sz="22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On August 30, President Biden has officially released his </a:t>
            </a:r>
            <a:r>
              <a:rPr lang="en-US" sz="2200" b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alternative pay plan for 2025, </a:t>
            </a:r>
          </a:p>
          <a:p>
            <a:pPr marL="1196975" lvl="2" indent="-334963">
              <a:buSzPct val="110000"/>
              <a:buFont typeface="Arial"/>
              <a:buChar char="•"/>
              <a:defRPr/>
            </a:pPr>
            <a:r>
              <a:rPr lang="en-US" sz="1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An average 2% federal pay increase with 1.7% across-the-board increase with an additional 0.3% increase in locality pay rates </a:t>
            </a:r>
          </a:p>
          <a:p>
            <a:pPr marL="1654175" lvl="3" indent="-334963">
              <a:buSzPct val="110000"/>
              <a:defRPr/>
            </a:pPr>
            <a:r>
              <a:rPr lang="en-US" sz="1500" b="1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Goes into effect 12/24</a:t>
            </a:r>
            <a:endParaRPr lang="en-US" sz="1500" b="1" dirty="0">
              <a:solidFill>
                <a:srgbClr val="000000"/>
              </a:solidFill>
              <a:effectLst/>
              <a:latin typeface="Arial" panose="020B06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1196975" lvl="2" indent="-334963">
              <a:buSzPct val="110000"/>
              <a:buFont typeface="Arial"/>
              <a:buChar char="•"/>
              <a:defRPr/>
            </a:pPr>
            <a:r>
              <a:rPr lang="en-US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NARFE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supports </a:t>
            </a:r>
            <a:r>
              <a:rPr lang="en-US" sz="1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FAIR Act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-  7.4 percent pay increase for federal employees in 2025 with a 4% across-the-board increase, and a 3.4% average increase to locality pay rates.</a:t>
            </a:r>
            <a:endParaRPr lang="en-US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743CA-3EEB-5AA5-FA3C-0A7415907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077F-1822-9B4D-B466-2AEAFFB9F37D}" type="datetime1">
              <a:rPr lang="en-US" smtClean="0"/>
              <a:pPr/>
              <a:t>10/24/2024</a:t>
            </a:fld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4F44F0-F614-E0C8-0E8A-BEC1AA9C4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21A3B-3924-B04A-A496-7CB8DC41F6D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19B61-C701-836E-E35B-74107521A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FEDERAL BENEFITS EXPERTS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825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33D90-B14A-A7FA-90E9-747111D1A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45" y="1"/>
            <a:ext cx="9801847" cy="1212850"/>
          </a:xfrm>
        </p:spPr>
        <p:txBody>
          <a:bodyPr anchor="ctr">
            <a:normAutofit/>
          </a:bodyPr>
          <a:lstStyle/>
          <a:p>
            <a:r>
              <a:rPr lang="en-US" b="1" dirty="0"/>
              <a:t>Power of Grassroots Advocacy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1EA343-9A33-00A7-3667-680BA9BA7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43" y="1997612"/>
            <a:ext cx="5917469" cy="3476513"/>
          </a:xfrm>
          <a:prstGeom prst="rect">
            <a:avLst/>
          </a:prstGeom>
          <a:noFill/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802BBD-7E9C-2EF9-D940-1F954DF46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5986" y="1574801"/>
            <a:ext cx="5383398" cy="4551363"/>
          </a:xfrm>
        </p:spPr>
        <p:txBody>
          <a:bodyPr>
            <a:normAutofit/>
          </a:bodyPr>
          <a:lstStyle/>
          <a:p>
            <a:r>
              <a:rPr lang="en-US" dirty="0"/>
              <a:t>Does Grassroots Activism Still Work?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Symbiotic relationship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What does it mean to be an advocate?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Grassroots v </a:t>
            </a:r>
            <a:r>
              <a:rPr lang="en-US" dirty="0" err="1"/>
              <a:t>Grasstops</a:t>
            </a:r>
            <a:endParaRPr lang="en-US" dirty="0"/>
          </a:p>
          <a:p>
            <a:pPr marL="1200150" lvl="1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6491"/>
                </a:solidFill>
              </a:rPr>
              <a:t>Members v Leaders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ACC65-A4C3-E4D8-538E-FFD113CF55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545" y="6356351"/>
            <a:ext cx="298795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4EC077F-1822-9B4D-B466-2AEAFFB9F37D}" type="datetime1">
              <a:rPr lang="en-US" smtClean="0"/>
              <a:pPr>
                <a:spcAft>
                  <a:spcPts val="600"/>
                </a:spcAft>
              </a:pPr>
              <a:t>10/24/2024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32F21-8206-FFF8-4EBD-B5DA26099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319110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2221A3B-3924-B04A-A496-7CB8DC41F6D4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2BC37-B69F-02C4-E1B4-4E49B0B7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319" y="6356351"/>
            <a:ext cx="516300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FEDERAL BENEFITS EXPERTS</a:t>
            </a:r>
          </a:p>
        </p:txBody>
      </p:sp>
    </p:spTree>
    <p:extLst>
      <p:ext uri="{BB962C8B-B14F-4D97-AF65-F5344CB8AC3E}">
        <p14:creationId xmlns:p14="http://schemas.microsoft.com/office/powerpoint/2010/main" val="2795858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33D90-B14A-A7FA-90E9-747111D1A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45" y="1"/>
            <a:ext cx="9801847" cy="1212850"/>
          </a:xfrm>
        </p:spPr>
        <p:txBody>
          <a:bodyPr anchor="ctr">
            <a:normAutofit/>
          </a:bodyPr>
          <a:lstStyle/>
          <a:p>
            <a:r>
              <a:rPr lang="en-US" dirty="0"/>
              <a:t>Power of Grassroots Advocacy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903C01-1D38-8778-47BA-032F5B71B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227" y="1574801"/>
            <a:ext cx="4357930" cy="4551363"/>
          </a:xfrm>
          <a:prstGeom prst="rect">
            <a:avLst/>
          </a:prstGeom>
          <a:noFill/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ACC65-A4C3-E4D8-538E-FFD113CF55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545" y="6356351"/>
            <a:ext cx="298795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4EC077F-1822-9B4D-B466-2AEAFFB9F37D}" type="datetime1">
              <a:rPr lang="en-US" smtClean="0"/>
              <a:pPr>
                <a:spcAft>
                  <a:spcPts val="600"/>
                </a:spcAft>
              </a:pPr>
              <a:t>10/24/2024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32F21-8206-FFF8-4EBD-B5DA26099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319110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2221A3B-3924-B04A-A496-7CB8DC41F6D4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2BC37-B69F-02C4-E1B4-4E49B0B7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319" y="6356351"/>
            <a:ext cx="516300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FEDERAL BENEFITS EXPERTS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35D2D9-64CD-7F36-AC35-83927AC147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013" y="1574800"/>
            <a:ext cx="5383212" cy="45513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>
              <a:lnSpc>
                <a:spcPct val="90000"/>
              </a:lnSpc>
            </a:pPr>
            <a:r>
              <a:rPr lang="en-US" dirty="0"/>
              <a:t>Does Grassroots Activism Still Work?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Arial"/>
                <a:cs typeface="Arial"/>
              </a:rPr>
              <a:t>Advocacy Tree </a:t>
            </a:r>
          </a:p>
          <a:p>
            <a:pPr lvl="2">
              <a:lnSpc>
                <a:spcPct val="90000"/>
              </a:lnSpc>
            </a:pPr>
            <a:r>
              <a:rPr lang="en-US" sz="1800" dirty="0">
                <a:latin typeface="Arial"/>
                <a:cs typeface="Arial"/>
                <a:sym typeface="Wingdings" panose="05000000000000000000" pitchFamily="2" charset="2"/>
              </a:rPr>
              <a:t> “Bottom” up approach</a:t>
            </a:r>
          </a:p>
          <a:p>
            <a:pPr lvl="2">
              <a:lnSpc>
                <a:spcPct val="90000"/>
              </a:lnSpc>
            </a:pPr>
            <a:endParaRPr lang="en-US" dirty="0">
              <a:latin typeface="Arial"/>
              <a:cs typeface="Arial"/>
              <a:sym typeface="Wingdings" panose="05000000000000000000" pitchFamily="2" charset="2"/>
            </a:endParaRPr>
          </a:p>
          <a:p>
            <a:pPr lvl="2">
              <a:lnSpc>
                <a:spcPct val="90000"/>
              </a:lnSpc>
            </a:pPr>
            <a:endParaRPr lang="en-US" dirty="0">
              <a:latin typeface="Arial"/>
              <a:cs typeface="Arial"/>
            </a:endParaRPr>
          </a:p>
          <a:p>
            <a:pPr marL="857250" lvl="2" indent="0">
              <a:lnSpc>
                <a:spcPct val="90000"/>
              </a:lnSpc>
              <a:buNone/>
            </a:pPr>
            <a:endParaRPr lang="en-US" sz="2400" dirty="0">
              <a:solidFill>
                <a:srgbClr val="006491"/>
              </a:solidFill>
              <a:sym typeface="Wingdings" panose="05000000000000000000" pitchFamily="2" charset="2"/>
            </a:endParaRPr>
          </a:p>
          <a:p>
            <a:pPr marL="857250" lvl="2" indent="0">
              <a:lnSpc>
                <a:spcPct val="90000"/>
              </a:lnSpc>
              <a:buNone/>
            </a:pPr>
            <a:endParaRPr lang="en-US" sz="2400" dirty="0">
              <a:solidFill>
                <a:srgbClr val="00649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DA14DA-278C-BBE1-45B6-88DF282C85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6881" y="3288769"/>
            <a:ext cx="2849301" cy="23105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7AC31D-651E-61CB-3F85-3EE6BFB866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54500" y="3356192"/>
            <a:ext cx="2849300" cy="229839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9922BA-996A-F3AC-8585-75014AB357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4467" y="4565534"/>
            <a:ext cx="3191102" cy="23105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4BD275-535D-72BF-650A-F1EEFEAE396E}"/>
              </a:ext>
            </a:extLst>
          </p:cNvPr>
          <p:cNvSpPr txBox="1"/>
          <p:nvPr/>
        </p:nvSpPr>
        <p:spPr>
          <a:xfrm>
            <a:off x="5997289" y="3850481"/>
            <a:ext cx="2320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NARFE-PAC</a:t>
            </a:r>
            <a:endParaRPr lang="en-US" sz="28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26391B-E670-4C40-A0AA-3CB549CC96D1}"/>
              </a:ext>
            </a:extLst>
          </p:cNvPr>
          <p:cNvSpPr txBox="1"/>
          <p:nvPr/>
        </p:nvSpPr>
        <p:spPr>
          <a:xfrm>
            <a:off x="8557783" y="3939727"/>
            <a:ext cx="1709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LOBBYING</a:t>
            </a:r>
            <a:endParaRPr lang="en-US" sz="1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43518DC-4AEF-ED5E-BBB4-7678E1F62C0F}"/>
              </a:ext>
            </a:extLst>
          </p:cNvPr>
          <p:cNvSpPr txBox="1"/>
          <p:nvPr/>
        </p:nvSpPr>
        <p:spPr>
          <a:xfrm>
            <a:off x="7192370" y="5829552"/>
            <a:ext cx="2156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GRASSROOTS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802002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33D90-B14A-A7FA-90E9-747111D1A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545" y="1"/>
            <a:ext cx="9801847" cy="1212850"/>
          </a:xfrm>
        </p:spPr>
        <p:txBody>
          <a:bodyPr anchor="ctr">
            <a:normAutofit/>
          </a:bodyPr>
          <a:lstStyle/>
          <a:p>
            <a:r>
              <a:rPr lang="en-US" b="1" dirty="0"/>
              <a:t>Power of Grassroots Advocacy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802BBD-7E9C-2EF9-D940-1F954DF460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5986" y="1574801"/>
            <a:ext cx="5383398" cy="4551363"/>
          </a:xfrm>
        </p:spPr>
        <p:txBody>
          <a:bodyPr>
            <a:normAutofit/>
          </a:bodyPr>
          <a:lstStyle/>
          <a:p>
            <a:r>
              <a:rPr lang="en-US" dirty="0"/>
              <a:t>Does Grassroots Activism Still Work?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Beyond the Advocacy tree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Coalitions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ACC65-A4C3-E4D8-538E-FFD113CF55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545" y="6356351"/>
            <a:ext cx="298795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74EC077F-1822-9B4D-B466-2AEAFFB9F37D}" type="datetime1">
              <a:rPr lang="en-US" smtClean="0"/>
              <a:pPr>
                <a:spcAft>
                  <a:spcPts val="600"/>
                </a:spcAft>
              </a:pPr>
              <a:t>10/24/2024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732F21-8206-FFF8-4EBD-B5DA26099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325" y="6356351"/>
            <a:ext cx="3191102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2221A3B-3924-B04A-A496-7CB8DC41F6D4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2BC37-B69F-02C4-E1B4-4E49B0B71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72319" y="6356351"/>
            <a:ext cx="5163006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FEDERAL BENEFITS EXPERTS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67D757DA-5A96-B3F0-175C-15916159FA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53822" y="3850482"/>
            <a:ext cx="3396495" cy="10384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B8FBDD-5DDF-6B32-6FA7-DD8F482378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1002" y="5150326"/>
            <a:ext cx="3739785" cy="9765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C19C3C-DC38-D8F2-7ACD-75E51852BB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0159" y="1278928"/>
            <a:ext cx="4804064" cy="501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10978"/>
      </p:ext>
    </p:extLst>
  </p:cSld>
  <p:clrMapOvr>
    <a:masterClrMapping/>
  </p:clrMapOvr>
</p:sld>
</file>

<file path=ppt/theme/theme1.xml><?xml version="1.0" encoding="utf-8"?>
<a:theme xmlns:a="http://schemas.openxmlformats.org/drawingml/2006/main" name="NARFE HQ Template 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35ca0c6-7ed2-4624-aa1f-96994569cc4c">
      <Terms xmlns="http://schemas.microsoft.com/office/infopath/2007/PartnerControls"/>
    </lcf76f155ced4ddcb4097134ff3c332f>
    <TaxCatchAll xmlns="69a8eecb-a930-4c2b-9a06-6ef015c8230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ED20240F61B454DB0B6C7CFDC47155F" ma:contentTypeVersion="17" ma:contentTypeDescription="Create a new document." ma:contentTypeScope="" ma:versionID="2619c3aae798db1e80277478af6eca82">
  <xsd:schema xmlns:xsd="http://www.w3.org/2001/XMLSchema" xmlns:xs="http://www.w3.org/2001/XMLSchema" xmlns:p="http://schemas.microsoft.com/office/2006/metadata/properties" xmlns:ns2="f35ca0c6-7ed2-4624-aa1f-96994569cc4c" xmlns:ns3="69a8eecb-a930-4c2b-9a06-6ef015c82307" targetNamespace="http://schemas.microsoft.com/office/2006/metadata/properties" ma:root="true" ma:fieldsID="14c21c89c049f14723447a5045ec0099" ns2:_="" ns3:_="">
    <xsd:import namespace="f35ca0c6-7ed2-4624-aa1f-96994569cc4c"/>
    <xsd:import namespace="69a8eecb-a930-4c2b-9a06-6ef015c823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5ca0c6-7ed2-4624-aa1f-96994569cc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8c845f1-ac00-4700-872f-604a1e96cfa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a8eecb-a930-4c2b-9a06-6ef015c8230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9daad1d8-a023-424b-a7ee-728fd1488318}" ma:internalName="TaxCatchAll" ma:showField="CatchAllData" ma:web="69a8eecb-a930-4c2b-9a06-6ef015c823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4B6855E-B254-4FCC-8964-D1F01F6BABE1}">
  <ds:schemaRefs>
    <ds:schemaRef ds:uri="http://schemas.microsoft.com/office/2006/metadata/properties"/>
    <ds:schemaRef ds:uri="http://schemas.microsoft.com/office/infopath/2007/PartnerControls"/>
    <ds:schemaRef ds:uri="f35ca0c6-7ed2-4624-aa1f-96994569cc4c"/>
    <ds:schemaRef ds:uri="69a8eecb-a930-4c2b-9a06-6ef015c82307"/>
  </ds:schemaRefs>
</ds:datastoreItem>
</file>

<file path=customXml/itemProps2.xml><?xml version="1.0" encoding="utf-8"?>
<ds:datastoreItem xmlns:ds="http://schemas.openxmlformats.org/officeDocument/2006/customXml" ds:itemID="{743AFDA5-CD02-417F-92A2-3C385406B1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5ca0c6-7ed2-4624-aa1f-96994569cc4c"/>
    <ds:schemaRef ds:uri="69a8eecb-a930-4c2b-9a06-6ef015c823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ED9B790-DEF0-4DC7-8239-6ADD1EFDBF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32830</TotalTime>
  <Words>1327</Words>
  <Application>Microsoft Office PowerPoint</Application>
  <PresentationFormat>Custom</PresentationFormat>
  <Paragraphs>328</Paragraphs>
  <Slides>29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Aptos</vt:lpstr>
      <vt:lpstr>Arial</vt:lpstr>
      <vt:lpstr>Calibri</vt:lpstr>
      <vt:lpstr>Wingdings</vt:lpstr>
      <vt:lpstr>NARFE HQ Template 2</vt:lpstr>
      <vt:lpstr>Illinois Federation Conference Evolving Advocacy: NARFE’s Grassroots Toolbox for Today and Tomorrow  </vt:lpstr>
      <vt:lpstr>Agenda</vt:lpstr>
      <vt:lpstr>Legislative Update</vt:lpstr>
      <vt:lpstr>Legislative Update</vt:lpstr>
      <vt:lpstr>Legislative Update</vt:lpstr>
      <vt:lpstr>Legislative Update</vt:lpstr>
      <vt:lpstr>Power of Grassroots Advocacy</vt:lpstr>
      <vt:lpstr>Power of Grassroots Advocacy</vt:lpstr>
      <vt:lpstr>Power of Grassroots Advocacy</vt:lpstr>
      <vt:lpstr>How do we get the job done?</vt:lpstr>
      <vt:lpstr>NARFE’s Grassroots Toolkit</vt:lpstr>
      <vt:lpstr>NARFE’s Grassroots Toolkit</vt:lpstr>
      <vt:lpstr>NARFE’s Grassroots Stats</vt:lpstr>
      <vt:lpstr>NARFE’s Grassroots Toolkit</vt:lpstr>
      <vt:lpstr>NARFE’s Grassroots Toolkit</vt:lpstr>
      <vt:lpstr>NARFE’s Grassroots Toolkit</vt:lpstr>
      <vt:lpstr>NARFE’s Grassroots Toolkit</vt:lpstr>
      <vt:lpstr>NARFE’s Grassroots Toolkit</vt:lpstr>
      <vt:lpstr>GAM 2024</vt:lpstr>
      <vt:lpstr>Innovations in Grassroots Advocacy</vt:lpstr>
      <vt:lpstr>PowerPoint Presentation</vt:lpstr>
      <vt:lpstr>PowerPoint Presentation</vt:lpstr>
      <vt:lpstr>PowerPoint Presentation</vt:lpstr>
      <vt:lpstr>Innovations in Grassroots Advocacy</vt:lpstr>
      <vt:lpstr>Innovations in Grassroots Advocacy</vt:lpstr>
      <vt:lpstr>What does the future hold?</vt:lpstr>
      <vt:lpstr>Innovations in Grassroots Advocacy</vt:lpstr>
      <vt:lpstr>Innovations in Grassroots Advocacy</vt:lpstr>
      <vt:lpstr>Thank You Illinois Federation! Q&amp;A</vt:lpstr>
    </vt:vector>
  </TitlesOfParts>
  <Company>narfe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narfe4</dc:creator>
  <cp:lastModifiedBy>Ivana Sara</cp:lastModifiedBy>
  <cp:revision>161</cp:revision>
  <cp:lastPrinted>2019-01-18T22:15:29Z</cp:lastPrinted>
  <dcterms:created xsi:type="dcterms:W3CDTF">2017-06-12T19:00:51Z</dcterms:created>
  <dcterms:modified xsi:type="dcterms:W3CDTF">2024-10-24T17:18:45Z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0x010100AED20240F61B454DB0B6C7CFDC47155F</vt:lpwstr>
  </property>
  <property fmtid="{D5CDD505-2E9C-101B-9397-08002B2CF9AE}" pid="3" name="MediaServiceImageTags">
    <vt:lpwstr/>
  </property>
</Properties>
</file>