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2"/>
  </p:notesMasterIdLst>
  <p:handoutMasterIdLst>
    <p:handoutMasterId r:id="rId23"/>
  </p:handoutMasterIdLst>
  <p:sldIdLst>
    <p:sldId id="256" r:id="rId5"/>
    <p:sldId id="631" r:id="rId6"/>
    <p:sldId id="632" r:id="rId7"/>
    <p:sldId id="833" r:id="rId8"/>
    <p:sldId id="845" r:id="rId9"/>
    <p:sldId id="3401" r:id="rId10"/>
    <p:sldId id="3402" r:id="rId11"/>
    <p:sldId id="3403" r:id="rId12"/>
    <p:sldId id="834" r:id="rId13"/>
    <p:sldId id="3404" r:id="rId14"/>
    <p:sldId id="835" r:id="rId15"/>
    <p:sldId id="843" r:id="rId16"/>
    <p:sldId id="837" r:id="rId17"/>
    <p:sldId id="3405" r:id="rId18"/>
    <p:sldId id="3406" r:id="rId19"/>
    <p:sldId id="840" r:id="rId20"/>
    <p:sldId id="827" r:id="rId21"/>
  </p:sldIdLst>
  <p:sldSz cx="12188825"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pos="3839">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8285302-B278-10CB-E2B3-E86BD050ED15}" name="Ross Apter" initials="RA" userId="S::rapter@narfe.org::4cabadb4-8c02-4288-8f17-026b15c78a89" providerId="AD"/>
  <p188:author id="{8A8BD228-87EE-125D-070F-33DF2F90AEDB}" name="John Hatton" initials="JH" userId="S::jhatton@narfe.org::ce3d1084-88e9-486f-b6d3-f03b83e1cebe"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BECDF"/>
    <a:srgbClr val="006491"/>
    <a:srgbClr val="DC3E38"/>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BD0940B-E883-4085-8D03-8006257E65D5}" v="10" dt="2024-09-18T17:00:32.04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5214" autoAdjust="0"/>
  </p:normalViewPr>
  <p:slideViewPr>
    <p:cSldViewPr snapToGrid="0">
      <p:cViewPr varScale="1">
        <p:scale>
          <a:sx n="95" d="100"/>
          <a:sy n="95" d="100"/>
        </p:scale>
        <p:origin x="1194" y="84"/>
      </p:cViewPr>
      <p:guideLst>
        <p:guide orient="horz" pos="2160"/>
        <p:guide pos="2880"/>
        <p:guide pos="3839"/>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 Id="rId30"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cole Blackstone" userId="252a1b3c-b260-4c9e-8350-9db5ddb4e11b" providerId="ADAL" clId="{FBD0940B-E883-4085-8D03-8006257E65D5}"/>
    <pc:docChg chg="undo custSel addSld delSld modSld">
      <pc:chgData name="Nicole Blackstone" userId="252a1b3c-b260-4c9e-8350-9db5ddb4e11b" providerId="ADAL" clId="{FBD0940B-E883-4085-8D03-8006257E65D5}" dt="2024-09-18T17:04:21.901" v="357" actId="113"/>
      <pc:docMkLst>
        <pc:docMk/>
      </pc:docMkLst>
      <pc:sldChg chg="modSp mod">
        <pc:chgData name="Nicole Blackstone" userId="252a1b3c-b260-4c9e-8350-9db5ddb4e11b" providerId="ADAL" clId="{FBD0940B-E883-4085-8D03-8006257E65D5}" dt="2024-09-18T16:45:34.178" v="114" actId="20577"/>
        <pc:sldMkLst>
          <pc:docMk/>
          <pc:sldMk cId="3501059193" sldId="256"/>
        </pc:sldMkLst>
        <pc:spChg chg="mod">
          <ac:chgData name="Nicole Blackstone" userId="252a1b3c-b260-4c9e-8350-9db5ddb4e11b" providerId="ADAL" clId="{FBD0940B-E883-4085-8D03-8006257E65D5}" dt="2024-09-18T16:45:34.178" v="114" actId="20577"/>
          <ac:spMkLst>
            <pc:docMk/>
            <pc:sldMk cId="3501059193" sldId="256"/>
            <ac:spMk id="10" creationId="{DE89EAB2-DCC9-4B41-8AD3-4124C1CE4772}"/>
          </ac:spMkLst>
        </pc:spChg>
      </pc:sldChg>
      <pc:sldChg chg="modNotesTx">
        <pc:chgData name="Nicole Blackstone" userId="252a1b3c-b260-4c9e-8350-9db5ddb4e11b" providerId="ADAL" clId="{FBD0940B-E883-4085-8D03-8006257E65D5}" dt="2024-09-17T17:01:40.772" v="113" actId="20577"/>
        <pc:sldMkLst>
          <pc:docMk/>
          <pc:sldMk cId="24737512" sldId="835"/>
        </pc:sldMkLst>
      </pc:sldChg>
      <pc:sldChg chg="del">
        <pc:chgData name="Nicole Blackstone" userId="252a1b3c-b260-4c9e-8350-9db5ddb4e11b" providerId="ADAL" clId="{FBD0940B-E883-4085-8D03-8006257E65D5}" dt="2024-09-17T17:00:14.271" v="0" actId="2696"/>
        <pc:sldMkLst>
          <pc:docMk/>
          <pc:sldMk cId="193583429" sldId="836"/>
        </pc:sldMkLst>
      </pc:sldChg>
      <pc:sldChg chg="modSp mod">
        <pc:chgData name="Nicole Blackstone" userId="252a1b3c-b260-4c9e-8350-9db5ddb4e11b" providerId="ADAL" clId="{FBD0940B-E883-4085-8D03-8006257E65D5}" dt="2024-09-18T17:04:21.901" v="357" actId="113"/>
        <pc:sldMkLst>
          <pc:docMk/>
          <pc:sldMk cId="3159598837" sldId="843"/>
        </pc:sldMkLst>
        <pc:spChg chg="mod">
          <ac:chgData name="Nicole Blackstone" userId="252a1b3c-b260-4c9e-8350-9db5ddb4e11b" providerId="ADAL" clId="{FBD0940B-E883-4085-8D03-8006257E65D5}" dt="2024-09-18T17:04:21.901" v="357" actId="113"/>
          <ac:spMkLst>
            <pc:docMk/>
            <pc:sldMk cId="3159598837" sldId="843"/>
            <ac:spMk id="3" creationId="{00000000-0000-0000-0000-000000000000}"/>
          </ac:spMkLst>
        </pc:spChg>
      </pc:sldChg>
      <pc:sldChg chg="del">
        <pc:chgData name="Nicole Blackstone" userId="252a1b3c-b260-4c9e-8350-9db5ddb4e11b" providerId="ADAL" clId="{FBD0940B-E883-4085-8D03-8006257E65D5}" dt="2024-09-18T16:55:52.037" v="124" actId="2696"/>
        <pc:sldMkLst>
          <pc:docMk/>
          <pc:sldMk cId="1981677397" sldId="844"/>
        </pc:sldMkLst>
      </pc:sldChg>
      <pc:sldChg chg="addSp new del">
        <pc:chgData name="Nicole Blackstone" userId="252a1b3c-b260-4c9e-8350-9db5ddb4e11b" providerId="ADAL" clId="{FBD0940B-E883-4085-8D03-8006257E65D5}" dt="2024-09-18T16:53:06.680" v="118" actId="2696"/>
        <pc:sldMkLst>
          <pc:docMk/>
          <pc:sldMk cId="2972571185" sldId="846"/>
        </pc:sldMkLst>
        <pc:picChg chg="add">
          <ac:chgData name="Nicole Blackstone" userId="252a1b3c-b260-4c9e-8350-9db5ddb4e11b" providerId="ADAL" clId="{FBD0940B-E883-4085-8D03-8006257E65D5}" dt="2024-09-18T16:52:56.790" v="116"/>
          <ac:picMkLst>
            <pc:docMk/>
            <pc:sldMk cId="2972571185" sldId="846"/>
            <ac:picMk id="7" creationId="{A2B2DFC0-80DD-1B64-DE6E-932CDAF6C4C7}"/>
          </ac:picMkLst>
        </pc:picChg>
      </pc:sldChg>
      <pc:sldChg chg="modSp add mod">
        <pc:chgData name="Nicole Blackstone" userId="252a1b3c-b260-4c9e-8350-9db5ddb4e11b" providerId="ADAL" clId="{FBD0940B-E883-4085-8D03-8006257E65D5}" dt="2024-09-18T16:53:20.219" v="119"/>
        <pc:sldMkLst>
          <pc:docMk/>
          <pc:sldMk cId="372419415" sldId="3401"/>
        </pc:sldMkLst>
        <pc:spChg chg="mod">
          <ac:chgData name="Nicole Blackstone" userId="252a1b3c-b260-4c9e-8350-9db5ddb4e11b" providerId="ADAL" clId="{FBD0940B-E883-4085-8D03-8006257E65D5}" dt="2024-09-18T16:53:20.219" v="119"/>
          <ac:spMkLst>
            <pc:docMk/>
            <pc:sldMk cId="372419415" sldId="3401"/>
            <ac:spMk id="2" creationId="{686FCA79-99BF-6849-B46E-4ABB4F507F8D}"/>
          </ac:spMkLst>
        </pc:spChg>
      </pc:sldChg>
      <pc:sldChg chg="modSp mod">
        <pc:chgData name="Nicole Blackstone" userId="252a1b3c-b260-4c9e-8350-9db5ddb4e11b" providerId="ADAL" clId="{FBD0940B-E883-4085-8D03-8006257E65D5}" dt="2024-09-18T16:54:18.619" v="122"/>
        <pc:sldMkLst>
          <pc:docMk/>
          <pc:sldMk cId="3927099457" sldId="3402"/>
        </pc:sldMkLst>
        <pc:spChg chg="mod">
          <ac:chgData name="Nicole Blackstone" userId="252a1b3c-b260-4c9e-8350-9db5ddb4e11b" providerId="ADAL" clId="{FBD0940B-E883-4085-8D03-8006257E65D5}" dt="2024-09-18T16:54:18.619" v="122"/>
          <ac:spMkLst>
            <pc:docMk/>
            <pc:sldMk cId="3927099457" sldId="3402"/>
            <ac:spMk id="2" creationId="{686FCA79-99BF-6849-B46E-4ABB4F507F8D}"/>
          </ac:spMkLst>
        </pc:spChg>
      </pc:sldChg>
      <pc:sldChg chg="modSp mod">
        <pc:chgData name="Nicole Blackstone" userId="252a1b3c-b260-4c9e-8350-9db5ddb4e11b" providerId="ADAL" clId="{FBD0940B-E883-4085-8D03-8006257E65D5}" dt="2024-09-18T16:55:30.285" v="123"/>
        <pc:sldMkLst>
          <pc:docMk/>
          <pc:sldMk cId="710282327" sldId="3403"/>
        </pc:sldMkLst>
        <pc:spChg chg="mod">
          <ac:chgData name="Nicole Blackstone" userId="252a1b3c-b260-4c9e-8350-9db5ddb4e11b" providerId="ADAL" clId="{FBD0940B-E883-4085-8D03-8006257E65D5}" dt="2024-09-18T16:55:30.285" v="123"/>
          <ac:spMkLst>
            <pc:docMk/>
            <pc:sldMk cId="710282327" sldId="3403"/>
            <ac:spMk id="2" creationId="{686FCA79-99BF-6849-B46E-4ABB4F507F8D}"/>
          </ac:spMkLst>
        </pc:spChg>
      </pc:sldChg>
      <pc:sldChg chg="add del">
        <pc:chgData name="Nicole Blackstone" userId="252a1b3c-b260-4c9e-8350-9db5ddb4e11b" providerId="ADAL" clId="{FBD0940B-E883-4085-8D03-8006257E65D5}" dt="2024-09-18T16:54:07.475" v="121"/>
        <pc:sldMkLst>
          <pc:docMk/>
          <pc:sldMk cId="1118064216" sldId="3403"/>
        </pc:sldMkLst>
      </pc:sldChg>
      <pc:sldChg chg="modSp mod">
        <pc:chgData name="Nicole Blackstone" userId="252a1b3c-b260-4c9e-8350-9db5ddb4e11b" providerId="ADAL" clId="{FBD0940B-E883-4085-8D03-8006257E65D5}" dt="2024-09-18T16:57:03.495" v="125"/>
        <pc:sldMkLst>
          <pc:docMk/>
          <pc:sldMk cId="2207716867" sldId="3404"/>
        </pc:sldMkLst>
        <pc:spChg chg="mod">
          <ac:chgData name="Nicole Blackstone" userId="252a1b3c-b260-4c9e-8350-9db5ddb4e11b" providerId="ADAL" clId="{FBD0940B-E883-4085-8D03-8006257E65D5}" dt="2024-09-18T16:57:03.495" v="125"/>
          <ac:spMkLst>
            <pc:docMk/>
            <pc:sldMk cId="2207716867" sldId="3404"/>
            <ac:spMk id="2" creationId="{686FCA79-99BF-6849-B46E-4ABB4F507F8D}"/>
          </ac:spMkLst>
        </pc:spChg>
      </pc:sldChg>
      <pc:sldChg chg="modSp mod">
        <pc:chgData name="Nicole Blackstone" userId="252a1b3c-b260-4c9e-8350-9db5ddb4e11b" providerId="ADAL" clId="{FBD0940B-E883-4085-8D03-8006257E65D5}" dt="2024-09-18T17:04:11.277" v="356" actId="20577"/>
        <pc:sldMkLst>
          <pc:docMk/>
          <pc:sldMk cId="691225755" sldId="3405"/>
        </pc:sldMkLst>
        <pc:spChg chg="mod">
          <ac:chgData name="Nicole Blackstone" userId="252a1b3c-b260-4c9e-8350-9db5ddb4e11b" providerId="ADAL" clId="{FBD0940B-E883-4085-8D03-8006257E65D5}" dt="2024-09-18T17:00:43.721" v="126"/>
          <ac:spMkLst>
            <pc:docMk/>
            <pc:sldMk cId="691225755" sldId="3405"/>
            <ac:spMk id="2" creationId="{686FCA79-99BF-6849-B46E-4ABB4F507F8D}"/>
          </ac:spMkLst>
        </pc:spChg>
        <pc:spChg chg="mod">
          <ac:chgData name="Nicole Blackstone" userId="252a1b3c-b260-4c9e-8350-9db5ddb4e11b" providerId="ADAL" clId="{FBD0940B-E883-4085-8D03-8006257E65D5}" dt="2024-09-18T17:04:11.277" v="356" actId="20577"/>
          <ac:spMkLst>
            <pc:docMk/>
            <pc:sldMk cId="691225755" sldId="3405"/>
            <ac:spMk id="3" creationId="{661B4220-6763-8D42-A7D1-1E33C3E6CE55}"/>
          </ac:spMkLst>
        </pc:spChg>
      </pc:sldChg>
      <pc:sldChg chg="modSp mod">
        <pc:chgData name="Nicole Blackstone" userId="252a1b3c-b260-4c9e-8350-9db5ddb4e11b" providerId="ADAL" clId="{FBD0940B-E883-4085-8D03-8006257E65D5}" dt="2024-09-18T17:00:49.207" v="127"/>
        <pc:sldMkLst>
          <pc:docMk/>
          <pc:sldMk cId="3220349428" sldId="3406"/>
        </pc:sldMkLst>
        <pc:spChg chg="mod">
          <ac:chgData name="Nicole Blackstone" userId="252a1b3c-b260-4c9e-8350-9db5ddb4e11b" providerId="ADAL" clId="{FBD0940B-E883-4085-8D03-8006257E65D5}" dt="2024-09-18T17:00:49.207" v="127"/>
          <ac:spMkLst>
            <pc:docMk/>
            <pc:sldMk cId="3220349428" sldId="3406"/>
            <ac:spMk id="2" creationId="{686FCA79-99BF-6849-B46E-4ABB4F507F8D}"/>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27C0BD7A-3B7E-BA4C-8633-332707BE5848}" type="datetimeFigureOut">
              <a:rPr lang="en-US" smtClean="0"/>
              <a:t>9/18/2024</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FE149231-B891-FC43-917C-0C15EEEF79C0}" type="slidenum">
              <a:rPr lang="en-US" smtClean="0"/>
              <a:t>‹#›</a:t>
            </a:fld>
            <a:endParaRPr lang="en-US"/>
          </a:p>
        </p:txBody>
      </p:sp>
    </p:spTree>
    <p:extLst>
      <p:ext uri="{BB962C8B-B14F-4D97-AF65-F5344CB8AC3E}">
        <p14:creationId xmlns:p14="http://schemas.microsoft.com/office/powerpoint/2010/main" val="339971502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61256D8-ABCC-7540-80FE-3C3CB22D7608}" type="datetimeFigureOut">
              <a:rPr lang="en-US" smtClean="0"/>
              <a:t>9/18/2024</a:t>
            </a:fld>
            <a:endParaRPr lang="en-US"/>
          </a:p>
        </p:txBody>
      </p:sp>
      <p:sp>
        <p:nvSpPr>
          <p:cNvPr id="4" name="Slide Image Placeholder 3"/>
          <p:cNvSpPr>
            <a:spLocks noGrp="1" noRot="1" noChangeAspect="1"/>
          </p:cNvSpPr>
          <p:nvPr>
            <p:ph type="sldImg" idx="2"/>
          </p:nvPr>
        </p:nvSpPr>
        <p:spPr>
          <a:xfrm>
            <a:off x="407988" y="696913"/>
            <a:ext cx="6194425"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5D1D6134-14B5-BE4F-8909-9278DB4B27FD}" type="slidenum">
              <a:rPr lang="en-US" smtClean="0"/>
              <a:t>‹#›</a:t>
            </a:fld>
            <a:endParaRPr lang="en-US"/>
          </a:p>
        </p:txBody>
      </p:sp>
    </p:spTree>
    <p:extLst>
      <p:ext uri="{BB962C8B-B14F-4D97-AF65-F5344CB8AC3E}">
        <p14:creationId xmlns:p14="http://schemas.microsoft.com/office/powerpoint/2010/main" val="3701250137"/>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mailto:retirementbenefits@usps.gov"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www.myfederalretirement.com/tsp-mistakes/" TargetMode="External"/><Relationship Id="rId2" Type="http://schemas.openxmlformats.org/officeDocument/2006/relationships/slide" Target="../slides/slide13.xml"/><Relationship Id="rId1" Type="http://schemas.openxmlformats.org/officeDocument/2006/relationships/notesMaster" Target="../notesMasters/notesMaster1.xml"/><Relationship Id="rId4" Type="http://schemas.openxmlformats.org/officeDocument/2006/relationships/hyperlink" Target="https://www.myfederalretirement.com/irs-roth-catch-up/" TargetMode="Externa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D1D6134-14B5-BE4F-8909-9278DB4B27FD}" type="slidenum">
              <a:rPr lang="en-US" smtClean="0"/>
              <a:t>1</a:t>
            </a:fld>
            <a:endParaRPr lang="en-US"/>
          </a:p>
        </p:txBody>
      </p:sp>
    </p:spTree>
    <p:extLst>
      <p:ext uri="{BB962C8B-B14F-4D97-AF65-F5344CB8AC3E}">
        <p14:creationId xmlns:p14="http://schemas.microsoft.com/office/powerpoint/2010/main" val="36268508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b="0" i="0" dirty="0">
                <a:solidFill>
                  <a:srgbClr val="101820"/>
                </a:solidFill>
                <a:effectLst/>
                <a:highlight>
                  <a:srgbClr val="FDFDFD"/>
                </a:highlight>
                <a:latin typeface="-apple-system"/>
              </a:rPr>
              <a:t>If you are an annuitant of the Postal Service, you are not required to enroll in Medicare Part B. If you are a covered family member of an annuitant, please refer to your notification letter to determine if you have the option, or are required to, enroll in Medicare Part B. As a general rule, if the primary enrollee for health coverage is enrolled in Medicare Part B, eligible family members must also enroll in Medicare Part B when they become eligible.</a:t>
            </a:r>
            <a:endParaRPr lang="en-US" b="1" i="0" dirty="0">
              <a:solidFill>
                <a:srgbClr val="101820"/>
              </a:solidFill>
              <a:effectLst/>
              <a:highlight>
                <a:srgbClr val="FDFDFD"/>
              </a:highlight>
              <a:latin typeface="-apple-system"/>
            </a:endParaRPr>
          </a:p>
          <a:p>
            <a:pPr marL="171450" indent="-171450">
              <a:buFontTx/>
              <a:buChar char="-"/>
            </a:pPr>
            <a:endParaRPr lang="en-US" b="0" i="0" dirty="0">
              <a:solidFill>
                <a:srgbClr val="1B1B1B"/>
              </a:solidFill>
              <a:effectLst/>
              <a:highlight>
                <a:srgbClr val="FFFFFF"/>
              </a:highlight>
              <a:latin typeface="Public Sans Web"/>
            </a:endParaRPr>
          </a:p>
          <a:p>
            <a:pPr marL="171450" marR="0" lvl="0" indent="-171450" algn="l" defTabSz="457200" rtl="0" eaLnBrk="1" fontAlgn="auto" latinLnBrk="0" hangingPunct="1">
              <a:lnSpc>
                <a:spcPct val="100000"/>
              </a:lnSpc>
              <a:spcBef>
                <a:spcPts val="0"/>
              </a:spcBef>
              <a:spcAft>
                <a:spcPts val="0"/>
              </a:spcAft>
              <a:buClrTx/>
              <a:buSzTx/>
              <a:buFontTx/>
              <a:buChar char="-"/>
              <a:tabLst/>
              <a:defRPr/>
            </a:pPr>
            <a:r>
              <a:rPr lang="en-US" b="0" i="0" dirty="0">
                <a:solidFill>
                  <a:srgbClr val="1B1B1B"/>
                </a:solidFill>
                <a:effectLst/>
                <a:highlight>
                  <a:srgbClr val="FFFFFF"/>
                </a:highlight>
                <a:latin typeface="Public Sans Web"/>
              </a:rPr>
              <a:t>Most Postal Service annuitants and their eligible family members who are entitled to Medicare Part A will be eligible to enroll in Medicare Part B during a six-month special enrollment period (SEP). Individuals who qualify for the SEP should have received a separate notification prior to April 1, 2024, and as a reminder, that SEP ends Sept 30!</a:t>
            </a:r>
          </a:p>
          <a:p>
            <a:pPr marL="171450" indent="-171450">
              <a:buFontTx/>
              <a:buChar char="-"/>
            </a:pPr>
            <a:endParaRPr lang="en-US" b="0" i="0" dirty="0">
              <a:solidFill>
                <a:srgbClr val="1B1B1B"/>
              </a:solidFill>
              <a:effectLst/>
              <a:highlight>
                <a:srgbClr val="FFFFFF"/>
              </a:highlight>
              <a:latin typeface="Public Sans Web"/>
            </a:endParaRPr>
          </a:p>
          <a:p>
            <a:pPr marL="171450" indent="-171450">
              <a:buFontTx/>
              <a:buChar char="-"/>
            </a:pPr>
            <a:r>
              <a:rPr lang="en-US" b="0" i="0" dirty="0">
                <a:solidFill>
                  <a:srgbClr val="101820"/>
                </a:solidFill>
                <a:effectLst/>
                <a:highlight>
                  <a:srgbClr val="FDFDFD"/>
                </a:highlight>
                <a:latin typeface="-apple-system"/>
              </a:rPr>
              <a:t>If you have misplaced the notification letter mailed to you or believe that you are eligible to participate in the PSHB and did not receive notification letter, please contact the PSHB Navigator Help Line’s toll-free number at 833-712-PSHB (7742), or email </a:t>
            </a:r>
            <a:r>
              <a:rPr lang="en-US" b="0" i="0" u="none" strike="noStrike" dirty="0">
                <a:solidFill>
                  <a:srgbClr val="004B87"/>
                </a:solidFill>
                <a:effectLst/>
                <a:highlight>
                  <a:srgbClr val="FDFDFD"/>
                </a:highlight>
                <a:latin typeface="-apple-system"/>
                <a:hlinkClick r:id="rId3"/>
              </a:rPr>
              <a:t>retirementbenefits@usps.gov</a:t>
            </a:r>
            <a:r>
              <a:rPr lang="en-US" b="0" i="0" dirty="0">
                <a:solidFill>
                  <a:srgbClr val="101820"/>
                </a:solidFill>
                <a:effectLst/>
                <a:highlight>
                  <a:srgbClr val="FDFDFD"/>
                </a:highlight>
                <a:latin typeface="-apple-system"/>
              </a:rPr>
              <a:t>.</a:t>
            </a:r>
          </a:p>
          <a:p>
            <a:pPr marL="171450" indent="-171450">
              <a:buFontTx/>
              <a:buChar char="-"/>
            </a:pPr>
            <a:endParaRPr lang="en-US" b="0" i="0" dirty="0">
              <a:solidFill>
                <a:srgbClr val="101820"/>
              </a:solidFill>
              <a:effectLst/>
              <a:highlight>
                <a:srgbClr val="FDFDFD"/>
              </a:highlight>
              <a:latin typeface="-apple-system"/>
            </a:endParaRPr>
          </a:p>
          <a:p>
            <a:pPr marL="171450" indent="-171450">
              <a:buFontTx/>
              <a:buChar char="-"/>
            </a:pPr>
            <a:r>
              <a:rPr lang="en-US" dirty="0"/>
              <a:t>If you are an annuitant as of January 1, 2025, and are already enrolled in Medicare Part B, you ARE required to remain enrolled in Medicare Part B to continue coverage under PSHB. </a:t>
            </a:r>
          </a:p>
          <a:p>
            <a:pPr marL="171450" indent="-171450">
              <a:buFontTx/>
              <a:buChar char="-"/>
            </a:pPr>
            <a:endParaRPr lang="en-US" b="0" i="0" dirty="0">
              <a:solidFill>
                <a:srgbClr val="1B1B1B"/>
              </a:solidFill>
              <a:effectLst/>
              <a:highlight>
                <a:srgbClr val="FFFFFF"/>
              </a:highlight>
              <a:latin typeface="Public Sans Web"/>
            </a:endParaRPr>
          </a:p>
          <a:p>
            <a:pPr marL="171450" indent="-171450">
              <a:buFontTx/>
              <a:buChar char="-"/>
            </a:pPr>
            <a:r>
              <a:rPr lang="en-US" b="0" i="0" dirty="0">
                <a:solidFill>
                  <a:srgbClr val="1B1B1B"/>
                </a:solidFill>
                <a:effectLst/>
                <a:highlight>
                  <a:srgbClr val="FFFFFF"/>
                </a:highlight>
                <a:latin typeface="Public Sans Web"/>
              </a:rPr>
              <a:t>PSHB webinar on November 7</a:t>
            </a:r>
            <a:r>
              <a:rPr lang="en-US" b="0" i="0" baseline="30000" dirty="0">
                <a:solidFill>
                  <a:srgbClr val="1B1B1B"/>
                </a:solidFill>
                <a:effectLst/>
                <a:highlight>
                  <a:srgbClr val="FFFFFF"/>
                </a:highlight>
                <a:latin typeface="Public Sans Web"/>
              </a:rPr>
              <a:t>th</a:t>
            </a:r>
            <a:r>
              <a:rPr lang="en-US" b="0" i="0" dirty="0">
                <a:solidFill>
                  <a:srgbClr val="1B1B1B"/>
                </a:solidFill>
                <a:effectLst/>
                <a:highlight>
                  <a:srgbClr val="FFFFFF"/>
                </a:highlight>
                <a:latin typeface="Public Sans Web"/>
              </a:rPr>
              <a:t> @ 2 pm</a:t>
            </a:r>
          </a:p>
          <a:p>
            <a:endParaRPr lang="en-US" b="0" i="0" dirty="0">
              <a:solidFill>
                <a:srgbClr val="1B1B1B"/>
              </a:solidFill>
              <a:effectLst/>
              <a:highlight>
                <a:srgbClr val="FFFFFF"/>
              </a:highlight>
              <a:latin typeface="Public Sans Web"/>
            </a:endParaRPr>
          </a:p>
          <a:p>
            <a:r>
              <a:rPr lang="en-US" b="0" i="0" dirty="0">
                <a:solidFill>
                  <a:srgbClr val="101820"/>
                </a:solidFill>
                <a:effectLst/>
                <a:highlight>
                  <a:srgbClr val="FDFDFD"/>
                </a:highlight>
                <a:latin typeface="-apple-system"/>
              </a:rPr>
              <a:t>-</a:t>
            </a:r>
            <a:endParaRPr lang="en-US" dirty="0"/>
          </a:p>
        </p:txBody>
      </p:sp>
      <p:sp>
        <p:nvSpPr>
          <p:cNvPr id="4" name="Slide Number Placeholder 3"/>
          <p:cNvSpPr>
            <a:spLocks noGrp="1"/>
          </p:cNvSpPr>
          <p:nvPr>
            <p:ph type="sldNum" sz="quarter" idx="5"/>
          </p:nvPr>
        </p:nvSpPr>
        <p:spPr/>
        <p:txBody>
          <a:bodyPr/>
          <a:lstStyle/>
          <a:p>
            <a:fld id="{5D1D6134-14B5-BE4F-8909-9278DB4B27FD}" type="slidenum">
              <a:rPr lang="en-US" smtClean="0"/>
              <a:t>11</a:t>
            </a:fld>
            <a:endParaRPr lang="en-US"/>
          </a:p>
        </p:txBody>
      </p:sp>
    </p:spTree>
    <p:extLst>
      <p:ext uri="{BB962C8B-B14F-4D97-AF65-F5344CB8AC3E}">
        <p14:creationId xmlns:p14="http://schemas.microsoft.com/office/powerpoint/2010/main" val="40063457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 </a:t>
            </a:r>
            <a:r>
              <a:rPr lang="en-US" b="0" i="0" dirty="0">
                <a:solidFill>
                  <a:srgbClr val="323857"/>
                </a:solidFill>
                <a:effectLst/>
                <a:highlight>
                  <a:srgbClr val="FFFFFF"/>
                </a:highlight>
                <a:latin typeface="Open Sans" panose="020B0606030504020204" pitchFamily="34" charset="0"/>
              </a:rPr>
              <a:t>OPM suspended applications for coverage under the FLTCIP to allow OPM and the FLTCIP carrier, John Hancock Life &amp; Health Insurance Company, to thoroughly assess benefit offerings and establish sustainable premium rates that reasonably and equitably reflect the cost of the benefits provided</a:t>
            </a:r>
            <a:endParaRPr lang="en-US" dirty="0">
              <a:highlight>
                <a:srgbClr val="FFFF00"/>
              </a:highlight>
            </a:endParaRPr>
          </a:p>
          <a:p>
            <a:endParaRPr lang="en-US" dirty="0"/>
          </a:p>
          <a:p>
            <a:pPr marL="171450" indent="-171450">
              <a:buFontTx/>
              <a:buChar char="-"/>
            </a:pPr>
            <a:r>
              <a:rPr lang="en-US" dirty="0"/>
              <a:t>During the suspension period (Dec 2022- Dec 2024), no applications for FLTCIP coverage will be accepted, and current enrollees may not apply to increase their coverage.</a:t>
            </a:r>
          </a:p>
          <a:p>
            <a:pPr marL="171450" indent="-171450">
              <a:buFontTx/>
              <a:buChar char="-"/>
            </a:pPr>
            <a:endParaRPr lang="en-US" dirty="0"/>
          </a:p>
          <a:p>
            <a:pPr algn="l"/>
            <a:r>
              <a:rPr lang="en-US" b="0" i="0" dirty="0">
                <a:solidFill>
                  <a:srgbClr val="000000"/>
                </a:solidFill>
                <a:effectLst/>
                <a:highlight>
                  <a:srgbClr val="FFFFFF"/>
                </a:highlight>
                <a:latin typeface="Georgia" panose="02040502050405020303" pitchFamily="18" charset="0"/>
              </a:rPr>
              <a:t>- OPM must approve any additional premium changes.</a:t>
            </a:r>
          </a:p>
          <a:p>
            <a:pPr marL="171450" indent="-171450">
              <a:buFontTx/>
              <a:buChar char="-"/>
            </a:pPr>
            <a:endParaRPr lang="en-US" dirty="0"/>
          </a:p>
        </p:txBody>
      </p:sp>
      <p:sp>
        <p:nvSpPr>
          <p:cNvPr id="4" name="Slide Number Placeholder 3"/>
          <p:cNvSpPr>
            <a:spLocks noGrp="1"/>
          </p:cNvSpPr>
          <p:nvPr>
            <p:ph type="sldNum" sz="quarter" idx="5"/>
          </p:nvPr>
        </p:nvSpPr>
        <p:spPr/>
        <p:txBody>
          <a:bodyPr/>
          <a:lstStyle/>
          <a:p>
            <a:fld id="{5D1D6134-14B5-BE4F-8909-9278DB4B27FD}" type="slidenum">
              <a:rPr lang="en-US" smtClean="0"/>
              <a:t>12</a:t>
            </a:fld>
            <a:endParaRPr lang="en-US"/>
          </a:p>
        </p:txBody>
      </p:sp>
    </p:spTree>
    <p:extLst>
      <p:ext uri="{BB962C8B-B14F-4D97-AF65-F5344CB8AC3E}">
        <p14:creationId xmlns:p14="http://schemas.microsoft.com/office/powerpoint/2010/main" val="42186893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buFont typeface="Arial" panose="020B0604020202020204" pitchFamily="34" charset="0"/>
              <a:buChar char="•"/>
            </a:pPr>
            <a:r>
              <a:rPr lang="en-US" b="0" i="0" dirty="0">
                <a:solidFill>
                  <a:srgbClr val="222223"/>
                </a:solidFill>
                <a:effectLst/>
                <a:highlight>
                  <a:srgbClr val="FFFFFF"/>
                </a:highlight>
                <a:latin typeface="Source Sans Pro" panose="020B0503030403020204" pitchFamily="34" charset="0"/>
              </a:rPr>
              <a:t>If participant’s wages are below $145,000 in the preceding year, the plan must allow the participant to choose traditional or Roth treatment for catch-up contributions.</a:t>
            </a:r>
          </a:p>
          <a:p>
            <a:pPr algn="l">
              <a:buFont typeface="Arial" panose="020B0604020202020204" pitchFamily="34" charset="0"/>
              <a:buChar char="•"/>
            </a:pPr>
            <a:r>
              <a:rPr lang="en-US" b="0" i="0" dirty="0">
                <a:solidFill>
                  <a:srgbClr val="222223"/>
                </a:solidFill>
                <a:effectLst/>
                <a:highlight>
                  <a:srgbClr val="FFFFFF"/>
                </a:highlight>
                <a:latin typeface="Source Sans Pro" panose="020B0503030403020204" pitchFamily="34" charset="0"/>
              </a:rPr>
              <a:t>If the participant’s wages exceed $145,000 in the preceding year, all catch-up contributions must be treated as Roth</a:t>
            </a:r>
          </a:p>
          <a:p>
            <a:endParaRPr lang="en-US" b="0" i="0" dirty="0">
              <a:solidFill>
                <a:srgbClr val="333333"/>
              </a:solidFill>
              <a:effectLst/>
              <a:highlight>
                <a:srgbClr val="FFFFFF"/>
              </a:highlight>
              <a:latin typeface="Lato" panose="020F0502020204030203" pitchFamily="34" charset="0"/>
            </a:endParaRPr>
          </a:p>
          <a:p>
            <a:r>
              <a:rPr lang="en-US" b="0" i="0" dirty="0">
                <a:solidFill>
                  <a:srgbClr val="333333"/>
                </a:solidFill>
                <a:effectLst/>
                <a:highlight>
                  <a:srgbClr val="FFFFFF"/>
                </a:highlight>
                <a:latin typeface="Lato" panose="020F0502020204030203" pitchFamily="34" charset="0"/>
              </a:rPr>
              <a:t>Effective January 1, 2025, the SECURE Act 2.0, passed in 2022,  increases the </a:t>
            </a:r>
            <a:r>
              <a:rPr lang="en-US" b="0" i="0" u="sng" dirty="0">
                <a:solidFill>
                  <a:srgbClr val="003366"/>
                </a:solidFill>
                <a:effectLst/>
                <a:highlight>
                  <a:srgbClr val="FFFFFF"/>
                </a:highlight>
                <a:latin typeface="Lato" panose="020F0502020204030203" pitchFamily="34" charset="0"/>
                <a:hlinkClick r:id="rId3"/>
              </a:rPr>
              <a:t>catch-up contribution limit for TSP</a:t>
            </a:r>
            <a:r>
              <a:rPr lang="en-US" b="0" i="0" dirty="0">
                <a:solidFill>
                  <a:srgbClr val="333333"/>
                </a:solidFill>
                <a:effectLst/>
                <a:highlight>
                  <a:srgbClr val="FFFFFF"/>
                </a:highlight>
                <a:latin typeface="Lato" panose="020F0502020204030203" pitchFamily="34" charset="0"/>
              </a:rPr>
              <a:t> participants turning ages 60, 61, 62, or 63 in the calendar year to either $10,000 or 50 percent more than the regular catch-up contribution limit, whichever is greater. The increased amounts will be indexed for inflation after 2025.</a:t>
            </a:r>
          </a:p>
          <a:p>
            <a:endParaRPr lang="en-US" b="0" i="0" dirty="0">
              <a:solidFill>
                <a:srgbClr val="333333"/>
              </a:solidFill>
              <a:effectLst/>
              <a:highlight>
                <a:srgbClr val="FFFFFF"/>
              </a:highlight>
              <a:latin typeface="Lato" panose="020F0502020204030203" pitchFamily="34" charset="0"/>
            </a:endParaRPr>
          </a:p>
          <a:p>
            <a:r>
              <a:rPr lang="en-US" b="0" i="0" dirty="0">
                <a:solidFill>
                  <a:srgbClr val="333333"/>
                </a:solidFill>
                <a:effectLst/>
                <a:highlight>
                  <a:srgbClr val="FFFFFF"/>
                </a:highlight>
                <a:latin typeface="Lato" panose="020F0502020204030203" pitchFamily="34" charset="0"/>
              </a:rPr>
              <a:t>In 2021, the Federal Retirement Thrift Investment Board (FRTIB) implemented the “spillover” method for </a:t>
            </a:r>
            <a:r>
              <a:rPr lang="en-US" b="0" i="0" u="sng" dirty="0">
                <a:solidFill>
                  <a:srgbClr val="003366"/>
                </a:solidFill>
                <a:effectLst/>
                <a:highlight>
                  <a:srgbClr val="FFFFFF"/>
                </a:highlight>
                <a:latin typeface="Lato" panose="020F0502020204030203" pitchFamily="34" charset="0"/>
                <a:hlinkClick r:id="rId4"/>
              </a:rPr>
              <a:t>catch-up contributions</a:t>
            </a:r>
            <a:r>
              <a:rPr lang="en-US" b="0" i="0" dirty="0">
                <a:solidFill>
                  <a:srgbClr val="333333"/>
                </a:solidFill>
                <a:effectLst/>
                <a:highlight>
                  <a:srgbClr val="FFFFFF"/>
                </a:highlight>
                <a:latin typeface="Lato" panose="020F0502020204030203" pitchFamily="34" charset="0"/>
              </a:rPr>
              <a:t>, which removed the requirement for a separate catch-up contribution election for participants age 50 or older.</a:t>
            </a:r>
            <a:endParaRPr lang="en-US" dirty="0"/>
          </a:p>
        </p:txBody>
      </p:sp>
      <p:sp>
        <p:nvSpPr>
          <p:cNvPr id="4" name="Slide Number Placeholder 3"/>
          <p:cNvSpPr>
            <a:spLocks noGrp="1"/>
          </p:cNvSpPr>
          <p:nvPr>
            <p:ph type="sldNum" sz="quarter" idx="5"/>
          </p:nvPr>
        </p:nvSpPr>
        <p:spPr/>
        <p:txBody>
          <a:bodyPr/>
          <a:lstStyle/>
          <a:p>
            <a:fld id="{5D1D6134-14B5-BE4F-8909-9278DB4B27FD}" type="slidenum">
              <a:rPr lang="en-US" smtClean="0"/>
              <a:t>13</a:t>
            </a:fld>
            <a:endParaRPr lang="en-US"/>
          </a:p>
        </p:txBody>
      </p:sp>
    </p:spTree>
    <p:extLst>
      <p:ext uri="{BB962C8B-B14F-4D97-AF65-F5344CB8AC3E}">
        <p14:creationId xmlns:p14="http://schemas.microsoft.com/office/powerpoint/2010/main" val="33965582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JH</a:t>
            </a:r>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D1D6134-14B5-BE4F-8909-9278DB4B27FD}"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1334226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JH</a:t>
            </a:r>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D1D6134-14B5-BE4F-8909-9278DB4B27FD}"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774700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D1D6134-14B5-BE4F-8909-9278DB4B27FD}" type="slidenum">
              <a:rPr lang="en-US" smtClean="0"/>
              <a:t>16</a:t>
            </a:fld>
            <a:endParaRPr lang="en-US"/>
          </a:p>
        </p:txBody>
      </p:sp>
    </p:spTree>
    <p:extLst>
      <p:ext uri="{BB962C8B-B14F-4D97-AF65-F5344CB8AC3E}">
        <p14:creationId xmlns:p14="http://schemas.microsoft.com/office/powerpoint/2010/main" val="202731489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D1D6134-14B5-BE4F-8909-9278DB4B27FD}" type="slidenum">
              <a:rPr lang="en-US" smtClean="0"/>
              <a:t>17</a:t>
            </a:fld>
            <a:endParaRPr lang="en-US"/>
          </a:p>
        </p:txBody>
      </p:sp>
    </p:spTree>
    <p:extLst>
      <p:ext uri="{BB962C8B-B14F-4D97-AF65-F5344CB8AC3E}">
        <p14:creationId xmlns:p14="http://schemas.microsoft.com/office/powerpoint/2010/main" val="20399135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D1D6134-14B5-BE4F-8909-9278DB4B27FD}" type="slidenum">
              <a:rPr lang="en-US" smtClean="0"/>
              <a:t>3</a:t>
            </a:fld>
            <a:endParaRPr lang="en-US"/>
          </a:p>
        </p:txBody>
      </p:sp>
    </p:spTree>
    <p:extLst>
      <p:ext uri="{BB962C8B-B14F-4D97-AF65-F5344CB8AC3E}">
        <p14:creationId xmlns:p14="http://schemas.microsoft.com/office/powerpoint/2010/main" val="42254085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Starting in 2023, the IRA sets a $35 cap on the cost of insulin products and waives cost-sharing for Part D adult vaccines that are recommended by the Advisory Committee on Immunization Practices.</a:t>
            </a:r>
          </a:p>
          <a:p>
            <a:pPr marL="171450" indent="-171450">
              <a:buFontTx/>
              <a:buChar char="-"/>
            </a:pPr>
            <a:r>
              <a:rPr lang="en-US" dirty="0"/>
              <a:t>Beginning in 2024, the IRA eliminates the 5% coinsurance for Part D catastrophic coverage and expands income eligibility for the low-income subsidy to 150% of the Federal poverty level (FPL).</a:t>
            </a:r>
          </a:p>
          <a:p>
            <a:pPr marL="171450" indent="-171450">
              <a:buFontTx/>
              <a:buChar char="-"/>
            </a:pPr>
            <a:r>
              <a:rPr lang="en-US" dirty="0"/>
              <a:t>Starting in 2025, there will be a $2,000 cap on a Part D enrollee’s out of-pocket spending and a Part D enrollee may spread their </a:t>
            </a:r>
            <a:r>
              <a:rPr lang="en-US" dirty="0" err="1"/>
              <a:t>out-of</a:t>
            </a:r>
            <a:r>
              <a:rPr lang="en-US" dirty="0"/>
              <a:t> pocket costs over the year.</a:t>
            </a:r>
          </a:p>
          <a:p>
            <a:pPr marL="171450" indent="-171450">
              <a:buFontTx/>
              <a:buChar char="-"/>
            </a:pPr>
            <a:r>
              <a:rPr lang="en-US" dirty="0"/>
              <a:t>From 2024 through 2030, average basic Part D premium growth is capped at 6% per year.</a:t>
            </a:r>
          </a:p>
        </p:txBody>
      </p:sp>
      <p:sp>
        <p:nvSpPr>
          <p:cNvPr id="4" name="Slide Number Placeholder 3"/>
          <p:cNvSpPr>
            <a:spLocks noGrp="1"/>
          </p:cNvSpPr>
          <p:nvPr>
            <p:ph type="sldNum" sz="quarter" idx="5"/>
          </p:nvPr>
        </p:nvSpPr>
        <p:spPr/>
        <p:txBody>
          <a:bodyPr/>
          <a:lstStyle/>
          <a:p>
            <a:fld id="{5D1D6134-14B5-BE4F-8909-9278DB4B27FD}" type="slidenum">
              <a:rPr lang="en-US" smtClean="0"/>
              <a:t>4</a:t>
            </a:fld>
            <a:endParaRPr lang="en-US"/>
          </a:p>
        </p:txBody>
      </p:sp>
    </p:spTree>
    <p:extLst>
      <p:ext uri="{BB962C8B-B14F-4D97-AF65-F5344CB8AC3E}">
        <p14:creationId xmlns:p14="http://schemas.microsoft.com/office/powerpoint/2010/main" val="31675632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457200" rtl="0" eaLnBrk="1" fontAlgn="auto" latinLnBrk="0" hangingPunct="1">
              <a:lnSpc>
                <a:spcPct val="100000"/>
              </a:lnSpc>
              <a:spcBef>
                <a:spcPts val="0"/>
              </a:spcBef>
              <a:spcAft>
                <a:spcPts val="0"/>
              </a:spcAft>
              <a:buClrTx/>
              <a:buSzTx/>
              <a:buFontTx/>
              <a:buChar char="-"/>
              <a:tabLst/>
              <a:defRPr/>
            </a:pPr>
            <a:r>
              <a:rPr lang="en-US" dirty="0">
                <a:cs typeface="Calibri"/>
              </a:rPr>
              <a:t>IRMAA starts at annual income o</a:t>
            </a:r>
            <a:r>
              <a:rPr lang="en-US" b="0" dirty="0">
                <a:solidFill>
                  <a:schemeClr val="tx1"/>
                </a:solidFill>
                <a:cs typeface="Calibri"/>
              </a:rPr>
              <a:t>f $103k if single, $206k if married; highest amounts applies to $500k/$750k</a:t>
            </a:r>
          </a:p>
          <a:p>
            <a:pPr marL="171450" indent="-171450">
              <a:buFontTx/>
              <a:buChar char="-"/>
            </a:pPr>
            <a:endParaRPr lang="en-US" dirty="0"/>
          </a:p>
        </p:txBody>
      </p:sp>
      <p:sp>
        <p:nvSpPr>
          <p:cNvPr id="4" name="Slide Number Placeholder 3"/>
          <p:cNvSpPr>
            <a:spLocks noGrp="1"/>
          </p:cNvSpPr>
          <p:nvPr>
            <p:ph type="sldNum" sz="quarter" idx="5"/>
          </p:nvPr>
        </p:nvSpPr>
        <p:spPr/>
        <p:txBody>
          <a:bodyPr/>
          <a:lstStyle/>
          <a:p>
            <a:fld id="{5D1D6134-14B5-BE4F-8909-9278DB4B27FD}" type="slidenum">
              <a:rPr lang="en-US" smtClean="0"/>
              <a:t>5</a:t>
            </a:fld>
            <a:endParaRPr lang="en-US"/>
          </a:p>
        </p:txBody>
      </p:sp>
    </p:spTree>
    <p:extLst>
      <p:ext uri="{BB962C8B-B14F-4D97-AF65-F5344CB8AC3E}">
        <p14:creationId xmlns:p14="http://schemas.microsoft.com/office/powerpoint/2010/main" val="19647600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JH</a:t>
            </a:r>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D1D6134-14B5-BE4F-8909-9278DB4B27FD}"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59088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JH</a:t>
            </a:r>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D1D6134-14B5-BE4F-8909-9278DB4B27FD}"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6808143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JH</a:t>
            </a:r>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D1D6134-14B5-BE4F-8909-9278DB4B27FD}"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118600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b="0" i="0" dirty="0">
                <a:solidFill>
                  <a:srgbClr val="1B1B1B"/>
                </a:solidFill>
                <a:effectLst/>
                <a:highlight>
                  <a:srgbClr val="FFFFFF"/>
                </a:highlight>
                <a:latin typeface="Public Sans Web"/>
              </a:rPr>
              <a:t>While Postal Service employees, Postal Service annuitants, and their eligible family members will remain in the FEHB Program, for coverage effective January 1, 2025, they will no longer be able to remain in an FEHB plan. During Open Season in 2024, eligible individuals must enroll or will be automatically enrolled in a Postal Service Health Benefits (PSHB) plan, within the FEHB Program, in order to receive health insurance based upon their active employment with or retirement from the Postal Service. </a:t>
            </a:r>
            <a:r>
              <a:rPr lang="en-US" b="0" i="0" dirty="0">
                <a:solidFill>
                  <a:srgbClr val="333333"/>
                </a:solidFill>
                <a:effectLst/>
                <a:highlight>
                  <a:srgbClr val="FFFFFF"/>
                </a:highlight>
                <a:latin typeface="Times New Roman" panose="02020603050405020304" pitchFamily="18" charset="0"/>
              </a:rPr>
              <a:t>Those being moved from the FEHB to the PSHB who do not make an election during this year’s open season will continue with the same carrier and with the same type of enrollment they had in the FEHB, if a parallel plan is being offered in the PSHB. If one isn’t offered, they will automatically be enrolled in the lowest-cost national plan that is not a high-deductible plan and that does not impose a membership or association fee.</a:t>
            </a:r>
            <a:endParaRPr lang="en-US" b="0" i="0" dirty="0">
              <a:solidFill>
                <a:srgbClr val="1B1B1B"/>
              </a:solidFill>
              <a:effectLst/>
              <a:highlight>
                <a:srgbClr val="FFFFFF"/>
              </a:highlight>
              <a:latin typeface="Public Sans Web"/>
            </a:endParaRPr>
          </a:p>
          <a:p>
            <a:pPr marL="171450" indent="-171450">
              <a:buFontTx/>
              <a:buChar char="-"/>
            </a:pPr>
            <a:endParaRPr lang="en-US" b="0" i="0" dirty="0">
              <a:solidFill>
                <a:srgbClr val="1B1B1B"/>
              </a:solidFill>
              <a:effectLst/>
              <a:highlight>
                <a:srgbClr val="FFFFFF"/>
              </a:highlight>
              <a:latin typeface="Public Sans Web"/>
            </a:endParaRPr>
          </a:p>
          <a:p>
            <a:pPr marL="171450" indent="-171450">
              <a:buFontTx/>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Postal Service Reform Act (PSRA) that passed Congress requires that Carriers’ 2025 PSHB plans must, in their first contract year, provide medical and pharmacy benefits and associated cost- sharing that are equivalent to their respective FEHB plans in the same geographical area. Regarding prescription drug benefits, 2025 PSHB plan options’ formularies must provide access to the same drugs covered in their corresponding FEHB plan options’ formularies, and at the same cost- share. The exception to this rule is for the coordination with Medicare Part D.</a:t>
            </a:r>
          </a:p>
          <a:p>
            <a:pPr marL="171450" indent="-171450">
              <a:buFontTx/>
              <a:buChar char="-"/>
            </a:pPr>
            <a:endParaRPr lang="en-US" sz="1800" dirty="0">
              <a:effectLst/>
              <a:latin typeface="Calibri" panose="020F0502020204030204" pitchFamily="34" charset="0"/>
              <a:cs typeface="Times New Roman" panose="02020603050405020304" pitchFamily="18" charset="0"/>
            </a:endParaRPr>
          </a:p>
          <a:p>
            <a:pPr marL="171450" marR="0" lvl="0" indent="-171450" algn="l" defTabSz="457200" rtl="0" eaLnBrk="1" fontAlgn="auto" latinLnBrk="0" hangingPunct="1">
              <a:lnSpc>
                <a:spcPct val="100000"/>
              </a:lnSpc>
              <a:spcBef>
                <a:spcPts val="0"/>
              </a:spcBef>
              <a:spcAft>
                <a:spcPts val="0"/>
              </a:spcAft>
              <a:buClrTx/>
              <a:buSzTx/>
              <a:buFontTx/>
              <a:buChar char="-"/>
              <a:tabLst/>
              <a:defRP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For PSHB plans and Medicare Part D, PSHB Carriers are required to provide prescription drug benefits to Medicare- eligible Postal Service annuitants and their families through a PDP EGWP or a contract with a PDP sponsor of a PDP EGWP. A PSHB Carrier may also propose to offer an MA- PD EGWP in addition to its PDP EGWP. The premium charged by PSHB Carriers should be reflective of the cost of its provided benefits, including ones provided through Medicare Part D EGWP. </a:t>
            </a:r>
          </a:p>
          <a:p>
            <a:pPr marL="171450" indent="-171450">
              <a:buFontTx/>
              <a:buChar char="-"/>
            </a:pPr>
            <a:endParaRPr lang="en-US" dirty="0"/>
          </a:p>
        </p:txBody>
      </p:sp>
      <p:sp>
        <p:nvSpPr>
          <p:cNvPr id="4" name="Slide Number Placeholder 3"/>
          <p:cNvSpPr>
            <a:spLocks noGrp="1"/>
          </p:cNvSpPr>
          <p:nvPr>
            <p:ph type="sldNum" sz="quarter" idx="5"/>
          </p:nvPr>
        </p:nvSpPr>
        <p:spPr/>
        <p:txBody>
          <a:bodyPr/>
          <a:lstStyle/>
          <a:p>
            <a:fld id="{5D1D6134-14B5-BE4F-8909-9278DB4B27FD}" type="slidenum">
              <a:rPr lang="en-US" smtClean="0"/>
              <a:t>9</a:t>
            </a:fld>
            <a:endParaRPr lang="en-US"/>
          </a:p>
        </p:txBody>
      </p:sp>
    </p:spTree>
    <p:extLst>
      <p:ext uri="{BB962C8B-B14F-4D97-AF65-F5344CB8AC3E}">
        <p14:creationId xmlns:p14="http://schemas.microsoft.com/office/powerpoint/2010/main" val="18662903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JH</a:t>
            </a:r>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D1D6134-14B5-BE4F-8909-9278DB4B27FD}"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5224895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E6CFD746-C83E-674B-879B-87F8B074A1D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893"/>
            <a:ext cx="12188825" cy="6856214"/>
          </a:xfrm>
          <a:prstGeom prst="rect">
            <a:avLst/>
          </a:prstGeom>
        </p:spPr>
      </p:pic>
      <p:sp>
        <p:nvSpPr>
          <p:cNvPr id="2" name="Title 1"/>
          <p:cNvSpPr>
            <a:spLocks noGrp="1"/>
          </p:cNvSpPr>
          <p:nvPr>
            <p:ph type="ctrTitle"/>
          </p:nvPr>
        </p:nvSpPr>
        <p:spPr>
          <a:xfrm>
            <a:off x="3504655" y="2959100"/>
            <a:ext cx="6166912" cy="1162050"/>
          </a:xfrm>
        </p:spPr>
        <p:txBody>
          <a:bodyPr anchor="b">
            <a:normAutofit/>
          </a:bodyPr>
          <a:lstStyle>
            <a:lvl1pPr algn="l">
              <a:lnSpc>
                <a:spcPts val="3600"/>
              </a:lnSpc>
              <a:defRPr sz="3600" b="1">
                <a:solidFill>
                  <a:srgbClr val="EBECDF"/>
                </a:solidFill>
              </a:defRPr>
            </a:lvl1pPr>
          </a:lstStyle>
          <a:p>
            <a:r>
              <a:rPr lang="en-US"/>
              <a:t>Click to edit Master title style</a:t>
            </a:r>
          </a:p>
        </p:txBody>
      </p:sp>
      <p:sp>
        <p:nvSpPr>
          <p:cNvPr id="3" name="Subtitle 2"/>
          <p:cNvSpPr>
            <a:spLocks noGrp="1"/>
          </p:cNvSpPr>
          <p:nvPr>
            <p:ph type="subTitle" idx="1"/>
          </p:nvPr>
        </p:nvSpPr>
        <p:spPr>
          <a:xfrm>
            <a:off x="3504655" y="4241800"/>
            <a:ext cx="6166912" cy="1397000"/>
          </a:xfrm>
        </p:spPr>
        <p:txBody>
          <a:bodyPr>
            <a:normAutofit/>
          </a:bodyPr>
          <a:lstStyle>
            <a:lvl1pPr marL="0" indent="0" algn="l">
              <a:lnSpc>
                <a:spcPts val="2000"/>
              </a:lnSpc>
              <a:buNone/>
              <a:defRPr sz="20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228541" y="6356351"/>
            <a:ext cx="2844059" cy="365125"/>
          </a:xfrm>
        </p:spPr>
        <p:txBody>
          <a:bodyPr/>
          <a:lstStyle>
            <a:lvl1pPr>
              <a:defRPr>
                <a:solidFill>
                  <a:schemeClr val="bg1"/>
                </a:solidFill>
              </a:defRPr>
            </a:lvl1pPr>
          </a:lstStyle>
          <a:p>
            <a:fld id="{F0E523EC-FBE9-F944-A21C-1D24C6307F6F}" type="datetime1">
              <a:rPr lang="en-US" smtClean="0"/>
              <a:pPr/>
              <a:t>9/18/2024</a:t>
            </a:fld>
            <a:endParaRPr lang="en-US"/>
          </a:p>
        </p:txBody>
      </p:sp>
      <p:sp>
        <p:nvSpPr>
          <p:cNvPr id="6" name="Slide Number Placeholder 5"/>
          <p:cNvSpPr>
            <a:spLocks noGrp="1"/>
          </p:cNvSpPr>
          <p:nvPr>
            <p:ph type="sldNum" sz="quarter" idx="12"/>
          </p:nvPr>
        </p:nvSpPr>
        <p:spPr>
          <a:xfrm>
            <a:off x="9116225" y="6356351"/>
            <a:ext cx="2844059" cy="365125"/>
          </a:xfrm>
        </p:spPr>
        <p:txBody>
          <a:bodyPr/>
          <a:lstStyle>
            <a:lvl1pPr>
              <a:defRPr>
                <a:solidFill>
                  <a:schemeClr val="bg1"/>
                </a:solidFill>
              </a:defRPr>
            </a:lvl1pPr>
          </a:lstStyle>
          <a:p>
            <a:fld id="{32221A3B-3924-B04A-A496-7CB8DC41F6D4}" type="slidenum">
              <a:rPr lang="en-US" smtClean="0"/>
              <a:pPr/>
              <a:t>‹#›</a:t>
            </a:fld>
            <a:endParaRPr lang="en-US"/>
          </a:p>
        </p:txBody>
      </p:sp>
    </p:spTree>
    <p:extLst>
      <p:ext uri="{BB962C8B-B14F-4D97-AF65-F5344CB8AC3E}">
        <p14:creationId xmlns:p14="http://schemas.microsoft.com/office/powerpoint/2010/main" val="32545119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ED780A1-6BE7-4540-A521-AABAA8BFD413}" type="datetime1">
              <a:rPr lang="en-US" smtClean="0"/>
              <a:t>9/18/2024</a:t>
            </a:fld>
            <a:endParaRPr lang="en-US"/>
          </a:p>
        </p:txBody>
      </p:sp>
      <p:sp>
        <p:nvSpPr>
          <p:cNvPr id="6" name="Slide Number Placeholder 5"/>
          <p:cNvSpPr>
            <a:spLocks noGrp="1"/>
          </p:cNvSpPr>
          <p:nvPr>
            <p:ph type="sldNum" sz="quarter" idx="12"/>
          </p:nvPr>
        </p:nvSpPr>
        <p:spPr/>
        <p:txBody>
          <a:bodyPr/>
          <a:lstStyle/>
          <a:p>
            <a:fld id="{32221A3B-3924-B04A-A496-7CB8DC41F6D4}" type="slidenum">
              <a:rPr lang="en-US" smtClean="0"/>
              <a:t>‹#›</a:t>
            </a:fld>
            <a:endParaRPr lang="en-US"/>
          </a:p>
        </p:txBody>
      </p:sp>
      <p:sp>
        <p:nvSpPr>
          <p:cNvPr id="7" name="Footer Placeholder 4">
            <a:extLst>
              <a:ext uri="{FF2B5EF4-FFF2-40B4-BE49-F238E27FC236}">
                <a16:creationId xmlns:a16="http://schemas.microsoft.com/office/drawing/2014/main" id="{F0437101-3E68-7647-9E74-A0113595DA6A}"/>
              </a:ext>
            </a:extLst>
          </p:cNvPr>
          <p:cNvSpPr>
            <a:spLocks noGrp="1"/>
          </p:cNvSpPr>
          <p:nvPr>
            <p:ph type="ftr" sz="quarter" idx="11"/>
          </p:nvPr>
        </p:nvSpPr>
        <p:spPr>
          <a:xfrm>
            <a:off x="3572319" y="6356351"/>
            <a:ext cx="5163006" cy="365125"/>
          </a:xfrm>
          <a:prstGeom prst="rect">
            <a:avLst/>
          </a:prstGeom>
        </p:spPr>
        <p:txBody>
          <a:bodyPr/>
          <a:lstStyle/>
          <a:p>
            <a:r>
              <a:rPr lang="en-US"/>
              <a:t>FEDERAL BENEFITS EXPERTS</a:t>
            </a:r>
          </a:p>
        </p:txBody>
      </p:sp>
    </p:spTree>
    <p:extLst>
      <p:ext uri="{BB962C8B-B14F-4D97-AF65-F5344CB8AC3E}">
        <p14:creationId xmlns:p14="http://schemas.microsoft.com/office/powerpoint/2010/main" val="22044979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1352551"/>
            <a:ext cx="3089529" cy="4773613"/>
          </a:xfrm>
        </p:spPr>
        <p:txBody>
          <a:bodyPr vert="eaVert"/>
          <a:lstStyle>
            <a:lvl1pPr>
              <a:lnSpc>
                <a:spcPts val="3200"/>
              </a:lnSpc>
              <a:defRPr>
                <a:solidFill>
                  <a:srgbClr val="006491"/>
                </a:solidFill>
              </a:defRPr>
            </a:lvl1pPr>
          </a:lstStyle>
          <a:p>
            <a:r>
              <a:rPr lang="en-US"/>
              <a:t>Click to edit Master title style</a:t>
            </a:r>
          </a:p>
        </p:txBody>
      </p:sp>
      <p:sp>
        <p:nvSpPr>
          <p:cNvPr id="3" name="Vertical Text Placeholder 2"/>
          <p:cNvSpPr>
            <a:spLocks noGrp="1"/>
          </p:cNvSpPr>
          <p:nvPr>
            <p:ph type="body" orient="vert" idx="1"/>
          </p:nvPr>
        </p:nvSpPr>
        <p:spPr>
          <a:xfrm>
            <a:off x="465545" y="1352551"/>
            <a:ext cx="8168206" cy="47736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sz="900"/>
            </a:lvl1pPr>
          </a:lstStyle>
          <a:p>
            <a:fld id="{04E20834-5D09-9741-812C-24EE37489303}" type="datetime1">
              <a:rPr lang="en-US" smtClean="0"/>
              <a:pPr/>
              <a:t>9/18/2024</a:t>
            </a:fld>
            <a:endParaRPr lang="en-US"/>
          </a:p>
        </p:txBody>
      </p:sp>
      <p:sp>
        <p:nvSpPr>
          <p:cNvPr id="6" name="Slide Number Placeholder 5"/>
          <p:cNvSpPr>
            <a:spLocks noGrp="1"/>
          </p:cNvSpPr>
          <p:nvPr>
            <p:ph type="sldNum" sz="quarter" idx="12"/>
          </p:nvPr>
        </p:nvSpPr>
        <p:spPr/>
        <p:txBody>
          <a:bodyPr/>
          <a:lstStyle>
            <a:lvl1pPr>
              <a:defRPr sz="900"/>
            </a:lvl1pPr>
          </a:lstStyle>
          <a:p>
            <a:fld id="{32221A3B-3924-B04A-A496-7CB8DC41F6D4}" type="slidenum">
              <a:rPr lang="en-US" smtClean="0"/>
              <a:pPr/>
              <a:t>‹#›</a:t>
            </a:fld>
            <a:endParaRPr lang="en-US"/>
          </a:p>
        </p:txBody>
      </p:sp>
      <p:sp>
        <p:nvSpPr>
          <p:cNvPr id="7" name="Footer Placeholder 4">
            <a:extLst>
              <a:ext uri="{FF2B5EF4-FFF2-40B4-BE49-F238E27FC236}">
                <a16:creationId xmlns:a16="http://schemas.microsoft.com/office/drawing/2014/main" id="{7BBE3F9F-15D6-6C44-90D9-AA2FE1E1A684}"/>
              </a:ext>
            </a:extLst>
          </p:cNvPr>
          <p:cNvSpPr>
            <a:spLocks noGrp="1"/>
          </p:cNvSpPr>
          <p:nvPr>
            <p:ph type="ftr" sz="quarter" idx="11"/>
          </p:nvPr>
        </p:nvSpPr>
        <p:spPr>
          <a:xfrm>
            <a:off x="3572319" y="6356351"/>
            <a:ext cx="5163006" cy="365125"/>
          </a:xfrm>
          <a:prstGeom prst="rect">
            <a:avLst/>
          </a:prstGeom>
        </p:spPr>
        <p:txBody>
          <a:bodyPr/>
          <a:lstStyle>
            <a:lvl1pPr>
              <a:defRPr sz="900" spc="100" baseline="0"/>
            </a:lvl1pPr>
          </a:lstStyle>
          <a:p>
            <a:r>
              <a:rPr lang="en-US"/>
              <a:t>FEDERAL BENEFITS EXPERTS</a:t>
            </a:r>
          </a:p>
        </p:txBody>
      </p:sp>
    </p:spTree>
    <p:extLst>
      <p:ext uri="{BB962C8B-B14F-4D97-AF65-F5344CB8AC3E}">
        <p14:creationId xmlns:p14="http://schemas.microsoft.com/office/powerpoint/2010/main" val="21760304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65545" y="0"/>
            <a:ext cx="9894956" cy="1219200"/>
          </a:xfrm>
        </p:spPr>
        <p:txBody>
          <a:bodyPr>
            <a:normAutofit/>
          </a:bodyPr>
          <a:lstStyle>
            <a:lvl1pPr>
              <a:lnSpc>
                <a:spcPts val="3200"/>
              </a:lnSpc>
              <a:defRPr sz="3200" b="1"/>
            </a:lvl1pPr>
          </a:lstStyle>
          <a:p>
            <a:r>
              <a:rPr lang="en-US"/>
              <a:t>Click to edit Master title style</a:t>
            </a:r>
          </a:p>
        </p:txBody>
      </p:sp>
      <p:sp>
        <p:nvSpPr>
          <p:cNvPr id="3" name="Content Placeholder 2"/>
          <p:cNvSpPr>
            <a:spLocks noGrp="1"/>
          </p:cNvSpPr>
          <p:nvPr>
            <p:ph idx="1"/>
          </p:nvPr>
        </p:nvSpPr>
        <p:spPr/>
        <p:txBody>
          <a:bodyPr/>
          <a:lstStyle>
            <a:lvl1pPr>
              <a:defRPr b="1"/>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65545" y="6356351"/>
            <a:ext cx="2987955" cy="365125"/>
          </a:xfrm>
        </p:spPr>
        <p:txBody>
          <a:bodyPr/>
          <a:lstStyle>
            <a:lvl1pPr>
              <a:defRPr>
                <a:solidFill>
                  <a:srgbClr val="006491"/>
                </a:solidFill>
              </a:defRPr>
            </a:lvl1pPr>
          </a:lstStyle>
          <a:p>
            <a:fld id="{74EC077F-1822-9B4D-B466-2AEAFFB9F37D}" type="datetime1">
              <a:rPr lang="en-US" smtClean="0"/>
              <a:pPr/>
              <a:t>9/18/2024</a:t>
            </a:fld>
            <a:endParaRPr lang="en-US"/>
          </a:p>
        </p:txBody>
      </p:sp>
      <p:sp>
        <p:nvSpPr>
          <p:cNvPr id="6" name="Slide Number Placeholder 5"/>
          <p:cNvSpPr>
            <a:spLocks noGrp="1"/>
          </p:cNvSpPr>
          <p:nvPr>
            <p:ph type="sldNum" sz="quarter" idx="12"/>
          </p:nvPr>
        </p:nvSpPr>
        <p:spPr>
          <a:xfrm>
            <a:off x="8735325" y="6356351"/>
            <a:ext cx="3208031" cy="365125"/>
          </a:xfrm>
        </p:spPr>
        <p:txBody>
          <a:bodyPr/>
          <a:lstStyle>
            <a:lvl1pPr>
              <a:defRPr>
                <a:solidFill>
                  <a:srgbClr val="006491"/>
                </a:solidFill>
              </a:defRPr>
            </a:lvl1pPr>
          </a:lstStyle>
          <a:p>
            <a:fld id="{32221A3B-3924-B04A-A496-7CB8DC41F6D4}" type="slidenum">
              <a:rPr lang="en-US" smtClean="0"/>
              <a:pPr/>
              <a:t>‹#›</a:t>
            </a:fld>
            <a:endParaRPr lang="en-US"/>
          </a:p>
        </p:txBody>
      </p:sp>
      <p:sp>
        <p:nvSpPr>
          <p:cNvPr id="7" name="Footer Placeholder 4">
            <a:extLst>
              <a:ext uri="{FF2B5EF4-FFF2-40B4-BE49-F238E27FC236}">
                <a16:creationId xmlns:a16="http://schemas.microsoft.com/office/drawing/2014/main" id="{80AD3DE8-1951-F847-91D5-A293A573BD58}"/>
              </a:ext>
            </a:extLst>
          </p:cNvPr>
          <p:cNvSpPr>
            <a:spLocks noGrp="1"/>
          </p:cNvSpPr>
          <p:nvPr>
            <p:ph type="ftr" sz="quarter" idx="3"/>
          </p:nvPr>
        </p:nvSpPr>
        <p:spPr>
          <a:xfrm>
            <a:off x="3572319" y="6356351"/>
            <a:ext cx="5163006" cy="365125"/>
          </a:xfrm>
          <a:prstGeom prst="rect">
            <a:avLst/>
          </a:prstGeom>
        </p:spPr>
        <p:txBody>
          <a:bodyPr anchor="ctr"/>
          <a:lstStyle>
            <a:lvl1pPr algn="ctr">
              <a:defRPr sz="900" b="1" spc="100" baseline="0">
                <a:solidFill>
                  <a:srgbClr val="006491"/>
                </a:solidFill>
                <a:latin typeface="Calibri" panose="020F0502020204030204" pitchFamily="34" charset="0"/>
                <a:cs typeface="Calibri" panose="020F0502020204030204" pitchFamily="34" charset="0"/>
              </a:defRPr>
            </a:lvl1pPr>
          </a:lstStyle>
          <a:p>
            <a:r>
              <a:rPr lang="en-US"/>
              <a:t>FEDERAL BENEFITS EXPERTS</a:t>
            </a:r>
          </a:p>
        </p:txBody>
      </p:sp>
    </p:spTree>
    <p:extLst>
      <p:ext uri="{BB962C8B-B14F-4D97-AF65-F5344CB8AC3E}">
        <p14:creationId xmlns:p14="http://schemas.microsoft.com/office/powerpoint/2010/main" val="592590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AFDC68DE-499D-EA43-9601-F2FC89419E2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893"/>
            <a:ext cx="12188825" cy="6856214"/>
          </a:xfrm>
          <a:prstGeom prst="rect">
            <a:avLst/>
          </a:prstGeom>
        </p:spPr>
      </p:pic>
      <p:sp>
        <p:nvSpPr>
          <p:cNvPr id="2" name="Title 1"/>
          <p:cNvSpPr>
            <a:spLocks noGrp="1"/>
          </p:cNvSpPr>
          <p:nvPr>
            <p:ph type="title" hasCustomPrompt="1"/>
          </p:nvPr>
        </p:nvSpPr>
        <p:spPr>
          <a:xfrm>
            <a:off x="962833" y="3133726"/>
            <a:ext cx="10360501" cy="1571624"/>
          </a:xfrm>
        </p:spPr>
        <p:txBody>
          <a:bodyPr anchor="t"/>
          <a:lstStyle>
            <a:lvl1pPr algn="ctr">
              <a:defRPr sz="4000" b="1" cap="none">
                <a:solidFill>
                  <a:srgbClr val="EBECDF"/>
                </a:solidFill>
              </a:defRPr>
            </a:lvl1pPr>
          </a:lstStyle>
          <a:p>
            <a:r>
              <a:rPr lang="en-US"/>
              <a:t>Click To Edit Master Title Style</a:t>
            </a:r>
          </a:p>
        </p:txBody>
      </p:sp>
      <p:sp>
        <p:nvSpPr>
          <p:cNvPr id="3" name="Text Placeholder 2"/>
          <p:cNvSpPr>
            <a:spLocks noGrp="1"/>
          </p:cNvSpPr>
          <p:nvPr>
            <p:ph type="body" idx="1"/>
          </p:nvPr>
        </p:nvSpPr>
        <p:spPr>
          <a:xfrm>
            <a:off x="962833" y="2190751"/>
            <a:ext cx="10360501" cy="942975"/>
          </a:xfrm>
        </p:spPr>
        <p:txBody>
          <a:bodyPr anchor="b"/>
          <a:lstStyle>
            <a:lvl1pPr marL="0" indent="0" algn="ctr">
              <a:buNone/>
              <a:defRPr sz="20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rgbClr val="EBECDF"/>
                </a:solidFill>
              </a:defRPr>
            </a:lvl1pPr>
          </a:lstStyle>
          <a:p>
            <a:fld id="{0B5C6CAF-2E10-9443-B2EA-6B605012E3CF}" type="datetime1">
              <a:rPr lang="en-US" smtClean="0"/>
              <a:pPr/>
              <a:t>9/18/2024</a:t>
            </a:fld>
            <a:endParaRPr lang="en-US"/>
          </a:p>
        </p:txBody>
      </p:sp>
      <p:sp>
        <p:nvSpPr>
          <p:cNvPr id="6" name="Slide Number Placeholder 5"/>
          <p:cNvSpPr>
            <a:spLocks noGrp="1"/>
          </p:cNvSpPr>
          <p:nvPr>
            <p:ph type="sldNum" sz="quarter" idx="12"/>
          </p:nvPr>
        </p:nvSpPr>
        <p:spPr/>
        <p:txBody>
          <a:bodyPr/>
          <a:lstStyle>
            <a:lvl1pPr>
              <a:defRPr>
                <a:solidFill>
                  <a:srgbClr val="EBECDF"/>
                </a:solidFill>
              </a:defRPr>
            </a:lvl1pPr>
          </a:lstStyle>
          <a:p>
            <a:fld id="{32221A3B-3924-B04A-A496-7CB8DC41F6D4}" type="slidenum">
              <a:rPr lang="en-US" smtClean="0"/>
              <a:pPr/>
              <a:t>‹#›</a:t>
            </a:fld>
            <a:endParaRPr lang="en-US"/>
          </a:p>
        </p:txBody>
      </p:sp>
      <p:sp>
        <p:nvSpPr>
          <p:cNvPr id="10" name="Footer Placeholder 4">
            <a:extLst>
              <a:ext uri="{FF2B5EF4-FFF2-40B4-BE49-F238E27FC236}">
                <a16:creationId xmlns:a16="http://schemas.microsoft.com/office/drawing/2014/main" id="{4A0EDB8C-E2A5-AA45-A327-1A20BB4BCB96}"/>
              </a:ext>
            </a:extLst>
          </p:cNvPr>
          <p:cNvSpPr>
            <a:spLocks noGrp="1"/>
          </p:cNvSpPr>
          <p:nvPr>
            <p:ph type="ftr" sz="quarter" idx="3"/>
          </p:nvPr>
        </p:nvSpPr>
        <p:spPr>
          <a:xfrm>
            <a:off x="3572319" y="6356351"/>
            <a:ext cx="5163006" cy="365125"/>
          </a:xfrm>
          <a:prstGeom prst="rect">
            <a:avLst/>
          </a:prstGeom>
        </p:spPr>
        <p:txBody>
          <a:bodyPr anchor="ctr"/>
          <a:lstStyle>
            <a:lvl1pPr algn="ctr">
              <a:defRPr sz="900" b="1" spc="100" baseline="0">
                <a:solidFill>
                  <a:srgbClr val="EBECDF"/>
                </a:solidFill>
                <a:latin typeface="Calibri" panose="020F0502020204030204" pitchFamily="34" charset="0"/>
                <a:cs typeface="Calibri" panose="020F0502020204030204" pitchFamily="34" charset="0"/>
              </a:defRPr>
            </a:lvl1pPr>
          </a:lstStyle>
          <a:p>
            <a:r>
              <a:rPr lang="en-US"/>
              <a:t>FEDERAL BENEFITS EXPERTS</a:t>
            </a:r>
          </a:p>
        </p:txBody>
      </p:sp>
    </p:spTree>
    <p:extLst>
      <p:ext uri="{BB962C8B-B14F-4D97-AF65-F5344CB8AC3E}">
        <p14:creationId xmlns:p14="http://schemas.microsoft.com/office/powerpoint/2010/main" val="25920076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65545" y="1"/>
            <a:ext cx="9801847" cy="1212850"/>
          </a:xfrm>
        </p:spPr>
        <p:txBody>
          <a:bodyPr/>
          <a:lstStyle/>
          <a:p>
            <a:r>
              <a:rPr lang="en-US"/>
              <a:t>Click to edit Master title style</a:t>
            </a:r>
          </a:p>
        </p:txBody>
      </p:sp>
      <p:sp>
        <p:nvSpPr>
          <p:cNvPr id="3" name="Content Placeholder 2"/>
          <p:cNvSpPr>
            <a:spLocks noGrp="1"/>
          </p:cNvSpPr>
          <p:nvPr>
            <p:ph sz="half" idx="1"/>
          </p:nvPr>
        </p:nvSpPr>
        <p:spPr>
          <a:xfrm>
            <a:off x="465545" y="1574801"/>
            <a:ext cx="5527294" cy="4551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5986" y="1574801"/>
            <a:ext cx="5383398" cy="4551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CE46A54-87C1-3044-87B6-99540C6F5A49}" type="datetime1">
              <a:rPr lang="en-US" smtClean="0"/>
              <a:t>9/18/2024</a:t>
            </a:fld>
            <a:endParaRPr lang="en-US"/>
          </a:p>
        </p:txBody>
      </p:sp>
      <p:sp>
        <p:nvSpPr>
          <p:cNvPr id="7" name="Slide Number Placeholder 6"/>
          <p:cNvSpPr>
            <a:spLocks noGrp="1"/>
          </p:cNvSpPr>
          <p:nvPr>
            <p:ph type="sldNum" sz="quarter" idx="12"/>
          </p:nvPr>
        </p:nvSpPr>
        <p:spPr/>
        <p:txBody>
          <a:bodyPr/>
          <a:lstStyle/>
          <a:p>
            <a:fld id="{32221A3B-3924-B04A-A496-7CB8DC41F6D4}" type="slidenum">
              <a:rPr lang="en-US" smtClean="0"/>
              <a:t>‹#›</a:t>
            </a:fld>
            <a:endParaRPr lang="en-US"/>
          </a:p>
        </p:txBody>
      </p:sp>
      <p:sp>
        <p:nvSpPr>
          <p:cNvPr id="8" name="Footer Placeholder 4">
            <a:extLst>
              <a:ext uri="{FF2B5EF4-FFF2-40B4-BE49-F238E27FC236}">
                <a16:creationId xmlns:a16="http://schemas.microsoft.com/office/drawing/2014/main" id="{4869DE16-BF1C-AA46-A6EB-731D79615748}"/>
              </a:ext>
            </a:extLst>
          </p:cNvPr>
          <p:cNvSpPr>
            <a:spLocks noGrp="1"/>
          </p:cNvSpPr>
          <p:nvPr>
            <p:ph type="ftr" sz="quarter" idx="11"/>
          </p:nvPr>
        </p:nvSpPr>
        <p:spPr>
          <a:xfrm>
            <a:off x="3572319" y="6356351"/>
            <a:ext cx="5163006" cy="365125"/>
          </a:xfrm>
          <a:prstGeom prst="rect">
            <a:avLst/>
          </a:prstGeom>
        </p:spPr>
        <p:txBody>
          <a:bodyPr/>
          <a:lstStyle/>
          <a:p>
            <a:r>
              <a:rPr lang="en-US"/>
              <a:t>FEDERAL BENEFITS EXPERTS</a:t>
            </a:r>
          </a:p>
        </p:txBody>
      </p:sp>
    </p:spTree>
    <p:extLst>
      <p:ext uri="{BB962C8B-B14F-4D97-AF65-F5344CB8AC3E}">
        <p14:creationId xmlns:p14="http://schemas.microsoft.com/office/powerpoint/2010/main" val="19475661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65545" y="2"/>
            <a:ext cx="9878027" cy="1212849"/>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65546" y="1492174"/>
            <a:ext cx="552941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65546" y="2131936"/>
            <a:ext cx="5529410" cy="399422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1754" y="1492174"/>
            <a:ext cx="538763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1754" y="2131936"/>
            <a:ext cx="5387630" cy="399422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7E5E03A-F419-8746-AB7D-AF1A1AEE378A}" type="datetime1">
              <a:rPr lang="en-US" smtClean="0"/>
              <a:t>9/18/2024</a:t>
            </a:fld>
            <a:endParaRPr lang="en-US"/>
          </a:p>
        </p:txBody>
      </p:sp>
      <p:sp>
        <p:nvSpPr>
          <p:cNvPr id="9" name="Slide Number Placeholder 8"/>
          <p:cNvSpPr>
            <a:spLocks noGrp="1"/>
          </p:cNvSpPr>
          <p:nvPr>
            <p:ph type="sldNum" sz="quarter" idx="12"/>
          </p:nvPr>
        </p:nvSpPr>
        <p:spPr/>
        <p:txBody>
          <a:bodyPr/>
          <a:lstStyle/>
          <a:p>
            <a:fld id="{32221A3B-3924-B04A-A496-7CB8DC41F6D4}" type="slidenum">
              <a:rPr lang="en-US" smtClean="0"/>
              <a:t>‹#›</a:t>
            </a:fld>
            <a:endParaRPr lang="en-US"/>
          </a:p>
        </p:txBody>
      </p:sp>
      <p:sp>
        <p:nvSpPr>
          <p:cNvPr id="10" name="Footer Placeholder 4">
            <a:extLst>
              <a:ext uri="{FF2B5EF4-FFF2-40B4-BE49-F238E27FC236}">
                <a16:creationId xmlns:a16="http://schemas.microsoft.com/office/drawing/2014/main" id="{27778B78-2A02-7742-B1EB-D84991712D5A}"/>
              </a:ext>
            </a:extLst>
          </p:cNvPr>
          <p:cNvSpPr>
            <a:spLocks noGrp="1"/>
          </p:cNvSpPr>
          <p:nvPr>
            <p:ph type="ftr" sz="quarter" idx="11"/>
          </p:nvPr>
        </p:nvSpPr>
        <p:spPr>
          <a:xfrm>
            <a:off x="3572319" y="6356351"/>
            <a:ext cx="5163006" cy="365125"/>
          </a:xfrm>
          <a:prstGeom prst="rect">
            <a:avLst/>
          </a:prstGeom>
        </p:spPr>
        <p:txBody>
          <a:bodyPr/>
          <a:lstStyle/>
          <a:p>
            <a:r>
              <a:rPr lang="en-US"/>
              <a:t>FEDERAL BENEFITS EXPERTS</a:t>
            </a:r>
          </a:p>
        </p:txBody>
      </p:sp>
    </p:spTree>
    <p:extLst>
      <p:ext uri="{BB962C8B-B14F-4D97-AF65-F5344CB8AC3E}">
        <p14:creationId xmlns:p14="http://schemas.microsoft.com/office/powerpoint/2010/main" val="1157686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E994B97-2EDC-A045-AE30-91F808D20E6D}" type="datetime1">
              <a:rPr lang="en-US" smtClean="0"/>
              <a:t>9/18/2024</a:t>
            </a:fld>
            <a:endParaRPr lang="en-US"/>
          </a:p>
        </p:txBody>
      </p:sp>
      <p:sp>
        <p:nvSpPr>
          <p:cNvPr id="5" name="Slide Number Placeholder 4"/>
          <p:cNvSpPr>
            <a:spLocks noGrp="1"/>
          </p:cNvSpPr>
          <p:nvPr>
            <p:ph type="sldNum" sz="quarter" idx="12"/>
          </p:nvPr>
        </p:nvSpPr>
        <p:spPr/>
        <p:txBody>
          <a:bodyPr/>
          <a:lstStyle/>
          <a:p>
            <a:fld id="{32221A3B-3924-B04A-A496-7CB8DC41F6D4}" type="slidenum">
              <a:rPr lang="en-US" smtClean="0"/>
              <a:t>‹#›</a:t>
            </a:fld>
            <a:endParaRPr lang="en-US"/>
          </a:p>
        </p:txBody>
      </p:sp>
      <p:sp>
        <p:nvSpPr>
          <p:cNvPr id="6" name="Footer Placeholder 4">
            <a:extLst>
              <a:ext uri="{FF2B5EF4-FFF2-40B4-BE49-F238E27FC236}">
                <a16:creationId xmlns:a16="http://schemas.microsoft.com/office/drawing/2014/main" id="{05D4C042-3A8D-874C-89FD-E9142B51CAED}"/>
              </a:ext>
            </a:extLst>
          </p:cNvPr>
          <p:cNvSpPr>
            <a:spLocks noGrp="1"/>
          </p:cNvSpPr>
          <p:nvPr>
            <p:ph type="ftr" sz="quarter" idx="11"/>
          </p:nvPr>
        </p:nvSpPr>
        <p:spPr>
          <a:xfrm>
            <a:off x="3572319" y="6356351"/>
            <a:ext cx="5163006" cy="365125"/>
          </a:xfrm>
          <a:prstGeom prst="rect">
            <a:avLst/>
          </a:prstGeom>
        </p:spPr>
        <p:txBody>
          <a:bodyPr/>
          <a:lstStyle/>
          <a:p>
            <a:r>
              <a:rPr lang="en-US"/>
              <a:t>FEDERAL BENEFITS EXPERTS</a:t>
            </a:r>
          </a:p>
        </p:txBody>
      </p:sp>
    </p:spTree>
    <p:extLst>
      <p:ext uri="{BB962C8B-B14F-4D97-AF65-F5344CB8AC3E}">
        <p14:creationId xmlns:p14="http://schemas.microsoft.com/office/powerpoint/2010/main" val="40231240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0BE3BB-3CD5-5F49-B315-16A4FC60C567}" type="datetime1">
              <a:rPr lang="en-US" smtClean="0"/>
              <a:t>9/18/2024</a:t>
            </a:fld>
            <a:endParaRPr lang="en-US"/>
          </a:p>
        </p:txBody>
      </p:sp>
      <p:sp>
        <p:nvSpPr>
          <p:cNvPr id="4" name="Slide Number Placeholder 3"/>
          <p:cNvSpPr>
            <a:spLocks noGrp="1"/>
          </p:cNvSpPr>
          <p:nvPr>
            <p:ph type="sldNum" sz="quarter" idx="12"/>
          </p:nvPr>
        </p:nvSpPr>
        <p:spPr/>
        <p:txBody>
          <a:bodyPr/>
          <a:lstStyle/>
          <a:p>
            <a:fld id="{32221A3B-3924-B04A-A496-7CB8DC41F6D4}" type="slidenum">
              <a:rPr lang="en-US" smtClean="0"/>
              <a:t>‹#›</a:t>
            </a:fld>
            <a:endParaRPr lang="en-US"/>
          </a:p>
        </p:txBody>
      </p:sp>
      <p:sp>
        <p:nvSpPr>
          <p:cNvPr id="5" name="Footer Placeholder 4">
            <a:extLst>
              <a:ext uri="{FF2B5EF4-FFF2-40B4-BE49-F238E27FC236}">
                <a16:creationId xmlns:a16="http://schemas.microsoft.com/office/drawing/2014/main" id="{18E4A08C-E07D-D943-B9DA-83428D9264C3}"/>
              </a:ext>
            </a:extLst>
          </p:cNvPr>
          <p:cNvSpPr>
            <a:spLocks noGrp="1"/>
          </p:cNvSpPr>
          <p:nvPr>
            <p:ph type="ftr" sz="quarter" idx="11"/>
          </p:nvPr>
        </p:nvSpPr>
        <p:spPr>
          <a:xfrm>
            <a:off x="3572319" y="6356351"/>
            <a:ext cx="5163006" cy="365125"/>
          </a:xfrm>
          <a:prstGeom prst="rect">
            <a:avLst/>
          </a:prstGeom>
        </p:spPr>
        <p:txBody>
          <a:bodyPr/>
          <a:lstStyle/>
          <a:p>
            <a:r>
              <a:rPr lang="en-US"/>
              <a:t>FEDERAL BENEFITS EXPERTS</a:t>
            </a:r>
          </a:p>
        </p:txBody>
      </p:sp>
    </p:spTree>
    <p:extLst>
      <p:ext uri="{BB962C8B-B14F-4D97-AF65-F5344CB8AC3E}">
        <p14:creationId xmlns:p14="http://schemas.microsoft.com/office/powerpoint/2010/main" val="32559538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65545" y="0"/>
            <a:ext cx="9844169" cy="1219200"/>
          </a:xfrm>
        </p:spPr>
        <p:txBody>
          <a:bodyPr anchor="ctr">
            <a:normAutofit/>
          </a:bodyPr>
          <a:lstStyle>
            <a:lvl1pPr algn="l">
              <a:defRPr sz="3200" b="0"/>
            </a:lvl1pPr>
          </a:lstStyle>
          <a:p>
            <a:r>
              <a:rPr lang="en-US"/>
              <a:t>Click To Edit Master Title Style</a:t>
            </a:r>
          </a:p>
        </p:txBody>
      </p:sp>
      <p:sp>
        <p:nvSpPr>
          <p:cNvPr id="3" name="Content Placeholder 2"/>
          <p:cNvSpPr>
            <a:spLocks noGrp="1"/>
          </p:cNvSpPr>
          <p:nvPr>
            <p:ph idx="1"/>
          </p:nvPr>
        </p:nvSpPr>
        <p:spPr>
          <a:xfrm>
            <a:off x="4765492" y="1473201"/>
            <a:ext cx="6813892" cy="47736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65546" y="1473201"/>
            <a:ext cx="4153935" cy="477361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93DE605-DDB5-FA4F-8254-9ADC92CA5E61}" type="datetime1">
              <a:rPr lang="en-US" smtClean="0"/>
              <a:t>9/18/2024</a:t>
            </a:fld>
            <a:endParaRPr lang="en-US"/>
          </a:p>
        </p:txBody>
      </p:sp>
      <p:sp>
        <p:nvSpPr>
          <p:cNvPr id="7" name="Slide Number Placeholder 6"/>
          <p:cNvSpPr>
            <a:spLocks noGrp="1"/>
          </p:cNvSpPr>
          <p:nvPr>
            <p:ph type="sldNum" sz="quarter" idx="12"/>
          </p:nvPr>
        </p:nvSpPr>
        <p:spPr/>
        <p:txBody>
          <a:bodyPr/>
          <a:lstStyle/>
          <a:p>
            <a:fld id="{32221A3B-3924-B04A-A496-7CB8DC41F6D4}" type="slidenum">
              <a:rPr lang="en-US" smtClean="0"/>
              <a:t>‹#›</a:t>
            </a:fld>
            <a:endParaRPr lang="en-US"/>
          </a:p>
        </p:txBody>
      </p:sp>
      <p:sp>
        <p:nvSpPr>
          <p:cNvPr id="8" name="Footer Placeholder 4">
            <a:extLst>
              <a:ext uri="{FF2B5EF4-FFF2-40B4-BE49-F238E27FC236}">
                <a16:creationId xmlns:a16="http://schemas.microsoft.com/office/drawing/2014/main" id="{5DF0C440-D4FC-054A-A499-B40DF0AE9BC9}"/>
              </a:ext>
            </a:extLst>
          </p:cNvPr>
          <p:cNvSpPr>
            <a:spLocks noGrp="1"/>
          </p:cNvSpPr>
          <p:nvPr>
            <p:ph type="ftr" sz="quarter" idx="11"/>
          </p:nvPr>
        </p:nvSpPr>
        <p:spPr>
          <a:xfrm>
            <a:off x="3572319" y="6356351"/>
            <a:ext cx="5163006" cy="365125"/>
          </a:xfrm>
          <a:prstGeom prst="rect">
            <a:avLst/>
          </a:prstGeom>
        </p:spPr>
        <p:txBody>
          <a:bodyPr/>
          <a:lstStyle/>
          <a:p>
            <a:r>
              <a:rPr lang="en-US"/>
              <a:t>FEDERAL BENEFITS EXPERTS</a:t>
            </a:r>
          </a:p>
        </p:txBody>
      </p:sp>
    </p:spTree>
    <p:extLst>
      <p:ext uri="{BB962C8B-B14F-4D97-AF65-F5344CB8AC3E}">
        <p14:creationId xmlns:p14="http://schemas.microsoft.com/office/powerpoint/2010/main" val="28300272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095" y="4800600"/>
            <a:ext cx="7313295" cy="566738"/>
          </a:xfrm>
        </p:spPr>
        <p:txBody>
          <a:bodyPr anchor="b"/>
          <a:lstStyle>
            <a:lvl1pPr algn="l">
              <a:defRPr sz="2000" b="1">
                <a:solidFill>
                  <a:srgbClr val="DC3E38"/>
                </a:solidFill>
              </a:defRPr>
            </a:lvl1pPr>
          </a:lstStyle>
          <a:p>
            <a:r>
              <a:rPr lang="en-US"/>
              <a:t>Click to edit Master title style</a:t>
            </a:r>
          </a:p>
        </p:txBody>
      </p:sp>
      <p:sp>
        <p:nvSpPr>
          <p:cNvPr id="3" name="Picture Placeholder 2"/>
          <p:cNvSpPr>
            <a:spLocks noGrp="1"/>
          </p:cNvSpPr>
          <p:nvPr>
            <p:ph type="pic" idx="1"/>
          </p:nvPr>
        </p:nvSpPr>
        <p:spPr>
          <a:xfrm>
            <a:off x="2389095" y="1295400"/>
            <a:ext cx="7313295" cy="34321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2389095" y="5367338"/>
            <a:ext cx="7313295" cy="804862"/>
          </a:xfrm>
        </p:spPr>
        <p:txBody>
          <a:bodyPr/>
          <a:lstStyle>
            <a:lvl1pPr marL="0" indent="0">
              <a:buNone/>
              <a:defRPr sz="1400">
                <a:solidFill>
                  <a:srgbClr val="00649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D7CFD75-198B-BC42-BEDC-3470232CBD8E}" type="datetime1">
              <a:rPr lang="en-US" smtClean="0"/>
              <a:t>9/18/2024</a:t>
            </a:fld>
            <a:endParaRPr lang="en-US"/>
          </a:p>
        </p:txBody>
      </p:sp>
      <p:sp>
        <p:nvSpPr>
          <p:cNvPr id="7" name="Slide Number Placeholder 6"/>
          <p:cNvSpPr>
            <a:spLocks noGrp="1"/>
          </p:cNvSpPr>
          <p:nvPr>
            <p:ph type="sldNum" sz="quarter" idx="12"/>
          </p:nvPr>
        </p:nvSpPr>
        <p:spPr/>
        <p:txBody>
          <a:bodyPr/>
          <a:lstStyle/>
          <a:p>
            <a:fld id="{32221A3B-3924-B04A-A496-7CB8DC41F6D4}" type="slidenum">
              <a:rPr lang="en-US" smtClean="0"/>
              <a:t>‹#›</a:t>
            </a:fld>
            <a:endParaRPr lang="en-US"/>
          </a:p>
        </p:txBody>
      </p:sp>
      <p:sp>
        <p:nvSpPr>
          <p:cNvPr id="8" name="Footer Placeholder 4">
            <a:extLst>
              <a:ext uri="{FF2B5EF4-FFF2-40B4-BE49-F238E27FC236}">
                <a16:creationId xmlns:a16="http://schemas.microsoft.com/office/drawing/2014/main" id="{7421D97C-6E74-7D4B-8B17-A434C9A53A36}"/>
              </a:ext>
            </a:extLst>
          </p:cNvPr>
          <p:cNvSpPr>
            <a:spLocks noGrp="1"/>
          </p:cNvSpPr>
          <p:nvPr>
            <p:ph type="ftr" sz="quarter" idx="11"/>
          </p:nvPr>
        </p:nvSpPr>
        <p:spPr>
          <a:xfrm>
            <a:off x="3572319" y="6356351"/>
            <a:ext cx="5163006" cy="365125"/>
          </a:xfrm>
          <a:prstGeom prst="rect">
            <a:avLst/>
          </a:prstGeom>
        </p:spPr>
        <p:txBody>
          <a:bodyPr/>
          <a:lstStyle/>
          <a:p>
            <a:r>
              <a:rPr lang="en-US"/>
              <a:t>FEDERAL BENEFITS EXPERTS</a:t>
            </a:r>
          </a:p>
        </p:txBody>
      </p:sp>
    </p:spTree>
    <p:extLst>
      <p:ext uri="{BB962C8B-B14F-4D97-AF65-F5344CB8AC3E}">
        <p14:creationId xmlns:p14="http://schemas.microsoft.com/office/powerpoint/2010/main" val="8517724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2D9A11B2-4F67-1B4F-B6E1-1A31B401A781}"/>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159"/>
            <a:ext cx="12188825" cy="1218882"/>
          </a:xfrm>
          <a:prstGeom prst="rect">
            <a:avLst/>
          </a:prstGeom>
        </p:spPr>
      </p:pic>
      <p:sp>
        <p:nvSpPr>
          <p:cNvPr id="2" name="Title Placeholder 1"/>
          <p:cNvSpPr>
            <a:spLocks noGrp="1"/>
          </p:cNvSpPr>
          <p:nvPr>
            <p:ph type="title"/>
          </p:nvPr>
        </p:nvSpPr>
        <p:spPr>
          <a:xfrm>
            <a:off x="465546" y="0"/>
            <a:ext cx="10106567" cy="12192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65546" y="1511301"/>
            <a:ext cx="11113838" cy="46148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65545" y="6356351"/>
            <a:ext cx="2987955" cy="365125"/>
          </a:xfrm>
          <a:prstGeom prst="rect">
            <a:avLst/>
          </a:prstGeom>
        </p:spPr>
        <p:txBody>
          <a:bodyPr vert="horz" lIns="91440" tIns="45720" rIns="91440" bIns="45720" rtlCol="0" anchor="ctr"/>
          <a:lstStyle>
            <a:lvl1pPr algn="l">
              <a:defRPr sz="900">
                <a:solidFill>
                  <a:srgbClr val="006491"/>
                </a:solidFill>
              </a:defRPr>
            </a:lvl1pPr>
          </a:lstStyle>
          <a:p>
            <a:fld id="{63E6FB5B-CC64-314D-95FD-88B60606DB48}" type="datetime1">
              <a:rPr lang="en-US" smtClean="0"/>
              <a:pPr/>
              <a:t>9/18/2024</a:t>
            </a:fld>
            <a:endParaRPr lang="en-US"/>
          </a:p>
        </p:txBody>
      </p:sp>
      <p:sp>
        <p:nvSpPr>
          <p:cNvPr id="6" name="Slide Number Placeholder 5"/>
          <p:cNvSpPr>
            <a:spLocks noGrp="1"/>
          </p:cNvSpPr>
          <p:nvPr>
            <p:ph type="sldNum" sz="quarter" idx="4"/>
          </p:nvPr>
        </p:nvSpPr>
        <p:spPr>
          <a:xfrm>
            <a:off x="8735325" y="6356351"/>
            <a:ext cx="3191102" cy="365125"/>
          </a:xfrm>
          <a:prstGeom prst="rect">
            <a:avLst/>
          </a:prstGeom>
        </p:spPr>
        <p:txBody>
          <a:bodyPr vert="horz" lIns="91440" tIns="45720" rIns="91440" bIns="45720" rtlCol="0" anchor="ctr"/>
          <a:lstStyle>
            <a:lvl1pPr algn="r">
              <a:defRPr sz="900">
                <a:solidFill>
                  <a:srgbClr val="006491"/>
                </a:solidFill>
              </a:defRPr>
            </a:lvl1pPr>
          </a:lstStyle>
          <a:p>
            <a:fld id="{32221A3B-3924-B04A-A496-7CB8DC41F6D4}" type="slidenum">
              <a:rPr lang="en-US" smtClean="0"/>
              <a:pPr/>
              <a:t>‹#›</a:t>
            </a:fld>
            <a:endParaRPr lang="en-US"/>
          </a:p>
        </p:txBody>
      </p:sp>
      <p:sp>
        <p:nvSpPr>
          <p:cNvPr id="11" name="Footer Placeholder 4">
            <a:extLst>
              <a:ext uri="{FF2B5EF4-FFF2-40B4-BE49-F238E27FC236}">
                <a16:creationId xmlns:a16="http://schemas.microsoft.com/office/drawing/2014/main" id="{50D318DE-E513-5A41-8EC2-1A32AD5BE904}"/>
              </a:ext>
            </a:extLst>
          </p:cNvPr>
          <p:cNvSpPr>
            <a:spLocks noGrp="1"/>
          </p:cNvSpPr>
          <p:nvPr>
            <p:ph type="ftr" sz="quarter" idx="3"/>
          </p:nvPr>
        </p:nvSpPr>
        <p:spPr>
          <a:xfrm>
            <a:off x="3572319" y="6356351"/>
            <a:ext cx="5163006" cy="365125"/>
          </a:xfrm>
          <a:prstGeom prst="rect">
            <a:avLst/>
          </a:prstGeom>
        </p:spPr>
        <p:txBody>
          <a:bodyPr anchor="ctr"/>
          <a:lstStyle>
            <a:lvl1pPr algn="ctr">
              <a:defRPr sz="900" b="1" spc="100" baseline="0">
                <a:solidFill>
                  <a:srgbClr val="006491"/>
                </a:solidFill>
                <a:latin typeface="Calibri" panose="020F0502020204030204" pitchFamily="34" charset="0"/>
                <a:cs typeface="Calibri" panose="020F0502020204030204" pitchFamily="34" charset="0"/>
              </a:defRPr>
            </a:lvl1pPr>
          </a:lstStyle>
          <a:p>
            <a:r>
              <a:rPr lang="en-US"/>
              <a:t>FEDERAL BENEFITS EXPERTS</a:t>
            </a:r>
          </a:p>
        </p:txBody>
      </p:sp>
    </p:spTree>
    <p:extLst>
      <p:ext uri="{BB962C8B-B14F-4D97-AF65-F5344CB8AC3E}">
        <p14:creationId xmlns:p14="http://schemas.microsoft.com/office/powerpoint/2010/main" val="5799243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457200" rtl="0" eaLnBrk="1" latinLnBrk="0" hangingPunct="1">
        <a:spcBef>
          <a:spcPct val="0"/>
        </a:spcBef>
        <a:buNone/>
        <a:defRPr sz="3200" b="0" kern="1200">
          <a:solidFill>
            <a:schemeClr val="bg1"/>
          </a:solidFill>
          <a:latin typeface="Calibri" panose="020F0502020204030204" pitchFamily="34" charset="0"/>
          <a:ea typeface="+mj-ea"/>
          <a:cs typeface="Calibri" panose="020F0502020204030204" pitchFamily="34" charset="0"/>
        </a:defRPr>
      </a:lvl1pPr>
    </p:titleStyle>
    <p:bodyStyle>
      <a:lvl1pPr marL="0" indent="0" algn="l" defTabSz="457200" rtl="0" eaLnBrk="1" latinLnBrk="0" hangingPunct="1">
        <a:spcBef>
          <a:spcPct val="20000"/>
        </a:spcBef>
        <a:buFont typeface="Arial"/>
        <a:buNone/>
        <a:defRPr sz="3200" b="1" kern="1200">
          <a:solidFill>
            <a:srgbClr val="00649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Wingdings" charset="2"/>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narfe.org/wp-content/uploads/2023/04/PSHB-Summary-and-FAQs_4-6-23-Update.pdf"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mailto:fedbenefits@narfe.org"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narfe.org/wp-content/uploads/2023/04/PSHB-Summary-and-FAQs_4-6-23-Update.pdf"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84E4556F-D479-FE43-BD03-91D649BA5436}"/>
              </a:ext>
            </a:extLst>
          </p:cNvPr>
          <p:cNvSpPr>
            <a:spLocks noGrp="1"/>
          </p:cNvSpPr>
          <p:nvPr>
            <p:ph type="ctrTitle"/>
          </p:nvPr>
        </p:nvSpPr>
        <p:spPr/>
        <p:txBody>
          <a:bodyPr>
            <a:normAutofit/>
          </a:bodyPr>
          <a:lstStyle/>
          <a:p>
            <a:r>
              <a:rPr lang="en-US" dirty="0"/>
              <a:t>NARFE Federal Benefits Update</a:t>
            </a:r>
            <a:br>
              <a:rPr lang="en-US" dirty="0"/>
            </a:br>
            <a:r>
              <a:rPr lang="en-US" dirty="0"/>
              <a:t> </a:t>
            </a:r>
          </a:p>
        </p:txBody>
      </p:sp>
      <p:sp>
        <p:nvSpPr>
          <p:cNvPr id="10" name="Subtitle 9">
            <a:extLst>
              <a:ext uri="{FF2B5EF4-FFF2-40B4-BE49-F238E27FC236}">
                <a16:creationId xmlns:a16="http://schemas.microsoft.com/office/drawing/2014/main" id="{DE89EAB2-DCC9-4B41-8AD3-4124C1CE4772}"/>
              </a:ext>
            </a:extLst>
          </p:cNvPr>
          <p:cNvSpPr>
            <a:spLocks noGrp="1"/>
          </p:cNvSpPr>
          <p:nvPr>
            <p:ph type="subTitle" idx="1"/>
          </p:nvPr>
        </p:nvSpPr>
        <p:spPr/>
        <p:txBody>
          <a:bodyPr vert="horz" lIns="91440" tIns="45720" rIns="91440" bIns="45720" rtlCol="0" anchor="t">
            <a:normAutofit/>
          </a:bodyPr>
          <a:lstStyle/>
          <a:p>
            <a:r>
              <a:rPr lang="en-US" dirty="0"/>
              <a:t>Nicole Blackstone</a:t>
            </a:r>
          </a:p>
          <a:p>
            <a:r>
              <a:rPr lang="en-US" dirty="0"/>
              <a:t>Program Manager, Policy &amp; Programs</a:t>
            </a:r>
          </a:p>
        </p:txBody>
      </p:sp>
      <p:sp>
        <p:nvSpPr>
          <p:cNvPr id="4" name="Date Placeholder 3"/>
          <p:cNvSpPr>
            <a:spLocks noGrp="1"/>
          </p:cNvSpPr>
          <p:nvPr>
            <p:ph type="dt" sz="half" idx="10"/>
          </p:nvPr>
        </p:nvSpPr>
        <p:spPr/>
        <p:txBody>
          <a:bodyPr/>
          <a:lstStyle/>
          <a:p>
            <a:fld id="{19BD8D4B-A325-464E-8801-13AFEA78F464}" type="datetime1">
              <a:rPr lang="en-US" smtClean="0"/>
              <a:t>9/18/2024</a:t>
            </a:fld>
            <a:endParaRPr lang="en-US"/>
          </a:p>
        </p:txBody>
      </p:sp>
      <p:sp>
        <p:nvSpPr>
          <p:cNvPr id="6" name="Slide Number Placeholder 5"/>
          <p:cNvSpPr>
            <a:spLocks noGrp="1"/>
          </p:cNvSpPr>
          <p:nvPr>
            <p:ph type="sldNum" sz="quarter" idx="12"/>
          </p:nvPr>
        </p:nvSpPr>
        <p:spPr/>
        <p:txBody>
          <a:bodyPr/>
          <a:lstStyle/>
          <a:p>
            <a:fld id="{32221A3B-3924-B04A-A496-7CB8DC41F6D4}" type="slidenum">
              <a:rPr lang="en-US" smtClean="0"/>
              <a:t>1</a:t>
            </a:fld>
            <a:endParaRPr lang="en-US"/>
          </a:p>
        </p:txBody>
      </p:sp>
    </p:spTree>
    <p:extLst>
      <p:ext uri="{BB962C8B-B14F-4D97-AF65-F5344CB8AC3E}">
        <p14:creationId xmlns:p14="http://schemas.microsoft.com/office/powerpoint/2010/main" val="35010591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FCA79-99BF-6849-B46E-4ABB4F507F8D}"/>
              </a:ext>
            </a:extLst>
          </p:cNvPr>
          <p:cNvSpPr>
            <a:spLocks noGrp="1"/>
          </p:cNvSpPr>
          <p:nvPr>
            <p:ph type="title"/>
          </p:nvPr>
        </p:nvSpPr>
        <p:spPr/>
        <p:txBody>
          <a:bodyPr/>
          <a:lstStyle/>
          <a:p>
            <a:r>
              <a:rPr lang="en-US" dirty="0"/>
              <a:t>NARFE Federal Benefits Institute</a:t>
            </a:r>
          </a:p>
        </p:txBody>
      </p:sp>
      <p:sp>
        <p:nvSpPr>
          <p:cNvPr id="3" name="Content Placeholder 2">
            <a:extLst>
              <a:ext uri="{FF2B5EF4-FFF2-40B4-BE49-F238E27FC236}">
                <a16:creationId xmlns:a16="http://schemas.microsoft.com/office/drawing/2014/main" id="{661B4220-6763-8D42-A7D1-1E33C3E6CE55}"/>
              </a:ext>
            </a:extLst>
          </p:cNvPr>
          <p:cNvSpPr>
            <a:spLocks noGrp="1"/>
          </p:cNvSpPr>
          <p:nvPr>
            <p:ph idx="1"/>
          </p:nvPr>
        </p:nvSpPr>
        <p:spPr>
          <a:xfrm>
            <a:off x="467012" y="1369059"/>
            <a:ext cx="10967086" cy="5132541"/>
          </a:xfrm>
        </p:spPr>
        <p:txBody>
          <a:bodyPr>
            <a:normAutofit fontScale="77500" lnSpcReduction="20000"/>
          </a:bodyPr>
          <a:lstStyle/>
          <a:p>
            <a:r>
              <a:rPr lang="en-US" dirty="0"/>
              <a:t>Postal Service Health Benefits Program</a:t>
            </a:r>
            <a:endParaRPr lang="en-US" b="1" dirty="0"/>
          </a:p>
          <a:p>
            <a:pPr marL="796686" lvl="1" indent="-334863"/>
            <a:r>
              <a:rPr lang="en-US" b="1" dirty="0"/>
              <a:t>All postal employees and annuitants must enroll in health benefits through PSHB</a:t>
            </a:r>
          </a:p>
          <a:p>
            <a:pPr marL="1196736" lvl="2" indent="-334863"/>
            <a:r>
              <a:rPr lang="en-US" dirty="0"/>
              <a:t>Alters FEHB risk pool</a:t>
            </a:r>
          </a:p>
          <a:p>
            <a:pPr marL="1196736" lvl="2" indent="-334863"/>
            <a:r>
              <a:rPr lang="en-US" dirty="0"/>
              <a:t>Previous OPM actuarial analysis indicated this would have slight downward impact on FEHB premiums</a:t>
            </a:r>
          </a:p>
          <a:p>
            <a:pPr marL="796686" lvl="1" indent="-334863"/>
            <a:endParaRPr lang="en-US" b="1" dirty="0"/>
          </a:p>
          <a:p>
            <a:pPr marL="796686" lvl="1" indent="-334863"/>
            <a:r>
              <a:rPr lang="en-US" b="1" dirty="0"/>
              <a:t>Plans must have “equivalent . . . benefits and cost sharing requirements,” except for as necessary for Part D integration</a:t>
            </a:r>
          </a:p>
          <a:p>
            <a:pPr marL="796686" lvl="1" indent="-334863"/>
            <a:endParaRPr lang="en-US" b="1" dirty="0"/>
          </a:p>
          <a:p>
            <a:pPr marL="796686" lvl="1" indent="-334863"/>
            <a:r>
              <a:rPr lang="en-US" b="1" dirty="0"/>
              <a:t>Expect health plans sponsored by postal unions to continue to offer coverage to federal employees and retirees, but not officially confirmed</a:t>
            </a:r>
          </a:p>
          <a:p>
            <a:pPr marL="796686" lvl="1" indent="-334863"/>
            <a:endParaRPr lang="en-US" b="1" dirty="0"/>
          </a:p>
          <a:p>
            <a:pPr marL="796686" lvl="1" indent="-334863"/>
            <a:r>
              <a:rPr lang="en-US" b="1" dirty="0"/>
              <a:t>Future postal retirees required to enroll in Part B</a:t>
            </a:r>
          </a:p>
          <a:p>
            <a:pPr marL="796686" lvl="1" indent="-334863"/>
            <a:endParaRPr lang="en-US" b="1" dirty="0"/>
          </a:p>
          <a:p>
            <a:pPr marL="796686" lvl="1" indent="-334863"/>
            <a:r>
              <a:rPr lang="en-US" b="1" dirty="0"/>
              <a:t>Proposed rule would essentially require Part D enrollment</a:t>
            </a:r>
          </a:p>
          <a:p>
            <a:pPr marL="1196736" lvl="2" indent="-334863"/>
            <a:r>
              <a:rPr lang="en-US" dirty="0"/>
              <a:t>NARFE commented that the statute does not direct or authorize that</a:t>
            </a:r>
          </a:p>
          <a:p>
            <a:pPr marL="796686" lvl="1" indent="-334863"/>
            <a:endParaRPr lang="en-US" b="1" dirty="0"/>
          </a:p>
          <a:p>
            <a:pPr marL="796686" lvl="1" indent="-334863"/>
            <a:endParaRPr lang="en-US" b="1" dirty="0"/>
          </a:p>
          <a:p>
            <a:pPr marL="861753" lvl="2" indent="0">
              <a:buNone/>
            </a:pPr>
            <a:endParaRPr lang="en-US" dirty="0"/>
          </a:p>
        </p:txBody>
      </p:sp>
      <p:sp>
        <p:nvSpPr>
          <p:cNvPr id="6" name="Footer Placeholder 5">
            <a:extLst>
              <a:ext uri="{FF2B5EF4-FFF2-40B4-BE49-F238E27FC236}">
                <a16:creationId xmlns:a16="http://schemas.microsoft.com/office/drawing/2014/main" id="{AA8C5BF1-304A-CC42-A4FA-FAAEA3F2AD04}"/>
              </a:ext>
            </a:extLst>
          </p:cNvPr>
          <p:cNvSpPr>
            <a:spLocks noGrp="1"/>
          </p:cNvSpPr>
          <p:nvPr>
            <p:ph type="ftr" sz="quarter" idx="3"/>
          </p:nvPr>
        </p:nvSpPr>
        <p:spPr>
          <a:xfrm>
            <a:off x="3571388" y="6355589"/>
            <a:ext cx="5161661" cy="365030"/>
          </a:xfrm>
          <a:prstGeom prst="rect">
            <a:avLst/>
          </a:prstGeom>
        </p:spPr>
        <p:txBody>
          <a:bodyPr anchor="ctr"/>
          <a:lstStyle>
            <a:defPPr>
              <a:defRPr lang="en-US"/>
            </a:defPPr>
            <a:lvl1pPr marL="0" algn="ctr" defTabSz="457063" rtl="0" eaLnBrk="1" latinLnBrk="0" hangingPunct="1">
              <a:defRPr sz="900" b="1" kern="1200" spc="100" baseline="0">
                <a:solidFill>
                  <a:srgbClr val="006491"/>
                </a:solidFill>
                <a:latin typeface="Calibri" panose="020F0502020204030204" pitchFamily="34" charset="0"/>
                <a:ea typeface="+mn-ea"/>
                <a:cs typeface="Calibri" panose="020F0502020204030204" pitchFamily="34" charset="0"/>
              </a:defRPr>
            </a:lvl1pPr>
            <a:lvl2pPr marL="457063" algn="l" defTabSz="457063" rtl="0" eaLnBrk="1" latinLnBrk="0" hangingPunct="1">
              <a:defRPr sz="1799" kern="1200">
                <a:solidFill>
                  <a:schemeClr val="tx1"/>
                </a:solidFill>
                <a:latin typeface="+mn-lt"/>
                <a:ea typeface="+mn-ea"/>
                <a:cs typeface="+mn-cs"/>
              </a:defRPr>
            </a:lvl2pPr>
            <a:lvl3pPr marL="914126" algn="l" defTabSz="457063" rtl="0" eaLnBrk="1" latinLnBrk="0" hangingPunct="1">
              <a:defRPr sz="1799" kern="1200">
                <a:solidFill>
                  <a:schemeClr val="tx1"/>
                </a:solidFill>
                <a:latin typeface="+mn-lt"/>
                <a:ea typeface="+mn-ea"/>
                <a:cs typeface="+mn-cs"/>
              </a:defRPr>
            </a:lvl3pPr>
            <a:lvl4pPr marL="1371189" algn="l" defTabSz="457063" rtl="0" eaLnBrk="1" latinLnBrk="0" hangingPunct="1">
              <a:defRPr sz="1799" kern="1200">
                <a:solidFill>
                  <a:schemeClr val="tx1"/>
                </a:solidFill>
                <a:latin typeface="+mn-lt"/>
                <a:ea typeface="+mn-ea"/>
                <a:cs typeface="+mn-cs"/>
              </a:defRPr>
            </a:lvl4pPr>
            <a:lvl5pPr marL="1828251" algn="l" defTabSz="457063" rtl="0" eaLnBrk="1" latinLnBrk="0" hangingPunct="1">
              <a:defRPr sz="1799" kern="1200">
                <a:solidFill>
                  <a:schemeClr val="tx1"/>
                </a:solidFill>
                <a:latin typeface="+mn-lt"/>
                <a:ea typeface="+mn-ea"/>
                <a:cs typeface="+mn-cs"/>
              </a:defRPr>
            </a:lvl5pPr>
            <a:lvl6pPr marL="2285314" algn="l" defTabSz="457063" rtl="0" eaLnBrk="1" latinLnBrk="0" hangingPunct="1">
              <a:defRPr sz="1799" kern="1200">
                <a:solidFill>
                  <a:schemeClr val="tx1"/>
                </a:solidFill>
                <a:latin typeface="+mn-lt"/>
                <a:ea typeface="+mn-ea"/>
                <a:cs typeface="+mn-cs"/>
              </a:defRPr>
            </a:lvl6pPr>
            <a:lvl7pPr marL="2742377" algn="l" defTabSz="457063" rtl="0" eaLnBrk="1" latinLnBrk="0" hangingPunct="1">
              <a:defRPr sz="1799" kern="1200">
                <a:solidFill>
                  <a:schemeClr val="tx1"/>
                </a:solidFill>
                <a:latin typeface="+mn-lt"/>
                <a:ea typeface="+mn-ea"/>
                <a:cs typeface="+mn-cs"/>
              </a:defRPr>
            </a:lvl7pPr>
            <a:lvl8pPr marL="3199440" algn="l" defTabSz="457063" rtl="0" eaLnBrk="1" latinLnBrk="0" hangingPunct="1">
              <a:defRPr sz="1799" kern="1200">
                <a:solidFill>
                  <a:schemeClr val="tx1"/>
                </a:solidFill>
                <a:latin typeface="+mn-lt"/>
                <a:ea typeface="+mn-ea"/>
                <a:cs typeface="+mn-cs"/>
              </a:defRPr>
            </a:lvl8pPr>
            <a:lvl9pPr marL="3656503" algn="l" defTabSz="457063" rtl="0" eaLnBrk="1" latinLnBrk="0" hangingPunct="1">
              <a:defRPr sz="1799" kern="1200">
                <a:solidFill>
                  <a:schemeClr val="tx1"/>
                </a:solidFill>
                <a:latin typeface="+mn-lt"/>
                <a:ea typeface="+mn-ea"/>
                <a:cs typeface="+mn-cs"/>
              </a:defRPr>
            </a:lvl9pPr>
          </a:lstStyle>
          <a:p>
            <a:pPr marL="0" marR="0" lvl="0" indent="0" algn="ctr" defTabSz="457063"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100" normalizeH="0" baseline="0" noProof="0">
                <a:ln>
                  <a:noFill/>
                </a:ln>
                <a:solidFill>
                  <a:srgbClr val="006491"/>
                </a:solidFill>
                <a:effectLst/>
                <a:uLnTx/>
                <a:uFillTx/>
                <a:latin typeface="Calibri" panose="020F0502020204030204" pitchFamily="34" charset="0"/>
                <a:ea typeface="+mn-ea"/>
                <a:cs typeface="Calibri" panose="020F0502020204030204" pitchFamily="34" charset="0"/>
              </a:rPr>
              <a:t>FEDERAL BENEFITS EXPERTS</a:t>
            </a:r>
          </a:p>
        </p:txBody>
      </p:sp>
    </p:spTree>
    <p:extLst>
      <p:ext uri="{BB962C8B-B14F-4D97-AF65-F5344CB8AC3E}">
        <p14:creationId xmlns:p14="http://schemas.microsoft.com/office/powerpoint/2010/main" val="22077168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NARFE Federal Benefits Institute</a:t>
            </a:r>
          </a:p>
        </p:txBody>
      </p:sp>
      <p:sp>
        <p:nvSpPr>
          <p:cNvPr id="3" name="Content Placeholder 2"/>
          <p:cNvSpPr>
            <a:spLocks noGrp="1"/>
          </p:cNvSpPr>
          <p:nvPr>
            <p:ph idx="1"/>
          </p:nvPr>
        </p:nvSpPr>
        <p:spPr>
          <a:xfrm>
            <a:off x="465546" y="1511301"/>
            <a:ext cx="11113838" cy="4845050"/>
          </a:xfrm>
        </p:spPr>
        <p:txBody>
          <a:bodyPr vert="horz" lIns="91440" tIns="45720" rIns="91440" bIns="45720" rtlCol="0" anchor="t">
            <a:normAutofit fontScale="92500" lnSpcReduction="10000"/>
          </a:bodyPr>
          <a:lstStyle/>
          <a:p>
            <a:r>
              <a:rPr lang="en-US" dirty="0">
                <a:solidFill>
                  <a:schemeClr val="tx2"/>
                </a:solidFill>
                <a:cs typeface="Calibri"/>
              </a:rPr>
              <a:t>What’s New?</a:t>
            </a:r>
          </a:p>
          <a:p>
            <a:pPr marL="457200" indent="-457200">
              <a:buFont typeface="Arial" panose="020B0604020202020204" pitchFamily="34" charset="0"/>
              <a:buChar char="•"/>
            </a:pPr>
            <a:r>
              <a:rPr lang="en-US" b="0" dirty="0">
                <a:solidFill>
                  <a:schemeClr val="tx1"/>
                </a:solidFill>
                <a:cs typeface="Calibri"/>
                <a:hlinkClick r:id="rId3"/>
              </a:rPr>
              <a:t>Postal Service Health Benefits Program</a:t>
            </a:r>
            <a:endParaRPr lang="en-US" b="0" dirty="0">
              <a:solidFill>
                <a:schemeClr val="tx1"/>
              </a:solidFill>
              <a:cs typeface="Calibri"/>
            </a:endParaRPr>
          </a:p>
          <a:p>
            <a:pPr marL="1200150" lvl="1" indent="-457200">
              <a:buFont typeface="Arial" panose="020B0604020202020204" pitchFamily="34" charset="0"/>
              <a:buChar char="•"/>
            </a:pPr>
            <a:r>
              <a:rPr lang="en-US" dirty="0">
                <a:cs typeface="Calibri"/>
              </a:rPr>
              <a:t>Waiver of Part B requirement</a:t>
            </a:r>
          </a:p>
          <a:p>
            <a:pPr marL="1600200" lvl="2" indent="-457200">
              <a:buFont typeface="Arial" panose="020B0604020202020204" pitchFamily="34" charset="0"/>
              <a:buChar char="•"/>
            </a:pPr>
            <a:r>
              <a:rPr lang="en-US" dirty="0">
                <a:cs typeface="Calibri"/>
              </a:rPr>
              <a:t>No requirement for current postal annuitants and postal employees age 64 and older as of 1/1/25, plus eligible family members of such, not already enrolled in Part B </a:t>
            </a:r>
          </a:p>
          <a:p>
            <a:pPr marL="1200150" lvl="1" indent="-457200">
              <a:buFont typeface="Arial" panose="020B0604020202020204" pitchFamily="34" charset="0"/>
              <a:buChar char="•"/>
            </a:pPr>
            <a:r>
              <a:rPr lang="en-US" dirty="0">
                <a:cs typeface="Calibri"/>
              </a:rPr>
              <a:t>Special Enrollment Period for Part B</a:t>
            </a:r>
          </a:p>
          <a:p>
            <a:pPr marL="1600200" lvl="2" indent="-457200">
              <a:buFont typeface="Arial" panose="020B0604020202020204" pitchFamily="34" charset="0"/>
              <a:buChar char="•"/>
            </a:pPr>
            <a:r>
              <a:rPr lang="en-US" dirty="0">
                <a:cs typeface="Calibri"/>
              </a:rPr>
              <a:t>6 months starting 4/1/24</a:t>
            </a:r>
          </a:p>
          <a:p>
            <a:pPr marL="1600200" lvl="2" indent="-457200">
              <a:buFont typeface="Arial" panose="020B0604020202020204" pitchFamily="34" charset="0"/>
              <a:buChar char="•"/>
            </a:pPr>
            <a:r>
              <a:rPr lang="en-US" dirty="0">
                <a:cs typeface="Calibri"/>
              </a:rPr>
              <a:t>Eligible if not enrolled in Part B as of 1/1/24</a:t>
            </a:r>
          </a:p>
          <a:p>
            <a:pPr marL="1600200" lvl="2" indent="-457200">
              <a:buFont typeface="Arial" panose="020B0604020202020204" pitchFamily="34" charset="0"/>
              <a:buChar char="•"/>
            </a:pPr>
            <a:r>
              <a:rPr lang="en-US" dirty="0">
                <a:cs typeface="Calibri"/>
              </a:rPr>
              <a:t>Waiver of late enrollment penalties  </a:t>
            </a:r>
          </a:p>
          <a:p>
            <a:pPr marL="1200150" lvl="1" indent="-457200">
              <a:buFont typeface="Arial" panose="020B0604020202020204" pitchFamily="34" charset="0"/>
              <a:buChar char="•"/>
            </a:pPr>
            <a:r>
              <a:rPr lang="en-US" dirty="0">
                <a:cs typeface="Calibri"/>
              </a:rPr>
              <a:t>Medicare Part D integration</a:t>
            </a:r>
          </a:p>
          <a:p>
            <a:pPr marL="1600200" lvl="2" indent="-457200">
              <a:buFont typeface="Arial" panose="020B0604020202020204" pitchFamily="34" charset="0"/>
              <a:buChar char="•"/>
            </a:pPr>
            <a:r>
              <a:rPr lang="en-US" dirty="0">
                <a:cs typeface="Calibri"/>
              </a:rPr>
              <a:t>If Medicare eligible, must be in your plan’s Medicare Prescription Drug Plan</a:t>
            </a:r>
          </a:p>
          <a:p>
            <a:pPr marL="1200150" lvl="1" indent="-457200">
              <a:buFont typeface="Arial" panose="020B0604020202020204" pitchFamily="34" charset="0"/>
              <a:buChar char="•"/>
            </a:pPr>
            <a:endParaRPr lang="en-US" dirty="0">
              <a:cs typeface="Calibri"/>
            </a:endParaRPr>
          </a:p>
        </p:txBody>
      </p:sp>
      <p:sp>
        <p:nvSpPr>
          <p:cNvPr id="5" name="Slide Number Placeholder 4"/>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221A3B-3924-B04A-A496-7CB8DC41F6D4}" type="slidenum">
              <a:rPr kumimoji="0" lang="en-US" sz="900" b="0" i="0" u="none" strike="noStrike" kern="1200" cap="none" spc="0" normalizeH="0" baseline="0" noProof="0" smtClean="0">
                <a:ln>
                  <a:noFill/>
                </a:ln>
                <a:solidFill>
                  <a:srgbClr val="006491"/>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US" sz="900" b="0" i="0" u="none" strike="noStrike" kern="1200" cap="none" spc="0" normalizeH="0" baseline="0" noProof="0">
              <a:ln>
                <a:noFill/>
              </a:ln>
              <a:solidFill>
                <a:srgbClr val="006491"/>
              </a:solidFill>
              <a:effectLst/>
              <a:uLnTx/>
              <a:uFillTx/>
              <a:latin typeface="Calibri"/>
              <a:ea typeface="+mn-ea"/>
              <a:cs typeface="+mn-cs"/>
            </a:endParaRPr>
          </a:p>
        </p:txBody>
      </p:sp>
      <p:sp>
        <p:nvSpPr>
          <p:cNvPr id="6" name="Footer Placeholder 5"/>
          <p:cNvSpPr>
            <a:spLocks noGrp="1"/>
          </p:cNvSpPr>
          <p:nvPr>
            <p:ph type="ftr" sz="quarter" idx="3"/>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100" normalizeH="0" baseline="0" noProof="0">
                <a:ln>
                  <a:noFill/>
                </a:ln>
                <a:solidFill>
                  <a:srgbClr val="006491"/>
                </a:solidFill>
                <a:effectLst/>
                <a:uLnTx/>
                <a:uFillTx/>
                <a:latin typeface="Calibri" panose="020F0502020204030204" pitchFamily="34" charset="0"/>
                <a:ea typeface="+mn-ea"/>
                <a:cs typeface="Calibri" panose="020F0502020204030204" pitchFamily="34" charset="0"/>
              </a:rPr>
              <a:t>FEDERAL BENEFITS EXPERTS</a:t>
            </a:r>
          </a:p>
        </p:txBody>
      </p:sp>
    </p:spTree>
    <p:extLst>
      <p:ext uri="{BB962C8B-B14F-4D97-AF65-F5344CB8AC3E}">
        <p14:creationId xmlns:p14="http://schemas.microsoft.com/office/powerpoint/2010/main" val="247375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NARFE Federal Benefits Institute</a:t>
            </a:r>
          </a:p>
        </p:txBody>
      </p:sp>
      <p:sp>
        <p:nvSpPr>
          <p:cNvPr id="3" name="Content Placeholder 2"/>
          <p:cNvSpPr>
            <a:spLocks noGrp="1"/>
          </p:cNvSpPr>
          <p:nvPr>
            <p:ph idx="1"/>
          </p:nvPr>
        </p:nvSpPr>
        <p:spPr>
          <a:xfrm>
            <a:off x="465546" y="1511301"/>
            <a:ext cx="11113838" cy="4845050"/>
          </a:xfrm>
        </p:spPr>
        <p:txBody>
          <a:bodyPr vert="horz" lIns="91440" tIns="45720" rIns="91440" bIns="45720" rtlCol="0" anchor="t">
            <a:normAutofit lnSpcReduction="10000"/>
          </a:bodyPr>
          <a:lstStyle/>
          <a:p>
            <a:r>
              <a:rPr lang="en-US" dirty="0">
                <a:solidFill>
                  <a:schemeClr val="tx2"/>
                </a:solidFill>
                <a:cs typeface="Calibri"/>
              </a:rPr>
              <a:t>What’s New?</a:t>
            </a:r>
          </a:p>
          <a:p>
            <a:pPr marL="457200" indent="-457200">
              <a:buFont typeface="Arial" panose="020B0604020202020204" pitchFamily="34" charset="0"/>
              <a:buChar char="•"/>
            </a:pPr>
            <a:r>
              <a:rPr lang="en-US" dirty="0">
                <a:solidFill>
                  <a:schemeClr val="tx1"/>
                </a:solidFill>
                <a:cs typeface="Calibri"/>
              </a:rPr>
              <a:t>Planning for Long Term Care webinar on September 26</a:t>
            </a:r>
            <a:r>
              <a:rPr lang="en-US" baseline="30000" dirty="0">
                <a:solidFill>
                  <a:schemeClr val="tx1"/>
                </a:solidFill>
                <a:cs typeface="Calibri"/>
              </a:rPr>
              <a:t>th</a:t>
            </a:r>
            <a:r>
              <a:rPr lang="en-US" dirty="0">
                <a:solidFill>
                  <a:schemeClr val="tx1"/>
                </a:solidFill>
                <a:cs typeface="Calibri"/>
              </a:rPr>
              <a:t> at 2 pm ET with Tammy Flanagan and Mark Keen</a:t>
            </a:r>
          </a:p>
          <a:p>
            <a:pPr marL="457200" indent="-457200">
              <a:buFont typeface="Arial" panose="020B0604020202020204" pitchFamily="34" charset="0"/>
              <a:buChar char="•"/>
            </a:pPr>
            <a:r>
              <a:rPr lang="en-US" b="0" dirty="0">
                <a:solidFill>
                  <a:schemeClr val="tx1"/>
                </a:solidFill>
                <a:cs typeface="Calibri"/>
              </a:rPr>
              <a:t>Federal Long Term Care Insurance Program</a:t>
            </a:r>
          </a:p>
          <a:p>
            <a:pPr marL="796925" lvl="1" indent="-334963"/>
            <a:r>
              <a:rPr lang="en-US" dirty="0"/>
              <a:t>FLTCIP application suspension will end this December 2024, unless extended</a:t>
            </a:r>
          </a:p>
          <a:p>
            <a:pPr marL="796925" lvl="1" indent="-334963"/>
            <a:r>
              <a:rPr lang="en-US" dirty="0"/>
              <a:t>OPM renewed contract with John Hancock for FLTCIP for 7 more year in 2023</a:t>
            </a:r>
          </a:p>
          <a:p>
            <a:pPr marL="1425575" lvl="2" indent="-282575"/>
            <a:r>
              <a:rPr lang="en-US" dirty="0"/>
              <a:t>Previous increases as high as 25 percent (2009), 126 percent (2016)</a:t>
            </a:r>
          </a:p>
          <a:p>
            <a:pPr marL="1425575" lvl="2" indent="-282575"/>
            <a:r>
              <a:rPr lang="en-US" dirty="0"/>
              <a:t>2023 saw increases as high as 86 percent or more</a:t>
            </a:r>
          </a:p>
          <a:p>
            <a:pPr lvl="2" indent="0">
              <a:buNone/>
            </a:pPr>
            <a:endParaRPr lang="en-US" dirty="0">
              <a:highlight>
                <a:srgbClr val="FFFF00"/>
              </a:highlight>
            </a:endParaRPr>
          </a:p>
          <a:p>
            <a:pPr marL="1200150" lvl="1" indent="-457200">
              <a:buFont typeface="Arial" panose="020B0604020202020204" pitchFamily="34" charset="0"/>
              <a:buChar char="•"/>
            </a:pPr>
            <a:endParaRPr lang="en-US" b="0" dirty="0">
              <a:solidFill>
                <a:schemeClr val="tx1"/>
              </a:solidFill>
              <a:cs typeface="Calibri"/>
            </a:endParaRPr>
          </a:p>
          <a:p>
            <a:pPr marL="1600200" lvl="2" indent="-457200">
              <a:buFont typeface="Wingdings" panose="05000000000000000000" pitchFamily="2" charset="2"/>
              <a:buChar char="§"/>
            </a:pPr>
            <a:endParaRPr lang="en-US" b="0" dirty="0">
              <a:solidFill>
                <a:schemeClr val="tx1"/>
              </a:solidFill>
              <a:cs typeface="Calibri"/>
            </a:endParaRPr>
          </a:p>
        </p:txBody>
      </p:sp>
      <p:sp>
        <p:nvSpPr>
          <p:cNvPr id="5" name="Slide Number Placeholder 4"/>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221A3B-3924-B04A-A496-7CB8DC41F6D4}" type="slidenum">
              <a:rPr kumimoji="0" lang="en-US" sz="900" b="0" i="0" u="none" strike="noStrike" kern="1200" cap="none" spc="0" normalizeH="0" baseline="0" noProof="0" smtClean="0">
                <a:ln>
                  <a:noFill/>
                </a:ln>
                <a:solidFill>
                  <a:srgbClr val="006491"/>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US" sz="900" b="0" i="0" u="none" strike="noStrike" kern="1200" cap="none" spc="0" normalizeH="0" baseline="0" noProof="0">
              <a:ln>
                <a:noFill/>
              </a:ln>
              <a:solidFill>
                <a:srgbClr val="006491"/>
              </a:solidFill>
              <a:effectLst/>
              <a:uLnTx/>
              <a:uFillTx/>
              <a:latin typeface="Calibri"/>
              <a:ea typeface="+mn-ea"/>
              <a:cs typeface="+mn-cs"/>
            </a:endParaRPr>
          </a:p>
        </p:txBody>
      </p:sp>
      <p:sp>
        <p:nvSpPr>
          <p:cNvPr id="6" name="Footer Placeholder 5"/>
          <p:cNvSpPr>
            <a:spLocks noGrp="1"/>
          </p:cNvSpPr>
          <p:nvPr>
            <p:ph type="ftr" sz="quarter" idx="3"/>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100" normalizeH="0" baseline="0" noProof="0">
                <a:ln>
                  <a:noFill/>
                </a:ln>
                <a:solidFill>
                  <a:srgbClr val="006491"/>
                </a:solidFill>
                <a:effectLst/>
                <a:uLnTx/>
                <a:uFillTx/>
                <a:latin typeface="Calibri" panose="020F0502020204030204" pitchFamily="34" charset="0"/>
                <a:ea typeface="+mn-ea"/>
                <a:cs typeface="Calibri" panose="020F0502020204030204" pitchFamily="34" charset="0"/>
              </a:rPr>
              <a:t>FEDERAL BENEFITS EXPERTS</a:t>
            </a:r>
          </a:p>
        </p:txBody>
      </p:sp>
    </p:spTree>
    <p:extLst>
      <p:ext uri="{BB962C8B-B14F-4D97-AF65-F5344CB8AC3E}">
        <p14:creationId xmlns:p14="http://schemas.microsoft.com/office/powerpoint/2010/main" val="31595988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NARFE Federal Benefits Institute</a:t>
            </a:r>
          </a:p>
        </p:txBody>
      </p:sp>
      <p:sp>
        <p:nvSpPr>
          <p:cNvPr id="3" name="Content Placeholder 2"/>
          <p:cNvSpPr>
            <a:spLocks noGrp="1"/>
          </p:cNvSpPr>
          <p:nvPr>
            <p:ph idx="1"/>
          </p:nvPr>
        </p:nvSpPr>
        <p:spPr>
          <a:xfrm>
            <a:off x="465546" y="1511301"/>
            <a:ext cx="11113838" cy="4845050"/>
          </a:xfrm>
        </p:spPr>
        <p:txBody>
          <a:bodyPr vert="horz" lIns="91440" tIns="45720" rIns="91440" bIns="45720" rtlCol="0" anchor="t">
            <a:normAutofit fontScale="92500" lnSpcReduction="10000"/>
          </a:bodyPr>
          <a:lstStyle/>
          <a:p>
            <a:r>
              <a:rPr lang="en-US" dirty="0">
                <a:solidFill>
                  <a:schemeClr val="tx2"/>
                </a:solidFill>
                <a:cs typeface="Calibri"/>
              </a:rPr>
              <a:t>What’s New?</a:t>
            </a:r>
          </a:p>
          <a:p>
            <a:pPr marL="457200" indent="-457200">
              <a:buFont typeface="Arial" panose="020B0604020202020204" pitchFamily="34" charset="0"/>
              <a:buChar char="•"/>
            </a:pPr>
            <a:r>
              <a:rPr lang="en-US" sz="3000" b="0" dirty="0">
                <a:solidFill>
                  <a:schemeClr val="tx1"/>
                </a:solidFill>
                <a:cs typeface="Calibri"/>
              </a:rPr>
              <a:t>Thrift Savings Plan</a:t>
            </a:r>
          </a:p>
          <a:p>
            <a:pPr marL="1200150" lvl="1" indent="-457200">
              <a:buFont typeface="Wingdings" panose="05000000000000000000" pitchFamily="2" charset="2"/>
              <a:buChar char="§"/>
            </a:pPr>
            <a:r>
              <a:rPr lang="en-US" dirty="0">
                <a:cs typeface="Calibri"/>
              </a:rPr>
              <a:t>Catch- up contributions</a:t>
            </a:r>
          </a:p>
          <a:p>
            <a:pPr marL="1600200" lvl="2" indent="-457200">
              <a:buFont typeface="Wingdings" panose="05000000000000000000" pitchFamily="2" charset="2"/>
              <a:buChar char="Ø"/>
            </a:pPr>
            <a:r>
              <a:rPr lang="en-US" sz="2600" dirty="0">
                <a:cs typeface="Calibri"/>
              </a:rPr>
              <a:t>Roth vs IRA in 2024</a:t>
            </a:r>
          </a:p>
          <a:p>
            <a:pPr marL="1600200" lvl="2" indent="-457200">
              <a:buFont typeface="Wingdings" panose="05000000000000000000" pitchFamily="2" charset="2"/>
              <a:buChar char="Ø"/>
            </a:pPr>
            <a:r>
              <a:rPr lang="en-US" sz="2600" dirty="0">
                <a:cs typeface="Calibri"/>
              </a:rPr>
              <a:t>Limits increased in 2025 (SECURE Act 2.0)</a:t>
            </a:r>
          </a:p>
          <a:p>
            <a:pPr marL="2057400" lvl="3" indent="-457200">
              <a:buFont typeface="Courier New" panose="02070309020205020404" pitchFamily="49" charset="0"/>
              <a:buChar char="o"/>
            </a:pPr>
            <a:r>
              <a:rPr lang="en-US" sz="2400" dirty="0">
                <a:cs typeface="Calibri"/>
              </a:rPr>
              <a:t>“Spillover method” for contributions will not be impacted</a:t>
            </a:r>
          </a:p>
          <a:p>
            <a:pPr marL="1200150" lvl="1" indent="-457200">
              <a:buFont typeface="Wingdings" panose="05000000000000000000" pitchFamily="2" charset="2"/>
              <a:buChar char="§"/>
            </a:pPr>
            <a:r>
              <a:rPr lang="en-US" b="0" dirty="0">
                <a:solidFill>
                  <a:schemeClr val="tx1"/>
                </a:solidFill>
                <a:cs typeface="Calibri"/>
              </a:rPr>
              <a:t>Required Minimum Distributions (RMDs)</a:t>
            </a:r>
          </a:p>
          <a:p>
            <a:pPr marL="1600200" lvl="2" indent="-457200">
              <a:buFont typeface="Wingdings" panose="05000000000000000000" pitchFamily="2" charset="2"/>
              <a:buChar char="Ø"/>
            </a:pPr>
            <a:r>
              <a:rPr lang="en-US" sz="2600" b="0" dirty="0">
                <a:solidFill>
                  <a:schemeClr val="tx1"/>
                </a:solidFill>
                <a:cs typeface="Calibri"/>
              </a:rPr>
              <a:t>Increasing the start age for RMDs from 72 to 73 starting on January 1, 2023, and then further increasing the start age to 75 starting on January 1, 2033.</a:t>
            </a:r>
          </a:p>
          <a:p>
            <a:pPr marL="1600200" lvl="2" indent="-457200">
              <a:buFont typeface="Wingdings" panose="05000000000000000000" pitchFamily="2" charset="2"/>
              <a:buChar char="Ø"/>
            </a:pPr>
            <a:r>
              <a:rPr lang="en-US" sz="2600" b="0" dirty="0">
                <a:solidFill>
                  <a:schemeClr val="tx1"/>
                </a:solidFill>
                <a:cs typeface="Calibri"/>
              </a:rPr>
              <a:t>Roth balances will no longer be subject to RMDs prior to the participant’s death.</a:t>
            </a:r>
          </a:p>
          <a:p>
            <a:pPr marL="1600200" lvl="2" indent="-457200">
              <a:buFont typeface="Wingdings" panose="05000000000000000000" pitchFamily="2" charset="2"/>
              <a:buChar char="§"/>
            </a:pPr>
            <a:endParaRPr lang="en-US" b="0" dirty="0">
              <a:solidFill>
                <a:schemeClr val="tx1"/>
              </a:solidFill>
              <a:cs typeface="Calibri"/>
            </a:endParaRPr>
          </a:p>
        </p:txBody>
      </p:sp>
      <p:sp>
        <p:nvSpPr>
          <p:cNvPr id="5" name="Slide Number Placeholder 4"/>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221A3B-3924-B04A-A496-7CB8DC41F6D4}" type="slidenum">
              <a:rPr kumimoji="0" lang="en-US" sz="900" b="0" i="0" u="none" strike="noStrike" kern="1200" cap="none" spc="0" normalizeH="0" baseline="0" noProof="0" smtClean="0">
                <a:ln>
                  <a:noFill/>
                </a:ln>
                <a:solidFill>
                  <a:srgbClr val="006491"/>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en-US" sz="900" b="0" i="0" u="none" strike="noStrike" kern="1200" cap="none" spc="0" normalizeH="0" baseline="0" noProof="0">
              <a:ln>
                <a:noFill/>
              </a:ln>
              <a:solidFill>
                <a:srgbClr val="006491"/>
              </a:solidFill>
              <a:effectLst/>
              <a:uLnTx/>
              <a:uFillTx/>
              <a:latin typeface="Calibri"/>
              <a:ea typeface="+mn-ea"/>
              <a:cs typeface="+mn-cs"/>
            </a:endParaRPr>
          </a:p>
        </p:txBody>
      </p:sp>
      <p:sp>
        <p:nvSpPr>
          <p:cNvPr id="6" name="Footer Placeholder 5"/>
          <p:cNvSpPr>
            <a:spLocks noGrp="1"/>
          </p:cNvSpPr>
          <p:nvPr>
            <p:ph type="ftr" sz="quarter" idx="3"/>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100" normalizeH="0" baseline="0" noProof="0">
                <a:ln>
                  <a:noFill/>
                </a:ln>
                <a:solidFill>
                  <a:srgbClr val="006491"/>
                </a:solidFill>
                <a:effectLst/>
                <a:uLnTx/>
                <a:uFillTx/>
                <a:latin typeface="Calibri" panose="020F0502020204030204" pitchFamily="34" charset="0"/>
                <a:ea typeface="+mn-ea"/>
                <a:cs typeface="Calibri" panose="020F0502020204030204" pitchFamily="34" charset="0"/>
              </a:rPr>
              <a:t>FEDERAL BENEFITS EXPERTS</a:t>
            </a:r>
          </a:p>
        </p:txBody>
      </p:sp>
    </p:spTree>
    <p:extLst>
      <p:ext uri="{BB962C8B-B14F-4D97-AF65-F5344CB8AC3E}">
        <p14:creationId xmlns:p14="http://schemas.microsoft.com/office/powerpoint/2010/main" val="19462479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FCA79-99BF-6849-B46E-4ABB4F507F8D}"/>
              </a:ext>
            </a:extLst>
          </p:cNvPr>
          <p:cNvSpPr>
            <a:spLocks noGrp="1"/>
          </p:cNvSpPr>
          <p:nvPr>
            <p:ph type="title"/>
          </p:nvPr>
        </p:nvSpPr>
        <p:spPr/>
        <p:txBody>
          <a:bodyPr/>
          <a:lstStyle/>
          <a:p>
            <a:r>
              <a:rPr lang="en-US" dirty="0"/>
              <a:t>NARFE Federal Benefits Institute</a:t>
            </a:r>
          </a:p>
        </p:txBody>
      </p:sp>
      <p:sp>
        <p:nvSpPr>
          <p:cNvPr id="3" name="Content Placeholder 2">
            <a:extLst>
              <a:ext uri="{FF2B5EF4-FFF2-40B4-BE49-F238E27FC236}">
                <a16:creationId xmlns:a16="http://schemas.microsoft.com/office/drawing/2014/main" id="{661B4220-6763-8D42-A7D1-1E33C3E6CE55}"/>
              </a:ext>
            </a:extLst>
          </p:cNvPr>
          <p:cNvSpPr>
            <a:spLocks noGrp="1"/>
          </p:cNvSpPr>
          <p:nvPr>
            <p:ph idx="1"/>
          </p:nvPr>
        </p:nvSpPr>
        <p:spPr>
          <a:xfrm>
            <a:off x="467012" y="1369059"/>
            <a:ext cx="10967086" cy="5132541"/>
          </a:xfrm>
        </p:spPr>
        <p:txBody>
          <a:bodyPr>
            <a:normAutofit fontScale="92500"/>
          </a:bodyPr>
          <a:lstStyle/>
          <a:p>
            <a:r>
              <a:rPr lang="en-US" b="1" dirty="0"/>
              <a:t>To B or Not to B</a:t>
            </a:r>
          </a:p>
          <a:p>
            <a:pPr marL="796686" lvl="1" indent="-334863"/>
            <a:r>
              <a:rPr lang="en-US" b="1" dirty="0"/>
              <a:t>NARFE Webinar on Topic on October 17 at 2 pm with Tammy Flanagan</a:t>
            </a:r>
          </a:p>
          <a:p>
            <a:pPr marL="796686" lvl="1" indent="-334863"/>
            <a:endParaRPr lang="en-US" b="1" dirty="0"/>
          </a:p>
          <a:p>
            <a:pPr marL="796686" lvl="1" indent="-334863"/>
            <a:r>
              <a:rPr lang="en-US" b="1" dirty="0"/>
              <a:t>Enrollment Basics</a:t>
            </a:r>
          </a:p>
          <a:p>
            <a:pPr marL="1196736" lvl="2" indent="-334863"/>
            <a:r>
              <a:rPr lang="en-US" dirty="0"/>
              <a:t>Initial enrollment period: 3 months before and after the month you turn 65</a:t>
            </a:r>
          </a:p>
          <a:p>
            <a:pPr marL="1196736" lvl="2" indent="-334863"/>
            <a:r>
              <a:rPr lang="en-US" dirty="0"/>
              <a:t>General enrollment period: January 1 to March 31</a:t>
            </a:r>
          </a:p>
          <a:p>
            <a:pPr marL="1196736" lvl="2" indent="-334863"/>
            <a:r>
              <a:rPr lang="en-US" dirty="0"/>
              <a:t>Late enrollment penalty = 10 percent of standard premium for every year you could have signed up for Part B but didn’t</a:t>
            </a:r>
          </a:p>
          <a:p>
            <a:pPr marL="1196736" lvl="2" indent="-334863"/>
            <a:r>
              <a:rPr lang="en-US" dirty="0"/>
              <a:t>Special enrollment periods: </a:t>
            </a:r>
          </a:p>
          <a:p>
            <a:pPr marL="1653936" lvl="3" indent="-334863"/>
            <a:r>
              <a:rPr lang="en-US" dirty="0"/>
              <a:t>Avoids late enrollment penalty</a:t>
            </a:r>
          </a:p>
          <a:p>
            <a:pPr marL="1653936" lvl="3" indent="-334863"/>
            <a:r>
              <a:rPr lang="en-US" dirty="0"/>
              <a:t>Qualify if still working (or spouse still working( and covered by FEHB based on employment</a:t>
            </a:r>
          </a:p>
          <a:p>
            <a:pPr marL="2111136" lvl="4" indent="-334863"/>
            <a:r>
              <a:rPr lang="en-US" dirty="0"/>
              <a:t>8-month period after you or spouse stop working</a:t>
            </a:r>
          </a:p>
          <a:p>
            <a:pPr marL="796686" lvl="1" indent="-334863"/>
            <a:endParaRPr lang="en-US" b="1" dirty="0"/>
          </a:p>
          <a:p>
            <a:pPr marL="861753" lvl="2" indent="0">
              <a:buNone/>
            </a:pPr>
            <a:endParaRPr lang="en-US" dirty="0"/>
          </a:p>
        </p:txBody>
      </p:sp>
      <p:sp>
        <p:nvSpPr>
          <p:cNvPr id="6" name="Footer Placeholder 5">
            <a:extLst>
              <a:ext uri="{FF2B5EF4-FFF2-40B4-BE49-F238E27FC236}">
                <a16:creationId xmlns:a16="http://schemas.microsoft.com/office/drawing/2014/main" id="{AA8C5BF1-304A-CC42-A4FA-FAAEA3F2AD04}"/>
              </a:ext>
            </a:extLst>
          </p:cNvPr>
          <p:cNvSpPr>
            <a:spLocks noGrp="1"/>
          </p:cNvSpPr>
          <p:nvPr>
            <p:ph type="ftr" sz="quarter" idx="3"/>
          </p:nvPr>
        </p:nvSpPr>
        <p:spPr>
          <a:xfrm>
            <a:off x="3571388" y="6355589"/>
            <a:ext cx="5161661" cy="365030"/>
          </a:xfrm>
          <a:prstGeom prst="rect">
            <a:avLst/>
          </a:prstGeom>
        </p:spPr>
        <p:txBody>
          <a:bodyPr anchor="ctr"/>
          <a:lstStyle>
            <a:defPPr>
              <a:defRPr lang="en-US"/>
            </a:defPPr>
            <a:lvl1pPr marL="0" algn="ctr" defTabSz="457063" rtl="0" eaLnBrk="1" latinLnBrk="0" hangingPunct="1">
              <a:defRPr sz="900" b="1" kern="1200" spc="100" baseline="0">
                <a:solidFill>
                  <a:srgbClr val="006491"/>
                </a:solidFill>
                <a:latin typeface="Calibri" panose="020F0502020204030204" pitchFamily="34" charset="0"/>
                <a:ea typeface="+mn-ea"/>
                <a:cs typeface="Calibri" panose="020F0502020204030204" pitchFamily="34" charset="0"/>
              </a:defRPr>
            </a:lvl1pPr>
            <a:lvl2pPr marL="457063" algn="l" defTabSz="457063" rtl="0" eaLnBrk="1" latinLnBrk="0" hangingPunct="1">
              <a:defRPr sz="1799" kern="1200">
                <a:solidFill>
                  <a:schemeClr val="tx1"/>
                </a:solidFill>
                <a:latin typeface="+mn-lt"/>
                <a:ea typeface="+mn-ea"/>
                <a:cs typeface="+mn-cs"/>
              </a:defRPr>
            </a:lvl2pPr>
            <a:lvl3pPr marL="914126" algn="l" defTabSz="457063" rtl="0" eaLnBrk="1" latinLnBrk="0" hangingPunct="1">
              <a:defRPr sz="1799" kern="1200">
                <a:solidFill>
                  <a:schemeClr val="tx1"/>
                </a:solidFill>
                <a:latin typeface="+mn-lt"/>
                <a:ea typeface="+mn-ea"/>
                <a:cs typeface="+mn-cs"/>
              </a:defRPr>
            </a:lvl3pPr>
            <a:lvl4pPr marL="1371189" algn="l" defTabSz="457063" rtl="0" eaLnBrk="1" latinLnBrk="0" hangingPunct="1">
              <a:defRPr sz="1799" kern="1200">
                <a:solidFill>
                  <a:schemeClr val="tx1"/>
                </a:solidFill>
                <a:latin typeface="+mn-lt"/>
                <a:ea typeface="+mn-ea"/>
                <a:cs typeface="+mn-cs"/>
              </a:defRPr>
            </a:lvl4pPr>
            <a:lvl5pPr marL="1828251" algn="l" defTabSz="457063" rtl="0" eaLnBrk="1" latinLnBrk="0" hangingPunct="1">
              <a:defRPr sz="1799" kern="1200">
                <a:solidFill>
                  <a:schemeClr val="tx1"/>
                </a:solidFill>
                <a:latin typeface="+mn-lt"/>
                <a:ea typeface="+mn-ea"/>
                <a:cs typeface="+mn-cs"/>
              </a:defRPr>
            </a:lvl5pPr>
            <a:lvl6pPr marL="2285314" algn="l" defTabSz="457063" rtl="0" eaLnBrk="1" latinLnBrk="0" hangingPunct="1">
              <a:defRPr sz="1799" kern="1200">
                <a:solidFill>
                  <a:schemeClr val="tx1"/>
                </a:solidFill>
                <a:latin typeface="+mn-lt"/>
                <a:ea typeface="+mn-ea"/>
                <a:cs typeface="+mn-cs"/>
              </a:defRPr>
            </a:lvl6pPr>
            <a:lvl7pPr marL="2742377" algn="l" defTabSz="457063" rtl="0" eaLnBrk="1" latinLnBrk="0" hangingPunct="1">
              <a:defRPr sz="1799" kern="1200">
                <a:solidFill>
                  <a:schemeClr val="tx1"/>
                </a:solidFill>
                <a:latin typeface="+mn-lt"/>
                <a:ea typeface="+mn-ea"/>
                <a:cs typeface="+mn-cs"/>
              </a:defRPr>
            </a:lvl7pPr>
            <a:lvl8pPr marL="3199440" algn="l" defTabSz="457063" rtl="0" eaLnBrk="1" latinLnBrk="0" hangingPunct="1">
              <a:defRPr sz="1799" kern="1200">
                <a:solidFill>
                  <a:schemeClr val="tx1"/>
                </a:solidFill>
                <a:latin typeface="+mn-lt"/>
                <a:ea typeface="+mn-ea"/>
                <a:cs typeface="+mn-cs"/>
              </a:defRPr>
            </a:lvl8pPr>
            <a:lvl9pPr marL="3656503" algn="l" defTabSz="457063" rtl="0" eaLnBrk="1" latinLnBrk="0" hangingPunct="1">
              <a:defRPr sz="1799" kern="1200">
                <a:solidFill>
                  <a:schemeClr val="tx1"/>
                </a:solidFill>
                <a:latin typeface="+mn-lt"/>
                <a:ea typeface="+mn-ea"/>
                <a:cs typeface="+mn-cs"/>
              </a:defRPr>
            </a:lvl9pPr>
          </a:lstStyle>
          <a:p>
            <a:pPr marL="0" marR="0" lvl="0" indent="0" algn="ctr" defTabSz="457063"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100" normalizeH="0" baseline="0" noProof="0">
                <a:ln>
                  <a:noFill/>
                </a:ln>
                <a:solidFill>
                  <a:srgbClr val="006491"/>
                </a:solidFill>
                <a:effectLst/>
                <a:uLnTx/>
                <a:uFillTx/>
                <a:latin typeface="Calibri" panose="020F0502020204030204" pitchFamily="34" charset="0"/>
                <a:ea typeface="+mn-ea"/>
                <a:cs typeface="Calibri" panose="020F0502020204030204" pitchFamily="34" charset="0"/>
              </a:rPr>
              <a:t>FEDERAL BENEFITS EXPERTS</a:t>
            </a:r>
          </a:p>
        </p:txBody>
      </p:sp>
    </p:spTree>
    <p:extLst>
      <p:ext uri="{BB962C8B-B14F-4D97-AF65-F5344CB8AC3E}">
        <p14:creationId xmlns:p14="http://schemas.microsoft.com/office/powerpoint/2010/main" val="6912257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FCA79-99BF-6849-B46E-4ABB4F507F8D}"/>
              </a:ext>
            </a:extLst>
          </p:cNvPr>
          <p:cNvSpPr>
            <a:spLocks noGrp="1"/>
          </p:cNvSpPr>
          <p:nvPr>
            <p:ph type="title"/>
          </p:nvPr>
        </p:nvSpPr>
        <p:spPr/>
        <p:txBody>
          <a:bodyPr/>
          <a:lstStyle/>
          <a:p>
            <a:r>
              <a:rPr kumimoji="0" lang="en-US" sz="3200" b="1" i="0" u="none" strike="noStrike" kern="1200" cap="none" spc="0" normalizeH="0" baseline="0" noProof="0" dirty="0">
                <a:ln>
                  <a:noFill/>
                </a:ln>
                <a:solidFill>
                  <a:prstClr val="white"/>
                </a:solidFill>
                <a:effectLst/>
                <a:uLnTx/>
                <a:uFillTx/>
                <a:latin typeface="Calibri" panose="020F0502020204030204" pitchFamily="34" charset="0"/>
                <a:ea typeface="+mj-ea"/>
                <a:cs typeface="Calibri" panose="020F0502020204030204" pitchFamily="34" charset="0"/>
              </a:rPr>
              <a:t>NARFE Federal Benefits Institute</a:t>
            </a:r>
            <a:endParaRPr lang="en-US" dirty="0"/>
          </a:p>
        </p:txBody>
      </p:sp>
      <p:sp>
        <p:nvSpPr>
          <p:cNvPr id="3" name="Content Placeholder 2">
            <a:extLst>
              <a:ext uri="{FF2B5EF4-FFF2-40B4-BE49-F238E27FC236}">
                <a16:creationId xmlns:a16="http://schemas.microsoft.com/office/drawing/2014/main" id="{661B4220-6763-8D42-A7D1-1E33C3E6CE55}"/>
              </a:ext>
            </a:extLst>
          </p:cNvPr>
          <p:cNvSpPr>
            <a:spLocks noGrp="1"/>
          </p:cNvSpPr>
          <p:nvPr>
            <p:ph idx="1"/>
          </p:nvPr>
        </p:nvSpPr>
        <p:spPr>
          <a:xfrm>
            <a:off x="467012" y="1369059"/>
            <a:ext cx="10967086" cy="5132541"/>
          </a:xfrm>
        </p:spPr>
        <p:txBody>
          <a:bodyPr>
            <a:normAutofit fontScale="92500" lnSpcReduction="20000"/>
          </a:bodyPr>
          <a:lstStyle/>
          <a:p>
            <a:r>
              <a:rPr lang="en-US" b="1" dirty="0"/>
              <a:t>To B or Not to B</a:t>
            </a:r>
          </a:p>
          <a:p>
            <a:pPr marL="796686" lvl="1" indent="-334863"/>
            <a:r>
              <a:rPr lang="en-US" b="1" dirty="0"/>
              <a:t>Should you enroll?</a:t>
            </a:r>
          </a:p>
          <a:p>
            <a:pPr marL="1196736" lvl="2" indent="-334863"/>
            <a:r>
              <a:rPr lang="en-US" dirty="0"/>
              <a:t>Cost</a:t>
            </a:r>
          </a:p>
          <a:p>
            <a:pPr marL="1653936" lvl="3" indent="-334863"/>
            <a:r>
              <a:rPr lang="en-US" dirty="0"/>
              <a:t>Part B premium - $174.70/month in 2024</a:t>
            </a:r>
          </a:p>
          <a:p>
            <a:pPr marL="1653936" lvl="3" indent="-334863"/>
            <a:r>
              <a:rPr lang="en-US" dirty="0"/>
              <a:t>IRMAA? </a:t>
            </a:r>
          </a:p>
          <a:p>
            <a:pPr marL="2111136" lvl="4" indent="-334863"/>
            <a:r>
              <a:rPr lang="en-US" dirty="0"/>
              <a:t>$69.90 to $419.30 per month, depending on income</a:t>
            </a:r>
          </a:p>
          <a:p>
            <a:pPr marL="1196736" lvl="2" indent="-334863"/>
            <a:endParaRPr lang="en-US" dirty="0"/>
          </a:p>
          <a:p>
            <a:pPr marL="1196736" lvl="2" indent="-334863"/>
            <a:r>
              <a:rPr lang="en-US" dirty="0"/>
              <a:t>Benefit</a:t>
            </a:r>
          </a:p>
          <a:p>
            <a:pPr marL="1653936" lvl="3" indent="-334863"/>
            <a:r>
              <a:rPr lang="en-US" dirty="0"/>
              <a:t>Lower (or no) additional out-of-pocket costs (deductibles, coinsurance, copayments)</a:t>
            </a:r>
          </a:p>
          <a:p>
            <a:pPr marL="796686" lvl="1" indent="-334863"/>
            <a:endParaRPr lang="en-US" b="1" dirty="0"/>
          </a:p>
          <a:p>
            <a:pPr marL="796686" lvl="1" indent="-334863"/>
            <a:r>
              <a:rPr lang="en-US" b="1" dirty="0"/>
              <a:t>Considerations</a:t>
            </a:r>
          </a:p>
          <a:p>
            <a:pPr marL="1196736" lvl="2" indent="-334863"/>
            <a:r>
              <a:rPr lang="en-US" dirty="0"/>
              <a:t>If enrolling in Part B, may save by switching to lower cost FEHB plan</a:t>
            </a:r>
          </a:p>
          <a:p>
            <a:pPr marL="1196736" lvl="2" indent="-334863"/>
            <a:r>
              <a:rPr lang="en-US" dirty="0"/>
              <a:t>Some FEHB plans offer partial reimbursement of Part B premiums</a:t>
            </a:r>
          </a:p>
          <a:p>
            <a:pPr marL="1196736" lvl="2" indent="-334863"/>
            <a:r>
              <a:rPr lang="en-US" dirty="0"/>
              <a:t>If no Part B, may want plan with more comprehensive coverage</a:t>
            </a:r>
          </a:p>
          <a:p>
            <a:pPr marL="861753" lvl="2" indent="0">
              <a:buNone/>
            </a:pPr>
            <a:endParaRPr lang="en-US" dirty="0"/>
          </a:p>
        </p:txBody>
      </p:sp>
      <p:sp>
        <p:nvSpPr>
          <p:cNvPr id="6" name="Footer Placeholder 5">
            <a:extLst>
              <a:ext uri="{FF2B5EF4-FFF2-40B4-BE49-F238E27FC236}">
                <a16:creationId xmlns:a16="http://schemas.microsoft.com/office/drawing/2014/main" id="{AA8C5BF1-304A-CC42-A4FA-FAAEA3F2AD04}"/>
              </a:ext>
            </a:extLst>
          </p:cNvPr>
          <p:cNvSpPr>
            <a:spLocks noGrp="1"/>
          </p:cNvSpPr>
          <p:nvPr>
            <p:ph type="ftr" sz="quarter" idx="3"/>
          </p:nvPr>
        </p:nvSpPr>
        <p:spPr>
          <a:xfrm>
            <a:off x="3571388" y="6355589"/>
            <a:ext cx="5161661" cy="365030"/>
          </a:xfrm>
          <a:prstGeom prst="rect">
            <a:avLst/>
          </a:prstGeom>
        </p:spPr>
        <p:txBody>
          <a:bodyPr anchor="ctr"/>
          <a:lstStyle>
            <a:defPPr>
              <a:defRPr lang="en-US"/>
            </a:defPPr>
            <a:lvl1pPr marL="0" algn="ctr" defTabSz="457063" rtl="0" eaLnBrk="1" latinLnBrk="0" hangingPunct="1">
              <a:defRPr sz="900" b="1" kern="1200" spc="100" baseline="0">
                <a:solidFill>
                  <a:srgbClr val="006491"/>
                </a:solidFill>
                <a:latin typeface="Calibri" panose="020F0502020204030204" pitchFamily="34" charset="0"/>
                <a:ea typeface="+mn-ea"/>
                <a:cs typeface="Calibri" panose="020F0502020204030204" pitchFamily="34" charset="0"/>
              </a:defRPr>
            </a:lvl1pPr>
            <a:lvl2pPr marL="457063" algn="l" defTabSz="457063" rtl="0" eaLnBrk="1" latinLnBrk="0" hangingPunct="1">
              <a:defRPr sz="1799" kern="1200">
                <a:solidFill>
                  <a:schemeClr val="tx1"/>
                </a:solidFill>
                <a:latin typeface="+mn-lt"/>
                <a:ea typeface="+mn-ea"/>
                <a:cs typeface="+mn-cs"/>
              </a:defRPr>
            </a:lvl2pPr>
            <a:lvl3pPr marL="914126" algn="l" defTabSz="457063" rtl="0" eaLnBrk="1" latinLnBrk="0" hangingPunct="1">
              <a:defRPr sz="1799" kern="1200">
                <a:solidFill>
                  <a:schemeClr val="tx1"/>
                </a:solidFill>
                <a:latin typeface="+mn-lt"/>
                <a:ea typeface="+mn-ea"/>
                <a:cs typeface="+mn-cs"/>
              </a:defRPr>
            </a:lvl3pPr>
            <a:lvl4pPr marL="1371189" algn="l" defTabSz="457063" rtl="0" eaLnBrk="1" latinLnBrk="0" hangingPunct="1">
              <a:defRPr sz="1799" kern="1200">
                <a:solidFill>
                  <a:schemeClr val="tx1"/>
                </a:solidFill>
                <a:latin typeface="+mn-lt"/>
                <a:ea typeface="+mn-ea"/>
                <a:cs typeface="+mn-cs"/>
              </a:defRPr>
            </a:lvl4pPr>
            <a:lvl5pPr marL="1828251" algn="l" defTabSz="457063" rtl="0" eaLnBrk="1" latinLnBrk="0" hangingPunct="1">
              <a:defRPr sz="1799" kern="1200">
                <a:solidFill>
                  <a:schemeClr val="tx1"/>
                </a:solidFill>
                <a:latin typeface="+mn-lt"/>
                <a:ea typeface="+mn-ea"/>
                <a:cs typeface="+mn-cs"/>
              </a:defRPr>
            </a:lvl5pPr>
            <a:lvl6pPr marL="2285314" algn="l" defTabSz="457063" rtl="0" eaLnBrk="1" latinLnBrk="0" hangingPunct="1">
              <a:defRPr sz="1799" kern="1200">
                <a:solidFill>
                  <a:schemeClr val="tx1"/>
                </a:solidFill>
                <a:latin typeface="+mn-lt"/>
                <a:ea typeface="+mn-ea"/>
                <a:cs typeface="+mn-cs"/>
              </a:defRPr>
            </a:lvl6pPr>
            <a:lvl7pPr marL="2742377" algn="l" defTabSz="457063" rtl="0" eaLnBrk="1" latinLnBrk="0" hangingPunct="1">
              <a:defRPr sz="1799" kern="1200">
                <a:solidFill>
                  <a:schemeClr val="tx1"/>
                </a:solidFill>
                <a:latin typeface="+mn-lt"/>
                <a:ea typeface="+mn-ea"/>
                <a:cs typeface="+mn-cs"/>
              </a:defRPr>
            </a:lvl7pPr>
            <a:lvl8pPr marL="3199440" algn="l" defTabSz="457063" rtl="0" eaLnBrk="1" latinLnBrk="0" hangingPunct="1">
              <a:defRPr sz="1799" kern="1200">
                <a:solidFill>
                  <a:schemeClr val="tx1"/>
                </a:solidFill>
                <a:latin typeface="+mn-lt"/>
                <a:ea typeface="+mn-ea"/>
                <a:cs typeface="+mn-cs"/>
              </a:defRPr>
            </a:lvl8pPr>
            <a:lvl9pPr marL="3656503" algn="l" defTabSz="457063" rtl="0" eaLnBrk="1" latinLnBrk="0" hangingPunct="1">
              <a:defRPr sz="1799" kern="1200">
                <a:solidFill>
                  <a:schemeClr val="tx1"/>
                </a:solidFill>
                <a:latin typeface="+mn-lt"/>
                <a:ea typeface="+mn-ea"/>
                <a:cs typeface="+mn-cs"/>
              </a:defRPr>
            </a:lvl9pPr>
          </a:lstStyle>
          <a:p>
            <a:pPr marL="0" marR="0" lvl="0" indent="0" algn="ctr" defTabSz="457063"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100" normalizeH="0" baseline="0" noProof="0">
                <a:ln>
                  <a:noFill/>
                </a:ln>
                <a:solidFill>
                  <a:srgbClr val="006491"/>
                </a:solidFill>
                <a:effectLst/>
                <a:uLnTx/>
                <a:uFillTx/>
                <a:latin typeface="Calibri" panose="020F0502020204030204" pitchFamily="34" charset="0"/>
                <a:ea typeface="+mn-ea"/>
                <a:cs typeface="Calibri" panose="020F0502020204030204" pitchFamily="34" charset="0"/>
              </a:rPr>
              <a:t>FEDERAL BENEFITS EXPERTS</a:t>
            </a:r>
          </a:p>
        </p:txBody>
      </p:sp>
    </p:spTree>
    <p:extLst>
      <p:ext uri="{BB962C8B-B14F-4D97-AF65-F5344CB8AC3E}">
        <p14:creationId xmlns:p14="http://schemas.microsoft.com/office/powerpoint/2010/main" val="32203494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4CA85A-453A-6547-8F08-8F99676B68EE}"/>
              </a:ext>
            </a:extLst>
          </p:cNvPr>
          <p:cNvSpPr>
            <a:spLocks noGrp="1"/>
          </p:cNvSpPr>
          <p:nvPr>
            <p:ph type="title"/>
          </p:nvPr>
        </p:nvSpPr>
        <p:spPr/>
        <p:txBody>
          <a:bodyPr/>
          <a:lstStyle/>
          <a:p>
            <a:r>
              <a:rPr lang="en-US"/>
              <a:t>Questions?</a:t>
            </a:r>
          </a:p>
        </p:txBody>
      </p:sp>
      <p:sp>
        <p:nvSpPr>
          <p:cNvPr id="4" name="Date Placeholder 3">
            <a:extLst>
              <a:ext uri="{FF2B5EF4-FFF2-40B4-BE49-F238E27FC236}">
                <a16:creationId xmlns:a16="http://schemas.microsoft.com/office/drawing/2014/main" id="{6D0CDCC5-7FB0-F547-BDBF-C758C634312D}"/>
              </a:ext>
            </a:extLst>
          </p:cNvPr>
          <p:cNvSpPr>
            <a:spLocks noGrp="1"/>
          </p:cNvSpPr>
          <p:nvPr>
            <p:ph type="dt" sz="half" idx="10"/>
          </p:nvPr>
        </p:nvSpPr>
        <p:spPr/>
        <p:txBody>
          <a:bodyPr/>
          <a:lstStyle/>
          <a:p>
            <a:fld id="{0B5C6CAF-2E10-9443-B2EA-6B605012E3CF}" type="datetime1">
              <a:rPr lang="en-US" smtClean="0"/>
              <a:pPr/>
              <a:t>9/18/2024</a:t>
            </a:fld>
            <a:endParaRPr lang="en-US"/>
          </a:p>
        </p:txBody>
      </p:sp>
      <p:sp>
        <p:nvSpPr>
          <p:cNvPr id="5" name="Slide Number Placeholder 4">
            <a:extLst>
              <a:ext uri="{FF2B5EF4-FFF2-40B4-BE49-F238E27FC236}">
                <a16:creationId xmlns:a16="http://schemas.microsoft.com/office/drawing/2014/main" id="{75AB4EE3-EB94-644D-8682-66AECD4113A0}"/>
              </a:ext>
            </a:extLst>
          </p:cNvPr>
          <p:cNvSpPr>
            <a:spLocks noGrp="1"/>
          </p:cNvSpPr>
          <p:nvPr>
            <p:ph type="sldNum" sz="quarter" idx="12"/>
          </p:nvPr>
        </p:nvSpPr>
        <p:spPr/>
        <p:txBody>
          <a:bodyPr/>
          <a:lstStyle/>
          <a:p>
            <a:fld id="{32221A3B-3924-B04A-A496-7CB8DC41F6D4}" type="slidenum">
              <a:rPr lang="en-US" smtClean="0"/>
              <a:pPr/>
              <a:t>16</a:t>
            </a:fld>
            <a:endParaRPr lang="en-US"/>
          </a:p>
        </p:txBody>
      </p:sp>
      <p:sp>
        <p:nvSpPr>
          <p:cNvPr id="6" name="Footer Placeholder 5">
            <a:extLst>
              <a:ext uri="{FF2B5EF4-FFF2-40B4-BE49-F238E27FC236}">
                <a16:creationId xmlns:a16="http://schemas.microsoft.com/office/drawing/2014/main" id="{2D1D2641-2A1F-B942-AEDB-34E0A28A3F9C}"/>
              </a:ext>
            </a:extLst>
          </p:cNvPr>
          <p:cNvSpPr>
            <a:spLocks noGrp="1"/>
          </p:cNvSpPr>
          <p:nvPr>
            <p:ph type="ftr" sz="quarter" idx="3"/>
          </p:nvPr>
        </p:nvSpPr>
        <p:spPr/>
        <p:txBody>
          <a:bodyPr/>
          <a:lstStyle/>
          <a:p>
            <a:r>
              <a:rPr lang="en-US"/>
              <a:t>FEDERAL BENEFITS EXPERTS</a:t>
            </a:r>
          </a:p>
        </p:txBody>
      </p:sp>
    </p:spTree>
    <p:extLst>
      <p:ext uri="{BB962C8B-B14F-4D97-AF65-F5344CB8AC3E}">
        <p14:creationId xmlns:p14="http://schemas.microsoft.com/office/powerpoint/2010/main" val="781242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4CA85A-453A-6547-8F08-8F99676B68EE}"/>
              </a:ext>
            </a:extLst>
          </p:cNvPr>
          <p:cNvSpPr>
            <a:spLocks noGrp="1"/>
          </p:cNvSpPr>
          <p:nvPr>
            <p:ph type="title"/>
          </p:nvPr>
        </p:nvSpPr>
        <p:spPr/>
        <p:txBody>
          <a:bodyPr/>
          <a:lstStyle/>
          <a:p>
            <a:r>
              <a:rPr lang="en-US" dirty="0"/>
              <a:t>Thank you! </a:t>
            </a:r>
          </a:p>
        </p:txBody>
      </p:sp>
      <p:sp>
        <p:nvSpPr>
          <p:cNvPr id="4" name="Date Placeholder 3">
            <a:extLst>
              <a:ext uri="{FF2B5EF4-FFF2-40B4-BE49-F238E27FC236}">
                <a16:creationId xmlns:a16="http://schemas.microsoft.com/office/drawing/2014/main" id="{6D0CDCC5-7FB0-F547-BDBF-C758C634312D}"/>
              </a:ext>
            </a:extLst>
          </p:cNvPr>
          <p:cNvSpPr>
            <a:spLocks noGrp="1"/>
          </p:cNvSpPr>
          <p:nvPr>
            <p:ph type="dt" sz="half" idx="10"/>
          </p:nvPr>
        </p:nvSpPr>
        <p:spPr/>
        <p:txBody>
          <a:bodyPr/>
          <a:lstStyle/>
          <a:p>
            <a:fld id="{0B5C6CAF-2E10-9443-B2EA-6B605012E3CF}" type="datetime1">
              <a:rPr lang="en-US" smtClean="0"/>
              <a:pPr/>
              <a:t>9/18/2024</a:t>
            </a:fld>
            <a:endParaRPr lang="en-US"/>
          </a:p>
        </p:txBody>
      </p:sp>
      <p:sp>
        <p:nvSpPr>
          <p:cNvPr id="5" name="Slide Number Placeholder 4">
            <a:extLst>
              <a:ext uri="{FF2B5EF4-FFF2-40B4-BE49-F238E27FC236}">
                <a16:creationId xmlns:a16="http://schemas.microsoft.com/office/drawing/2014/main" id="{75AB4EE3-EB94-644D-8682-66AECD4113A0}"/>
              </a:ext>
            </a:extLst>
          </p:cNvPr>
          <p:cNvSpPr>
            <a:spLocks noGrp="1"/>
          </p:cNvSpPr>
          <p:nvPr>
            <p:ph type="sldNum" sz="quarter" idx="12"/>
          </p:nvPr>
        </p:nvSpPr>
        <p:spPr/>
        <p:txBody>
          <a:bodyPr/>
          <a:lstStyle/>
          <a:p>
            <a:fld id="{32221A3B-3924-B04A-A496-7CB8DC41F6D4}" type="slidenum">
              <a:rPr lang="en-US" smtClean="0"/>
              <a:pPr/>
              <a:t>17</a:t>
            </a:fld>
            <a:endParaRPr lang="en-US"/>
          </a:p>
        </p:txBody>
      </p:sp>
      <p:sp>
        <p:nvSpPr>
          <p:cNvPr id="6" name="Footer Placeholder 5">
            <a:extLst>
              <a:ext uri="{FF2B5EF4-FFF2-40B4-BE49-F238E27FC236}">
                <a16:creationId xmlns:a16="http://schemas.microsoft.com/office/drawing/2014/main" id="{2D1D2641-2A1F-B942-AEDB-34E0A28A3F9C}"/>
              </a:ext>
            </a:extLst>
          </p:cNvPr>
          <p:cNvSpPr>
            <a:spLocks noGrp="1"/>
          </p:cNvSpPr>
          <p:nvPr>
            <p:ph type="ftr" sz="quarter" idx="3"/>
          </p:nvPr>
        </p:nvSpPr>
        <p:spPr/>
        <p:txBody>
          <a:bodyPr/>
          <a:lstStyle/>
          <a:p>
            <a:r>
              <a:rPr lang="en-US"/>
              <a:t>FEDERAL BENEFITS EXPERTS</a:t>
            </a:r>
          </a:p>
        </p:txBody>
      </p:sp>
    </p:spTree>
    <p:extLst>
      <p:ext uri="{BB962C8B-B14F-4D97-AF65-F5344CB8AC3E}">
        <p14:creationId xmlns:p14="http://schemas.microsoft.com/office/powerpoint/2010/main" val="22332859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NARFE Federal Benefits Institute</a:t>
            </a:r>
          </a:p>
        </p:txBody>
      </p:sp>
      <p:sp>
        <p:nvSpPr>
          <p:cNvPr id="3" name="Content Placeholder 2"/>
          <p:cNvSpPr>
            <a:spLocks noGrp="1"/>
          </p:cNvSpPr>
          <p:nvPr>
            <p:ph idx="1"/>
          </p:nvPr>
        </p:nvSpPr>
        <p:spPr>
          <a:xfrm>
            <a:off x="465546" y="1511301"/>
            <a:ext cx="11113838" cy="4845050"/>
          </a:xfrm>
        </p:spPr>
        <p:txBody>
          <a:bodyPr vert="horz" lIns="91440" tIns="45720" rIns="91440" bIns="45720" rtlCol="0" anchor="t">
            <a:normAutofit fontScale="92500" lnSpcReduction="10000"/>
          </a:bodyPr>
          <a:lstStyle/>
          <a:p>
            <a:r>
              <a:rPr lang="en-US" dirty="0">
                <a:solidFill>
                  <a:schemeClr val="tx2"/>
                </a:solidFill>
                <a:cs typeface="Calibri"/>
              </a:rPr>
              <a:t>Resources for NARFE Members</a:t>
            </a:r>
          </a:p>
          <a:p>
            <a:pPr marL="457200" indent="-457200">
              <a:buFont typeface="Arial" panose="020B0604020202020204" pitchFamily="34" charset="0"/>
              <a:buChar char="•"/>
            </a:pPr>
            <a:r>
              <a:rPr lang="en-US" dirty="0">
                <a:solidFill>
                  <a:schemeClr val="tx1"/>
                </a:solidFill>
                <a:cs typeface="Calibri"/>
              </a:rPr>
              <a:t>Webinars</a:t>
            </a:r>
          </a:p>
          <a:p>
            <a:pPr marL="1200150" lvl="1" indent="-457200">
              <a:buFont typeface="Wingdings" panose="05000000000000000000" pitchFamily="2" charset="2"/>
              <a:buChar char="§"/>
            </a:pPr>
            <a:r>
              <a:rPr lang="en-US" dirty="0">
                <a:cs typeface="Calibri"/>
              </a:rPr>
              <a:t>Guidance, tips and tools on federal benefits topics</a:t>
            </a:r>
          </a:p>
          <a:p>
            <a:pPr marL="1200150" lvl="1" indent="-457200">
              <a:buFont typeface="Wingdings" panose="05000000000000000000" pitchFamily="2" charset="2"/>
              <a:buChar char="§"/>
            </a:pPr>
            <a:r>
              <a:rPr lang="en-US" dirty="0">
                <a:cs typeface="Calibri"/>
              </a:rPr>
              <a:t>Live Q&amp;A with experts</a:t>
            </a:r>
          </a:p>
          <a:p>
            <a:pPr marL="457200" indent="-457200">
              <a:buFont typeface="Wingdings" panose="05000000000000000000" pitchFamily="2" charset="2"/>
              <a:buChar char="§"/>
            </a:pPr>
            <a:r>
              <a:rPr lang="en-US" dirty="0">
                <a:solidFill>
                  <a:schemeClr val="tx1"/>
                </a:solidFill>
                <a:cs typeface="Calibri"/>
              </a:rPr>
              <a:t>Benefits Briefs</a:t>
            </a:r>
          </a:p>
          <a:p>
            <a:pPr marL="1200150" lvl="1" indent="-457200">
              <a:buFont typeface="Wingdings" panose="05000000000000000000" pitchFamily="2" charset="2"/>
              <a:buChar char="§"/>
            </a:pPr>
            <a:r>
              <a:rPr lang="en-US" dirty="0">
                <a:cs typeface="Calibri"/>
              </a:rPr>
              <a:t>Short, instructive articles on specific topics</a:t>
            </a:r>
          </a:p>
          <a:p>
            <a:pPr marL="457200" indent="-457200">
              <a:buFont typeface="Arial" panose="020B0604020202020204" pitchFamily="34" charset="0"/>
              <a:buChar char="•"/>
            </a:pPr>
            <a:r>
              <a:rPr lang="en-US" dirty="0">
                <a:solidFill>
                  <a:schemeClr val="tx1"/>
                </a:solidFill>
                <a:cs typeface="Calibri"/>
              </a:rPr>
              <a:t>White Papers</a:t>
            </a:r>
          </a:p>
          <a:p>
            <a:pPr marL="1200150" lvl="1" indent="-457200">
              <a:buFont typeface="Wingdings" panose="05000000000000000000" pitchFamily="2" charset="2"/>
              <a:buChar char="§"/>
            </a:pPr>
            <a:r>
              <a:rPr lang="en-US" dirty="0">
                <a:cs typeface="Calibri"/>
              </a:rPr>
              <a:t>Explainers on broad benefit topics</a:t>
            </a:r>
          </a:p>
          <a:p>
            <a:pPr marL="457200" indent="-457200">
              <a:buFont typeface="Arial" panose="020B0604020202020204" pitchFamily="34" charset="0"/>
              <a:buChar char="•"/>
            </a:pPr>
            <a:r>
              <a:rPr lang="en-US" dirty="0">
                <a:solidFill>
                  <a:schemeClr val="tx1"/>
                </a:solidFill>
                <a:cs typeface="Calibri"/>
              </a:rPr>
              <a:t>Magazine Q&amp;A</a:t>
            </a:r>
          </a:p>
          <a:p>
            <a:pPr lvl="1" indent="0">
              <a:buNone/>
            </a:pPr>
            <a:r>
              <a:rPr lang="en-US" dirty="0">
                <a:cs typeface="Calibri"/>
              </a:rPr>
              <a:t>Helpful answers to complicated federal benefits questions</a:t>
            </a:r>
          </a:p>
          <a:p>
            <a:pPr marL="1200150" lvl="1" indent="-457200">
              <a:buFont typeface="Arial" panose="020B0604020202020204" pitchFamily="34" charset="0"/>
              <a:buChar char="•"/>
            </a:pPr>
            <a:endParaRPr lang="en-US" dirty="0">
              <a:solidFill>
                <a:schemeClr val="tx2"/>
              </a:solidFill>
              <a:cs typeface="Calibri"/>
            </a:endParaRPr>
          </a:p>
        </p:txBody>
      </p:sp>
      <p:sp>
        <p:nvSpPr>
          <p:cNvPr id="5" name="Slide Number Placeholder 4"/>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221A3B-3924-B04A-A496-7CB8DC41F6D4}" type="slidenum">
              <a:rPr kumimoji="0" lang="en-US" sz="900" b="0" i="0" u="none" strike="noStrike" kern="1200" cap="none" spc="0" normalizeH="0" baseline="0" noProof="0" smtClean="0">
                <a:ln>
                  <a:noFill/>
                </a:ln>
                <a:solidFill>
                  <a:srgbClr val="006491"/>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900" b="0" i="0" u="none" strike="noStrike" kern="1200" cap="none" spc="0" normalizeH="0" baseline="0" noProof="0">
              <a:ln>
                <a:noFill/>
              </a:ln>
              <a:solidFill>
                <a:srgbClr val="006491"/>
              </a:solidFill>
              <a:effectLst/>
              <a:uLnTx/>
              <a:uFillTx/>
              <a:latin typeface="Calibri"/>
              <a:ea typeface="+mn-ea"/>
              <a:cs typeface="+mn-cs"/>
            </a:endParaRPr>
          </a:p>
        </p:txBody>
      </p:sp>
      <p:sp>
        <p:nvSpPr>
          <p:cNvPr id="6" name="Footer Placeholder 5"/>
          <p:cNvSpPr>
            <a:spLocks noGrp="1"/>
          </p:cNvSpPr>
          <p:nvPr>
            <p:ph type="ftr" sz="quarter" idx="3"/>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100" normalizeH="0" baseline="0" noProof="0">
                <a:ln>
                  <a:noFill/>
                </a:ln>
                <a:solidFill>
                  <a:srgbClr val="006491"/>
                </a:solidFill>
                <a:effectLst/>
                <a:uLnTx/>
                <a:uFillTx/>
                <a:latin typeface="Calibri" panose="020F0502020204030204" pitchFamily="34" charset="0"/>
                <a:ea typeface="+mn-ea"/>
                <a:cs typeface="Calibri" panose="020F0502020204030204" pitchFamily="34" charset="0"/>
              </a:rPr>
              <a:t>FEDERAL BENEFITS EXPERTS</a:t>
            </a:r>
          </a:p>
        </p:txBody>
      </p:sp>
    </p:spTree>
    <p:extLst>
      <p:ext uri="{BB962C8B-B14F-4D97-AF65-F5344CB8AC3E}">
        <p14:creationId xmlns:p14="http://schemas.microsoft.com/office/powerpoint/2010/main" val="41776128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NARFE Federal Benefits Institute</a:t>
            </a:r>
          </a:p>
        </p:txBody>
      </p:sp>
      <p:sp>
        <p:nvSpPr>
          <p:cNvPr id="3" name="Content Placeholder 2"/>
          <p:cNvSpPr>
            <a:spLocks noGrp="1"/>
          </p:cNvSpPr>
          <p:nvPr>
            <p:ph idx="1"/>
          </p:nvPr>
        </p:nvSpPr>
        <p:spPr>
          <a:xfrm>
            <a:off x="465546" y="1511301"/>
            <a:ext cx="11113838" cy="4845050"/>
          </a:xfrm>
        </p:spPr>
        <p:txBody>
          <a:bodyPr vert="horz" lIns="91440" tIns="45720" rIns="91440" bIns="45720" rtlCol="0" anchor="t">
            <a:normAutofit fontScale="77500" lnSpcReduction="20000"/>
          </a:bodyPr>
          <a:lstStyle/>
          <a:p>
            <a:r>
              <a:rPr lang="en-US" dirty="0">
                <a:solidFill>
                  <a:schemeClr val="tx2"/>
                </a:solidFill>
                <a:cs typeface="Calibri"/>
              </a:rPr>
              <a:t>Personal Assistance to NARFE Members</a:t>
            </a:r>
          </a:p>
          <a:p>
            <a:pPr marL="457200" indent="-457200">
              <a:buFont typeface="Arial" panose="020B0604020202020204" pitchFamily="34" charset="0"/>
              <a:buChar char="•"/>
            </a:pPr>
            <a:r>
              <a:rPr lang="en-US" b="0" dirty="0">
                <a:solidFill>
                  <a:schemeClr val="tx1"/>
                </a:solidFill>
                <a:cs typeface="Calibri"/>
              </a:rPr>
              <a:t>Federal benefits specialists</a:t>
            </a:r>
          </a:p>
          <a:p>
            <a:pPr marL="1200150" lvl="1" indent="-457200">
              <a:buFont typeface="Wingdings" panose="05000000000000000000" pitchFamily="2" charset="2"/>
              <a:buChar char="§"/>
            </a:pPr>
            <a:r>
              <a:rPr lang="en-US" dirty="0">
                <a:cs typeface="Calibri"/>
              </a:rPr>
              <a:t>P</a:t>
            </a:r>
            <a:r>
              <a:rPr lang="en-US" b="0" dirty="0">
                <a:cs typeface="Calibri"/>
              </a:rPr>
              <a:t>rovide personal answers to individual questions</a:t>
            </a:r>
          </a:p>
          <a:p>
            <a:pPr marL="1200150" lvl="1" indent="-457200">
              <a:buFont typeface="Wingdings" panose="05000000000000000000" pitchFamily="2" charset="2"/>
              <a:buChar char="§"/>
            </a:pPr>
            <a:r>
              <a:rPr lang="en-US" dirty="0"/>
              <a:t>(</a:t>
            </a:r>
            <a:r>
              <a:rPr lang="en-US" dirty="0">
                <a:hlinkClick r:id="rId3"/>
              </a:rPr>
              <a:t>fedbenefits@narfe.org</a:t>
            </a:r>
            <a:r>
              <a:rPr lang="en-US" dirty="0"/>
              <a:t>)</a:t>
            </a:r>
            <a:endParaRPr lang="en-US" b="0" dirty="0">
              <a:cs typeface="Calibri"/>
            </a:endParaRPr>
          </a:p>
          <a:p>
            <a:pPr marL="457200" indent="-457200">
              <a:buFont typeface="Arial" panose="020B0604020202020204" pitchFamily="34" charset="0"/>
              <a:buChar char="•"/>
            </a:pPr>
            <a:endParaRPr lang="en-US" b="0" dirty="0">
              <a:solidFill>
                <a:schemeClr val="tx1"/>
              </a:solidFill>
              <a:cs typeface="Calibri"/>
            </a:endParaRPr>
          </a:p>
          <a:p>
            <a:pPr marL="457200" indent="-457200">
              <a:buFont typeface="Arial" panose="020B0604020202020204" pitchFamily="34" charset="0"/>
              <a:buChar char="•"/>
            </a:pPr>
            <a:r>
              <a:rPr lang="en-US" b="0" dirty="0" err="1">
                <a:solidFill>
                  <a:schemeClr val="tx1"/>
                </a:solidFill>
                <a:cs typeface="Calibri"/>
              </a:rPr>
              <a:t>FedHub</a:t>
            </a:r>
            <a:r>
              <a:rPr lang="en-US" b="0" dirty="0">
                <a:solidFill>
                  <a:schemeClr val="tx1"/>
                </a:solidFill>
                <a:cs typeface="Calibri"/>
              </a:rPr>
              <a:t> – NARFE’s online community</a:t>
            </a:r>
          </a:p>
          <a:p>
            <a:pPr marL="1200150" lvl="1" indent="-457200">
              <a:buFont typeface="Wingdings" panose="05000000000000000000" pitchFamily="2" charset="2"/>
              <a:buChar char="§"/>
            </a:pPr>
            <a:r>
              <a:rPr lang="en-US" b="0" dirty="0">
                <a:cs typeface="Calibri"/>
              </a:rPr>
              <a:t>Seek </a:t>
            </a:r>
            <a:r>
              <a:rPr lang="en-US" dirty="0">
                <a:cs typeface="Calibri"/>
              </a:rPr>
              <a:t>advice and feedback from other members, experts</a:t>
            </a:r>
            <a:endParaRPr lang="en-US" b="0" dirty="0">
              <a:cs typeface="Calibri"/>
            </a:endParaRPr>
          </a:p>
          <a:p>
            <a:pPr marL="1200150" lvl="1" indent="-457200">
              <a:buFont typeface="Arial" panose="020B0604020202020204" pitchFamily="34" charset="0"/>
              <a:buChar char="•"/>
            </a:pPr>
            <a:endParaRPr lang="en-US" b="0" dirty="0">
              <a:cs typeface="Calibri"/>
            </a:endParaRPr>
          </a:p>
          <a:p>
            <a:pPr marL="457200" indent="-457200">
              <a:buFont typeface="Arial" panose="020B0604020202020204" pitchFamily="34" charset="0"/>
              <a:buChar char="•"/>
            </a:pPr>
            <a:r>
              <a:rPr lang="en-US" b="0" dirty="0">
                <a:solidFill>
                  <a:schemeClr val="tx1"/>
                </a:solidFill>
                <a:cs typeface="Calibri"/>
              </a:rPr>
              <a:t>Partnering with the best experts around</a:t>
            </a:r>
          </a:p>
          <a:p>
            <a:pPr marL="1200150" lvl="1" indent="-457200">
              <a:buFont typeface="Wingdings" panose="05000000000000000000" pitchFamily="2" charset="2"/>
              <a:buChar char="§"/>
            </a:pPr>
            <a:r>
              <a:rPr lang="en-US" b="0" dirty="0">
                <a:cs typeface="Calibri"/>
              </a:rPr>
              <a:t>Free consultation, discounts on financial pla</a:t>
            </a:r>
            <a:r>
              <a:rPr lang="en-US" dirty="0">
                <a:cs typeface="Calibri"/>
              </a:rPr>
              <a:t>nning from advisors who know intricacies of federal benefits.</a:t>
            </a:r>
          </a:p>
          <a:p>
            <a:pPr marL="1200150" lvl="1" indent="-457200">
              <a:buFont typeface="Wingdings" panose="05000000000000000000" pitchFamily="2" charset="2"/>
              <a:buChar char="§"/>
            </a:pPr>
            <a:r>
              <a:rPr lang="en-US" dirty="0">
                <a:cs typeface="Calibri"/>
              </a:rPr>
              <a:t>Connection to federal benefit advisors when more in-depth consultation required.</a:t>
            </a:r>
            <a:endParaRPr lang="en-US" b="0" dirty="0">
              <a:cs typeface="Calibri"/>
            </a:endParaRPr>
          </a:p>
        </p:txBody>
      </p:sp>
      <p:sp>
        <p:nvSpPr>
          <p:cNvPr id="5" name="Slide Number Placeholder 4"/>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221A3B-3924-B04A-A496-7CB8DC41F6D4}" type="slidenum">
              <a:rPr kumimoji="0" lang="en-US" sz="900" b="0" i="0" u="none" strike="noStrike" kern="1200" cap="none" spc="0" normalizeH="0" baseline="0" noProof="0" smtClean="0">
                <a:ln>
                  <a:noFill/>
                </a:ln>
                <a:solidFill>
                  <a:srgbClr val="006491"/>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900" b="0" i="0" u="none" strike="noStrike" kern="1200" cap="none" spc="0" normalizeH="0" baseline="0" noProof="0">
              <a:ln>
                <a:noFill/>
              </a:ln>
              <a:solidFill>
                <a:srgbClr val="006491"/>
              </a:solidFill>
              <a:effectLst/>
              <a:uLnTx/>
              <a:uFillTx/>
              <a:latin typeface="Calibri"/>
              <a:ea typeface="+mn-ea"/>
              <a:cs typeface="+mn-cs"/>
            </a:endParaRPr>
          </a:p>
        </p:txBody>
      </p:sp>
      <p:sp>
        <p:nvSpPr>
          <p:cNvPr id="6" name="Footer Placeholder 5"/>
          <p:cNvSpPr>
            <a:spLocks noGrp="1"/>
          </p:cNvSpPr>
          <p:nvPr>
            <p:ph type="ftr" sz="quarter" idx="3"/>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100" normalizeH="0" baseline="0" noProof="0">
                <a:ln>
                  <a:noFill/>
                </a:ln>
                <a:solidFill>
                  <a:srgbClr val="006491"/>
                </a:solidFill>
                <a:effectLst/>
                <a:uLnTx/>
                <a:uFillTx/>
                <a:latin typeface="Calibri" panose="020F0502020204030204" pitchFamily="34" charset="0"/>
                <a:ea typeface="+mn-ea"/>
                <a:cs typeface="Calibri" panose="020F0502020204030204" pitchFamily="34" charset="0"/>
              </a:rPr>
              <a:t>FEDERAL BENEFITS EXPERTS</a:t>
            </a:r>
          </a:p>
        </p:txBody>
      </p:sp>
    </p:spTree>
    <p:extLst>
      <p:ext uri="{BB962C8B-B14F-4D97-AF65-F5344CB8AC3E}">
        <p14:creationId xmlns:p14="http://schemas.microsoft.com/office/powerpoint/2010/main" val="6087651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NARFE Federal Benefits Institute</a:t>
            </a:r>
          </a:p>
        </p:txBody>
      </p:sp>
      <p:sp>
        <p:nvSpPr>
          <p:cNvPr id="3" name="Content Placeholder 2"/>
          <p:cNvSpPr>
            <a:spLocks noGrp="1"/>
          </p:cNvSpPr>
          <p:nvPr>
            <p:ph idx="1"/>
          </p:nvPr>
        </p:nvSpPr>
        <p:spPr>
          <a:xfrm>
            <a:off x="465546" y="1511301"/>
            <a:ext cx="11113838" cy="4845050"/>
          </a:xfrm>
        </p:spPr>
        <p:txBody>
          <a:bodyPr vert="horz" lIns="91440" tIns="45720" rIns="91440" bIns="45720" rtlCol="0" anchor="t">
            <a:normAutofit fontScale="92500" lnSpcReduction="20000"/>
          </a:bodyPr>
          <a:lstStyle/>
          <a:p>
            <a:r>
              <a:rPr lang="en-US" dirty="0">
                <a:solidFill>
                  <a:schemeClr val="tx2"/>
                </a:solidFill>
                <a:cs typeface="Calibri"/>
              </a:rPr>
              <a:t>What’s New?</a:t>
            </a:r>
          </a:p>
          <a:p>
            <a:pPr marL="457200" indent="-457200">
              <a:buFont typeface="Arial" panose="020B0604020202020204" pitchFamily="34" charset="0"/>
              <a:buChar char="•"/>
            </a:pPr>
            <a:r>
              <a:rPr lang="en-US" b="0" dirty="0">
                <a:solidFill>
                  <a:schemeClr val="tx1"/>
                </a:solidFill>
                <a:cs typeface="Calibri"/>
              </a:rPr>
              <a:t>2024 FEHB Open Season</a:t>
            </a:r>
          </a:p>
          <a:p>
            <a:pPr marL="1200150" lvl="1" indent="-457200">
              <a:buFont typeface="Wingdings" panose="05000000000000000000" pitchFamily="2" charset="2"/>
              <a:buChar char="§"/>
            </a:pPr>
            <a:r>
              <a:rPr lang="en-US" dirty="0"/>
              <a:t>OPM permitted the use of Prescription Drug Plan EGWPs, with auto-enrollment</a:t>
            </a:r>
          </a:p>
          <a:p>
            <a:pPr marL="1485900" lvl="2" indent="-342900">
              <a:buFont typeface="Wingdings" panose="05000000000000000000" pitchFamily="2" charset="2"/>
              <a:buChar char="Ø"/>
            </a:pPr>
            <a:r>
              <a:rPr lang="en-US" dirty="0"/>
              <a:t>Eligible FEHB members who were auto-enrolled may choose to opt out as FEHB members are not required to enroll in Medicare Part D. </a:t>
            </a:r>
          </a:p>
          <a:p>
            <a:pPr marL="1485900" lvl="2" indent="-342900">
              <a:buFont typeface="Wingdings" panose="05000000000000000000" pitchFamily="2" charset="2"/>
              <a:buChar char="Ø"/>
            </a:pPr>
            <a:r>
              <a:rPr lang="en-US" dirty="0">
                <a:cs typeface="Calibri"/>
              </a:rPr>
              <a:t>Rationale: Accrue benefits (including subsidies to enable those benefits) available through coordination with Medicare</a:t>
            </a:r>
          </a:p>
          <a:p>
            <a:pPr marL="1943100" lvl="3" indent="-342900">
              <a:buFont typeface="Courier New" panose="02070309020205020404" pitchFamily="49" charset="0"/>
              <a:buChar char="o"/>
            </a:pPr>
            <a:r>
              <a:rPr lang="en-US" dirty="0">
                <a:cs typeface="Calibri"/>
              </a:rPr>
              <a:t>Drug manufacturer discounts</a:t>
            </a:r>
          </a:p>
          <a:p>
            <a:pPr marL="1943100" lvl="3" indent="-342900">
              <a:buFont typeface="Courier New" panose="02070309020205020404" pitchFamily="49" charset="0"/>
              <a:buChar char="o"/>
            </a:pPr>
            <a:r>
              <a:rPr lang="en-US" dirty="0">
                <a:cs typeface="Calibri"/>
              </a:rPr>
              <a:t>Drug price negotiation (by DHS)</a:t>
            </a:r>
          </a:p>
          <a:p>
            <a:pPr marL="1943100" lvl="3" indent="-342900">
              <a:buFont typeface="Courier New" panose="02070309020205020404" pitchFamily="49" charset="0"/>
              <a:buChar char="o"/>
            </a:pPr>
            <a:r>
              <a:rPr lang="en-US" dirty="0">
                <a:cs typeface="Calibri"/>
              </a:rPr>
              <a:t>Limits on drug price increases</a:t>
            </a:r>
          </a:p>
          <a:p>
            <a:pPr marL="1943100" lvl="3" indent="-342900">
              <a:buFont typeface="Courier New" panose="02070309020205020404" pitchFamily="49" charset="0"/>
              <a:buChar char="o"/>
            </a:pPr>
            <a:r>
              <a:rPr lang="en-US" dirty="0">
                <a:cs typeface="Calibri"/>
              </a:rPr>
              <a:t>Limits on out-of-pocket expenses</a:t>
            </a:r>
          </a:p>
          <a:p>
            <a:pPr marL="1943100" lvl="3" indent="-342900">
              <a:buFont typeface="Courier New" panose="02070309020205020404" pitchFamily="49" charset="0"/>
              <a:buChar char="o"/>
            </a:pPr>
            <a:r>
              <a:rPr lang="en-US" dirty="0">
                <a:cs typeface="Calibri"/>
              </a:rPr>
              <a:t>Limits on cost-sharing for catastrophic expenses</a:t>
            </a:r>
          </a:p>
          <a:p>
            <a:pPr marL="1943100" lvl="3" indent="-342900">
              <a:buFont typeface="Courier New" panose="02070309020205020404" pitchFamily="49" charset="0"/>
              <a:buChar char="o"/>
            </a:pPr>
            <a:r>
              <a:rPr lang="en-US" dirty="0">
                <a:cs typeface="Calibri"/>
              </a:rPr>
              <a:t>Caps price of insulin at $35 per month</a:t>
            </a:r>
            <a:endParaRPr lang="en-US" b="0" dirty="0">
              <a:solidFill>
                <a:schemeClr val="tx1"/>
              </a:solidFill>
              <a:cs typeface="Calibri"/>
            </a:endParaRPr>
          </a:p>
          <a:p>
            <a:pPr marL="1600200" lvl="2" indent="-457200">
              <a:buFont typeface="Wingdings" panose="05000000000000000000" pitchFamily="2" charset="2"/>
              <a:buChar char="§"/>
            </a:pPr>
            <a:endParaRPr lang="en-US" b="0" dirty="0">
              <a:solidFill>
                <a:schemeClr val="tx1"/>
              </a:solidFill>
              <a:cs typeface="Calibri"/>
            </a:endParaRPr>
          </a:p>
        </p:txBody>
      </p:sp>
      <p:sp>
        <p:nvSpPr>
          <p:cNvPr id="5" name="Slide Number Placeholder 4"/>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221A3B-3924-B04A-A496-7CB8DC41F6D4}" type="slidenum">
              <a:rPr kumimoji="0" lang="en-US" sz="900" b="0" i="0" u="none" strike="noStrike" kern="1200" cap="none" spc="0" normalizeH="0" baseline="0" noProof="0" smtClean="0">
                <a:ln>
                  <a:noFill/>
                </a:ln>
                <a:solidFill>
                  <a:srgbClr val="006491"/>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900" b="0" i="0" u="none" strike="noStrike" kern="1200" cap="none" spc="0" normalizeH="0" baseline="0" noProof="0">
              <a:ln>
                <a:noFill/>
              </a:ln>
              <a:solidFill>
                <a:srgbClr val="006491"/>
              </a:solidFill>
              <a:effectLst/>
              <a:uLnTx/>
              <a:uFillTx/>
              <a:latin typeface="Calibri"/>
              <a:ea typeface="+mn-ea"/>
              <a:cs typeface="+mn-cs"/>
            </a:endParaRPr>
          </a:p>
        </p:txBody>
      </p:sp>
      <p:sp>
        <p:nvSpPr>
          <p:cNvPr id="6" name="Footer Placeholder 5"/>
          <p:cNvSpPr>
            <a:spLocks noGrp="1"/>
          </p:cNvSpPr>
          <p:nvPr>
            <p:ph type="ftr" sz="quarter" idx="3"/>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100" normalizeH="0" baseline="0" noProof="0">
                <a:ln>
                  <a:noFill/>
                </a:ln>
                <a:solidFill>
                  <a:srgbClr val="006491"/>
                </a:solidFill>
                <a:effectLst/>
                <a:uLnTx/>
                <a:uFillTx/>
                <a:latin typeface="Calibri" panose="020F0502020204030204" pitchFamily="34" charset="0"/>
                <a:ea typeface="+mn-ea"/>
                <a:cs typeface="Calibri" panose="020F0502020204030204" pitchFamily="34" charset="0"/>
              </a:rPr>
              <a:t>FEDERAL BENEFITS EXPERTS</a:t>
            </a:r>
          </a:p>
        </p:txBody>
      </p:sp>
    </p:spTree>
    <p:extLst>
      <p:ext uri="{BB962C8B-B14F-4D97-AF65-F5344CB8AC3E}">
        <p14:creationId xmlns:p14="http://schemas.microsoft.com/office/powerpoint/2010/main" val="20395162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NARFE Federal Benefits Institute</a:t>
            </a:r>
          </a:p>
        </p:txBody>
      </p:sp>
      <p:sp>
        <p:nvSpPr>
          <p:cNvPr id="3" name="Content Placeholder 2"/>
          <p:cNvSpPr>
            <a:spLocks noGrp="1"/>
          </p:cNvSpPr>
          <p:nvPr>
            <p:ph idx="1"/>
          </p:nvPr>
        </p:nvSpPr>
        <p:spPr>
          <a:xfrm>
            <a:off x="465546" y="1511301"/>
            <a:ext cx="11113838" cy="4845050"/>
          </a:xfrm>
        </p:spPr>
        <p:txBody>
          <a:bodyPr vert="horz" lIns="91440" tIns="45720" rIns="91440" bIns="45720" rtlCol="0" anchor="t">
            <a:normAutofit/>
          </a:bodyPr>
          <a:lstStyle/>
          <a:p>
            <a:r>
              <a:rPr lang="en-US" dirty="0">
                <a:solidFill>
                  <a:schemeClr val="tx2"/>
                </a:solidFill>
                <a:cs typeface="Calibri"/>
              </a:rPr>
              <a:t>What’s New?</a:t>
            </a:r>
          </a:p>
          <a:p>
            <a:pPr marL="457200" indent="-457200">
              <a:buFont typeface="Arial" panose="020B0604020202020204" pitchFamily="34" charset="0"/>
              <a:buChar char="•"/>
            </a:pPr>
            <a:r>
              <a:rPr lang="en-US" b="0" dirty="0">
                <a:solidFill>
                  <a:schemeClr val="tx1"/>
                </a:solidFill>
                <a:cs typeface="Calibri"/>
              </a:rPr>
              <a:t>Medicare Prescription Drug Plans</a:t>
            </a:r>
          </a:p>
          <a:p>
            <a:pPr marL="1200150" lvl="1" indent="-457200">
              <a:buFont typeface="Wingdings" panose="05000000000000000000" pitchFamily="2" charset="2"/>
              <a:buChar char="§"/>
            </a:pPr>
            <a:r>
              <a:rPr lang="en-US" dirty="0">
                <a:cs typeface="Calibri"/>
              </a:rPr>
              <a:t>No additional premium cost, unless subject to IRMAA surcharge</a:t>
            </a:r>
          </a:p>
          <a:p>
            <a:pPr marL="1600200" lvl="2" indent="-457200">
              <a:buFont typeface="Wingdings" panose="05000000000000000000" pitchFamily="2" charset="2"/>
              <a:buChar char="Ø"/>
            </a:pPr>
            <a:r>
              <a:rPr lang="en-US" b="0" dirty="0">
                <a:solidFill>
                  <a:schemeClr val="tx1"/>
                </a:solidFill>
                <a:cs typeface="Calibri"/>
              </a:rPr>
              <a:t>IRMAA surcharges for Part D range from $13 per month to $81 per month based on income</a:t>
            </a:r>
          </a:p>
          <a:p>
            <a:pPr marL="1200150" lvl="1" indent="-457200">
              <a:buFont typeface="Wingdings" panose="05000000000000000000" pitchFamily="2" charset="2"/>
              <a:buChar char="§"/>
            </a:pPr>
            <a:r>
              <a:rPr lang="en-US" dirty="0">
                <a:cs typeface="Calibri"/>
              </a:rPr>
              <a:t>Expected to lower out-of-pocket expenses for prescription drugs for most</a:t>
            </a:r>
          </a:p>
          <a:p>
            <a:pPr marL="1200150" lvl="1" indent="-457200">
              <a:buFont typeface="Wingdings" panose="05000000000000000000" pitchFamily="2" charset="2"/>
              <a:buChar char="§"/>
            </a:pPr>
            <a:r>
              <a:rPr lang="en-US" b="0" dirty="0">
                <a:solidFill>
                  <a:schemeClr val="tx1"/>
                </a:solidFill>
                <a:cs typeface="Calibri"/>
              </a:rPr>
              <a:t>BUT, some i</a:t>
            </a:r>
            <a:r>
              <a:rPr lang="en-US" dirty="0">
                <a:cs typeface="Calibri"/>
              </a:rPr>
              <a:t>ssues:</a:t>
            </a:r>
          </a:p>
          <a:p>
            <a:pPr marL="1600200" lvl="2" indent="-457200">
              <a:buFont typeface="Wingdings" panose="05000000000000000000" pitchFamily="2" charset="2"/>
              <a:buChar char="Ø"/>
            </a:pPr>
            <a:r>
              <a:rPr lang="en-US" dirty="0">
                <a:cs typeface="Calibri"/>
              </a:rPr>
              <a:t>Possible loss of drug company discounts</a:t>
            </a:r>
          </a:p>
          <a:p>
            <a:pPr marL="1600200" lvl="2" indent="-457200">
              <a:buFont typeface="Wingdings" panose="05000000000000000000" pitchFamily="2" charset="2"/>
              <a:buChar char="Ø"/>
            </a:pPr>
            <a:r>
              <a:rPr lang="en-US" b="0" dirty="0">
                <a:solidFill>
                  <a:schemeClr val="tx1"/>
                </a:solidFill>
                <a:cs typeface="Calibri"/>
              </a:rPr>
              <a:t>Possible change in tier classification, coverage</a:t>
            </a:r>
          </a:p>
          <a:p>
            <a:pPr marL="1200150" lvl="1" indent="-457200"/>
            <a:endParaRPr lang="en-US" b="0" dirty="0">
              <a:solidFill>
                <a:schemeClr val="tx1"/>
              </a:solidFill>
              <a:cs typeface="Calibri"/>
            </a:endParaRPr>
          </a:p>
        </p:txBody>
      </p:sp>
      <p:sp>
        <p:nvSpPr>
          <p:cNvPr id="5" name="Slide Number Placeholder 4"/>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221A3B-3924-B04A-A496-7CB8DC41F6D4}" type="slidenum">
              <a:rPr kumimoji="0" lang="en-US" sz="900" b="0" i="0" u="none" strike="noStrike" kern="1200" cap="none" spc="0" normalizeH="0" baseline="0" noProof="0" smtClean="0">
                <a:ln>
                  <a:noFill/>
                </a:ln>
                <a:solidFill>
                  <a:srgbClr val="006491"/>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900" b="0" i="0" u="none" strike="noStrike" kern="1200" cap="none" spc="0" normalizeH="0" baseline="0" noProof="0">
              <a:ln>
                <a:noFill/>
              </a:ln>
              <a:solidFill>
                <a:srgbClr val="006491"/>
              </a:solidFill>
              <a:effectLst/>
              <a:uLnTx/>
              <a:uFillTx/>
              <a:latin typeface="Calibri"/>
              <a:ea typeface="+mn-ea"/>
              <a:cs typeface="+mn-cs"/>
            </a:endParaRPr>
          </a:p>
        </p:txBody>
      </p:sp>
      <p:sp>
        <p:nvSpPr>
          <p:cNvPr id="6" name="Footer Placeholder 5"/>
          <p:cNvSpPr>
            <a:spLocks noGrp="1"/>
          </p:cNvSpPr>
          <p:nvPr>
            <p:ph type="ftr" sz="quarter" idx="3"/>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100" normalizeH="0" baseline="0" noProof="0">
                <a:ln>
                  <a:noFill/>
                </a:ln>
                <a:solidFill>
                  <a:srgbClr val="006491"/>
                </a:solidFill>
                <a:effectLst/>
                <a:uLnTx/>
                <a:uFillTx/>
                <a:latin typeface="Calibri" panose="020F0502020204030204" pitchFamily="34" charset="0"/>
                <a:ea typeface="+mn-ea"/>
                <a:cs typeface="Calibri" panose="020F0502020204030204" pitchFamily="34" charset="0"/>
              </a:rPr>
              <a:t>FEDERAL BENEFITS EXPERTS</a:t>
            </a:r>
          </a:p>
        </p:txBody>
      </p:sp>
    </p:spTree>
    <p:extLst>
      <p:ext uri="{BB962C8B-B14F-4D97-AF65-F5344CB8AC3E}">
        <p14:creationId xmlns:p14="http://schemas.microsoft.com/office/powerpoint/2010/main" val="37934854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FCA79-99BF-6849-B46E-4ABB4F507F8D}"/>
              </a:ext>
            </a:extLst>
          </p:cNvPr>
          <p:cNvSpPr>
            <a:spLocks noGrp="1"/>
          </p:cNvSpPr>
          <p:nvPr>
            <p:ph type="title"/>
          </p:nvPr>
        </p:nvSpPr>
        <p:spPr/>
        <p:txBody>
          <a:bodyPr/>
          <a:lstStyle/>
          <a:p>
            <a:r>
              <a:rPr lang="en-US" dirty="0"/>
              <a:t>NARFE Federal Benefits Institute</a:t>
            </a:r>
          </a:p>
        </p:txBody>
      </p:sp>
      <p:sp>
        <p:nvSpPr>
          <p:cNvPr id="3" name="Content Placeholder 2">
            <a:extLst>
              <a:ext uri="{FF2B5EF4-FFF2-40B4-BE49-F238E27FC236}">
                <a16:creationId xmlns:a16="http://schemas.microsoft.com/office/drawing/2014/main" id="{661B4220-6763-8D42-A7D1-1E33C3E6CE55}"/>
              </a:ext>
            </a:extLst>
          </p:cNvPr>
          <p:cNvSpPr>
            <a:spLocks noGrp="1"/>
          </p:cNvSpPr>
          <p:nvPr>
            <p:ph idx="1"/>
          </p:nvPr>
        </p:nvSpPr>
        <p:spPr>
          <a:xfrm>
            <a:off x="467012" y="1369059"/>
            <a:ext cx="10967086" cy="5132541"/>
          </a:xfrm>
        </p:spPr>
        <p:txBody>
          <a:bodyPr>
            <a:normAutofit fontScale="85000" lnSpcReduction="20000"/>
          </a:bodyPr>
          <a:lstStyle/>
          <a:p>
            <a:r>
              <a:rPr lang="en-US" b="1" dirty="0"/>
              <a:t>FEHB Medicare Prescription Drug Plans (MPDPs) </a:t>
            </a:r>
          </a:p>
          <a:p>
            <a:pPr marL="796686" lvl="1" indent="-334863"/>
            <a:r>
              <a:rPr lang="en-US" b="1" dirty="0"/>
              <a:t>Introduced in 2024 Open Season</a:t>
            </a:r>
          </a:p>
          <a:p>
            <a:pPr marL="1196736" lvl="2" indent="-334863"/>
            <a:r>
              <a:rPr lang="en-US" dirty="0"/>
              <a:t>But FEHB Medicare Advantage (MA) add-ons were previously available</a:t>
            </a:r>
          </a:p>
          <a:p>
            <a:pPr marL="796686" lvl="1" indent="-334863"/>
            <a:endParaRPr lang="en-US" b="1" dirty="0"/>
          </a:p>
          <a:p>
            <a:pPr marL="796686" lvl="1" indent="-334863"/>
            <a:r>
              <a:rPr lang="en-US" b="1" dirty="0"/>
              <a:t>Why OPM Encouraged Plans</a:t>
            </a:r>
          </a:p>
          <a:p>
            <a:pPr marL="1196616" lvl="2" indent="-334863"/>
            <a:r>
              <a:rPr lang="en-US" dirty="0"/>
              <a:t>Allow cost savings through Part D integration option to gain benefits, including new ones from Inflation Reduction Act:</a:t>
            </a:r>
          </a:p>
          <a:p>
            <a:pPr marL="1539413" lvl="3" indent="-334863"/>
            <a:r>
              <a:rPr lang="en-US" dirty="0"/>
              <a:t>Drug manufacturer discounts</a:t>
            </a:r>
          </a:p>
          <a:p>
            <a:pPr marL="1539413" lvl="3" indent="-334863"/>
            <a:r>
              <a:rPr lang="en-US" dirty="0"/>
              <a:t>Cap on insulin prices</a:t>
            </a:r>
          </a:p>
          <a:p>
            <a:pPr marL="1539413" lvl="3" indent="-334863"/>
            <a:r>
              <a:rPr lang="en-US" dirty="0"/>
              <a:t>Caps on drug price inflation</a:t>
            </a:r>
          </a:p>
          <a:p>
            <a:pPr marL="1539413" lvl="3" indent="-334863"/>
            <a:r>
              <a:rPr lang="en-US" dirty="0"/>
              <a:t>Caps on out-of-pocket, catastrophic coverage expenses</a:t>
            </a:r>
          </a:p>
          <a:p>
            <a:pPr marL="1539413" lvl="3" indent="-334863"/>
            <a:r>
              <a:rPr lang="en-US" dirty="0"/>
              <a:t>Drug price negotiation by Department of Health and Human Services</a:t>
            </a:r>
          </a:p>
          <a:p>
            <a:pPr marL="1196736" lvl="2" indent="-334863"/>
            <a:endParaRPr lang="en-US" b="1" dirty="0"/>
          </a:p>
          <a:p>
            <a:pPr marL="796686" lvl="1" indent="-334863"/>
            <a:r>
              <a:rPr lang="en-US" b="1" dirty="0"/>
              <a:t>NARFE Priorities</a:t>
            </a:r>
          </a:p>
          <a:p>
            <a:pPr marL="1196616" lvl="2" indent="-334863"/>
            <a:r>
              <a:rPr lang="en-US" dirty="0"/>
              <a:t>Maintain choice for retirees re: Medicare Part B and Part D enrollment</a:t>
            </a:r>
          </a:p>
          <a:p>
            <a:pPr marL="1196616" lvl="2" indent="-334863"/>
            <a:r>
              <a:rPr lang="en-US" dirty="0"/>
              <a:t>Lower costs</a:t>
            </a:r>
          </a:p>
          <a:p>
            <a:pPr marL="861753" lvl="2" indent="0">
              <a:buNone/>
            </a:pPr>
            <a:endParaRPr lang="en-US" dirty="0"/>
          </a:p>
        </p:txBody>
      </p:sp>
      <p:sp>
        <p:nvSpPr>
          <p:cNvPr id="6" name="Footer Placeholder 5">
            <a:extLst>
              <a:ext uri="{FF2B5EF4-FFF2-40B4-BE49-F238E27FC236}">
                <a16:creationId xmlns:a16="http://schemas.microsoft.com/office/drawing/2014/main" id="{AA8C5BF1-304A-CC42-A4FA-FAAEA3F2AD04}"/>
              </a:ext>
            </a:extLst>
          </p:cNvPr>
          <p:cNvSpPr>
            <a:spLocks noGrp="1"/>
          </p:cNvSpPr>
          <p:nvPr>
            <p:ph type="ftr" sz="quarter" idx="3"/>
          </p:nvPr>
        </p:nvSpPr>
        <p:spPr>
          <a:xfrm>
            <a:off x="3571388" y="6355589"/>
            <a:ext cx="5161661" cy="365030"/>
          </a:xfrm>
          <a:prstGeom prst="rect">
            <a:avLst/>
          </a:prstGeom>
        </p:spPr>
        <p:txBody>
          <a:bodyPr anchor="ctr"/>
          <a:lstStyle>
            <a:defPPr>
              <a:defRPr lang="en-US"/>
            </a:defPPr>
            <a:lvl1pPr marL="0" algn="ctr" defTabSz="457063" rtl="0" eaLnBrk="1" latinLnBrk="0" hangingPunct="1">
              <a:defRPr sz="900" b="1" kern="1200" spc="100" baseline="0">
                <a:solidFill>
                  <a:srgbClr val="006491"/>
                </a:solidFill>
                <a:latin typeface="Calibri" panose="020F0502020204030204" pitchFamily="34" charset="0"/>
                <a:ea typeface="+mn-ea"/>
                <a:cs typeface="Calibri" panose="020F0502020204030204" pitchFamily="34" charset="0"/>
              </a:defRPr>
            </a:lvl1pPr>
            <a:lvl2pPr marL="457063" algn="l" defTabSz="457063" rtl="0" eaLnBrk="1" latinLnBrk="0" hangingPunct="1">
              <a:defRPr sz="1799" kern="1200">
                <a:solidFill>
                  <a:schemeClr val="tx1"/>
                </a:solidFill>
                <a:latin typeface="+mn-lt"/>
                <a:ea typeface="+mn-ea"/>
                <a:cs typeface="+mn-cs"/>
              </a:defRPr>
            </a:lvl2pPr>
            <a:lvl3pPr marL="914126" algn="l" defTabSz="457063" rtl="0" eaLnBrk="1" latinLnBrk="0" hangingPunct="1">
              <a:defRPr sz="1799" kern="1200">
                <a:solidFill>
                  <a:schemeClr val="tx1"/>
                </a:solidFill>
                <a:latin typeface="+mn-lt"/>
                <a:ea typeface="+mn-ea"/>
                <a:cs typeface="+mn-cs"/>
              </a:defRPr>
            </a:lvl3pPr>
            <a:lvl4pPr marL="1371189" algn="l" defTabSz="457063" rtl="0" eaLnBrk="1" latinLnBrk="0" hangingPunct="1">
              <a:defRPr sz="1799" kern="1200">
                <a:solidFill>
                  <a:schemeClr val="tx1"/>
                </a:solidFill>
                <a:latin typeface="+mn-lt"/>
                <a:ea typeface="+mn-ea"/>
                <a:cs typeface="+mn-cs"/>
              </a:defRPr>
            </a:lvl4pPr>
            <a:lvl5pPr marL="1828251" algn="l" defTabSz="457063" rtl="0" eaLnBrk="1" latinLnBrk="0" hangingPunct="1">
              <a:defRPr sz="1799" kern="1200">
                <a:solidFill>
                  <a:schemeClr val="tx1"/>
                </a:solidFill>
                <a:latin typeface="+mn-lt"/>
                <a:ea typeface="+mn-ea"/>
                <a:cs typeface="+mn-cs"/>
              </a:defRPr>
            </a:lvl5pPr>
            <a:lvl6pPr marL="2285314" algn="l" defTabSz="457063" rtl="0" eaLnBrk="1" latinLnBrk="0" hangingPunct="1">
              <a:defRPr sz="1799" kern="1200">
                <a:solidFill>
                  <a:schemeClr val="tx1"/>
                </a:solidFill>
                <a:latin typeface="+mn-lt"/>
                <a:ea typeface="+mn-ea"/>
                <a:cs typeface="+mn-cs"/>
              </a:defRPr>
            </a:lvl6pPr>
            <a:lvl7pPr marL="2742377" algn="l" defTabSz="457063" rtl="0" eaLnBrk="1" latinLnBrk="0" hangingPunct="1">
              <a:defRPr sz="1799" kern="1200">
                <a:solidFill>
                  <a:schemeClr val="tx1"/>
                </a:solidFill>
                <a:latin typeface="+mn-lt"/>
                <a:ea typeface="+mn-ea"/>
                <a:cs typeface="+mn-cs"/>
              </a:defRPr>
            </a:lvl7pPr>
            <a:lvl8pPr marL="3199440" algn="l" defTabSz="457063" rtl="0" eaLnBrk="1" latinLnBrk="0" hangingPunct="1">
              <a:defRPr sz="1799" kern="1200">
                <a:solidFill>
                  <a:schemeClr val="tx1"/>
                </a:solidFill>
                <a:latin typeface="+mn-lt"/>
                <a:ea typeface="+mn-ea"/>
                <a:cs typeface="+mn-cs"/>
              </a:defRPr>
            </a:lvl8pPr>
            <a:lvl9pPr marL="3656503" algn="l" defTabSz="457063" rtl="0" eaLnBrk="1" latinLnBrk="0" hangingPunct="1">
              <a:defRPr sz="1799" kern="1200">
                <a:solidFill>
                  <a:schemeClr val="tx1"/>
                </a:solidFill>
                <a:latin typeface="+mn-lt"/>
                <a:ea typeface="+mn-ea"/>
                <a:cs typeface="+mn-cs"/>
              </a:defRPr>
            </a:lvl9pPr>
          </a:lstStyle>
          <a:p>
            <a:pPr marL="0" marR="0" lvl="0" indent="0" algn="ctr" defTabSz="457063"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100" normalizeH="0" baseline="0" noProof="0">
                <a:ln>
                  <a:noFill/>
                </a:ln>
                <a:solidFill>
                  <a:srgbClr val="006491"/>
                </a:solidFill>
                <a:effectLst/>
                <a:uLnTx/>
                <a:uFillTx/>
                <a:latin typeface="Calibri" panose="020F0502020204030204" pitchFamily="34" charset="0"/>
                <a:ea typeface="+mn-ea"/>
                <a:cs typeface="Calibri" panose="020F0502020204030204" pitchFamily="34" charset="0"/>
              </a:rPr>
              <a:t>FEDERAL BENEFITS EXPERTS</a:t>
            </a:r>
          </a:p>
        </p:txBody>
      </p:sp>
    </p:spTree>
    <p:extLst>
      <p:ext uri="{BB962C8B-B14F-4D97-AF65-F5344CB8AC3E}">
        <p14:creationId xmlns:p14="http://schemas.microsoft.com/office/powerpoint/2010/main" val="3724194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FCA79-99BF-6849-B46E-4ABB4F507F8D}"/>
              </a:ext>
            </a:extLst>
          </p:cNvPr>
          <p:cNvSpPr>
            <a:spLocks noGrp="1"/>
          </p:cNvSpPr>
          <p:nvPr>
            <p:ph type="title"/>
          </p:nvPr>
        </p:nvSpPr>
        <p:spPr/>
        <p:txBody>
          <a:bodyPr/>
          <a:lstStyle/>
          <a:p>
            <a:r>
              <a:rPr lang="en-US" dirty="0"/>
              <a:t>NARFE Federal Benefits Institute</a:t>
            </a:r>
          </a:p>
        </p:txBody>
      </p:sp>
      <p:sp>
        <p:nvSpPr>
          <p:cNvPr id="3" name="Content Placeholder 2">
            <a:extLst>
              <a:ext uri="{FF2B5EF4-FFF2-40B4-BE49-F238E27FC236}">
                <a16:creationId xmlns:a16="http://schemas.microsoft.com/office/drawing/2014/main" id="{661B4220-6763-8D42-A7D1-1E33C3E6CE55}"/>
              </a:ext>
            </a:extLst>
          </p:cNvPr>
          <p:cNvSpPr>
            <a:spLocks noGrp="1"/>
          </p:cNvSpPr>
          <p:nvPr>
            <p:ph idx="1"/>
          </p:nvPr>
        </p:nvSpPr>
        <p:spPr>
          <a:xfrm>
            <a:off x="467012" y="1369059"/>
            <a:ext cx="10967086" cy="5132541"/>
          </a:xfrm>
        </p:spPr>
        <p:txBody>
          <a:bodyPr>
            <a:normAutofit/>
          </a:bodyPr>
          <a:lstStyle/>
          <a:p>
            <a:r>
              <a:rPr lang="en-US" b="1" dirty="0"/>
              <a:t>FEHB Medicare Prescription Drug Plans</a:t>
            </a:r>
          </a:p>
          <a:p>
            <a:pPr marL="796686" lvl="1" indent="-334863"/>
            <a:r>
              <a:rPr lang="en-US" b="1" dirty="0"/>
              <a:t>Automatic Enrollment and Opt-Out/Opt-In</a:t>
            </a:r>
          </a:p>
          <a:p>
            <a:pPr marL="1196736" lvl="2" indent="-334863"/>
            <a:r>
              <a:rPr lang="en-US" dirty="0"/>
              <a:t>Expectation that MPDPs lower costs for most/all</a:t>
            </a:r>
          </a:p>
          <a:p>
            <a:pPr marL="1196736" lvl="2" indent="-334863"/>
            <a:r>
              <a:rPr lang="en-US" dirty="0"/>
              <a:t>Plan variation on opt-out/opt-in</a:t>
            </a:r>
          </a:p>
          <a:p>
            <a:pPr marL="796686" lvl="1" indent="-334863"/>
            <a:endParaRPr lang="en-US" b="1" dirty="0"/>
          </a:p>
          <a:p>
            <a:pPr marL="796686" lvl="1" indent="-334863"/>
            <a:r>
              <a:rPr lang="en-US" b="1" dirty="0"/>
              <a:t>Why </a:t>
            </a:r>
            <a:r>
              <a:rPr lang="en-US" b="1" dirty="0" err="1"/>
              <a:t>Opt</a:t>
            </a:r>
            <a:r>
              <a:rPr lang="en-US" b="1" dirty="0"/>
              <a:t> Out?</a:t>
            </a:r>
          </a:p>
          <a:p>
            <a:pPr marL="1196616" lvl="2" indent="-334863"/>
            <a:r>
              <a:rPr lang="en-US" dirty="0"/>
              <a:t>Income Related Monthly Adjustment Amount (IRMAA)</a:t>
            </a:r>
          </a:p>
          <a:p>
            <a:pPr marL="1196616" lvl="2" indent="-334863"/>
            <a:r>
              <a:rPr lang="en-US" dirty="0"/>
              <a:t>Change in Tier Classification</a:t>
            </a:r>
          </a:p>
          <a:p>
            <a:pPr marL="1196616" lvl="2" indent="-334863"/>
            <a:r>
              <a:rPr lang="en-US" dirty="0"/>
              <a:t>Inability to Use Drug Company Discounts &amp; Insurance Coverage Simultaneously</a:t>
            </a:r>
          </a:p>
          <a:p>
            <a:pPr marL="461823" lvl="1" indent="0">
              <a:buNone/>
            </a:pPr>
            <a:endParaRPr lang="en-US" b="1" dirty="0"/>
          </a:p>
          <a:p>
            <a:pPr marL="796686" lvl="1" indent="-334863"/>
            <a:endParaRPr lang="en-US" b="1" dirty="0"/>
          </a:p>
          <a:p>
            <a:pPr marL="861753" lvl="2" indent="0">
              <a:buNone/>
            </a:pPr>
            <a:endParaRPr lang="en-US" dirty="0"/>
          </a:p>
        </p:txBody>
      </p:sp>
      <p:sp>
        <p:nvSpPr>
          <p:cNvPr id="6" name="Footer Placeholder 5">
            <a:extLst>
              <a:ext uri="{FF2B5EF4-FFF2-40B4-BE49-F238E27FC236}">
                <a16:creationId xmlns:a16="http://schemas.microsoft.com/office/drawing/2014/main" id="{AA8C5BF1-304A-CC42-A4FA-FAAEA3F2AD04}"/>
              </a:ext>
            </a:extLst>
          </p:cNvPr>
          <p:cNvSpPr>
            <a:spLocks noGrp="1"/>
          </p:cNvSpPr>
          <p:nvPr>
            <p:ph type="ftr" sz="quarter" idx="3"/>
          </p:nvPr>
        </p:nvSpPr>
        <p:spPr>
          <a:xfrm>
            <a:off x="3571388" y="6355589"/>
            <a:ext cx="5161661" cy="365030"/>
          </a:xfrm>
          <a:prstGeom prst="rect">
            <a:avLst/>
          </a:prstGeom>
        </p:spPr>
        <p:txBody>
          <a:bodyPr anchor="ctr"/>
          <a:lstStyle>
            <a:defPPr>
              <a:defRPr lang="en-US"/>
            </a:defPPr>
            <a:lvl1pPr marL="0" algn="ctr" defTabSz="457063" rtl="0" eaLnBrk="1" latinLnBrk="0" hangingPunct="1">
              <a:defRPr sz="900" b="1" kern="1200" spc="100" baseline="0">
                <a:solidFill>
                  <a:srgbClr val="006491"/>
                </a:solidFill>
                <a:latin typeface="Calibri" panose="020F0502020204030204" pitchFamily="34" charset="0"/>
                <a:ea typeface="+mn-ea"/>
                <a:cs typeface="Calibri" panose="020F0502020204030204" pitchFamily="34" charset="0"/>
              </a:defRPr>
            </a:lvl1pPr>
            <a:lvl2pPr marL="457063" algn="l" defTabSz="457063" rtl="0" eaLnBrk="1" latinLnBrk="0" hangingPunct="1">
              <a:defRPr sz="1799" kern="1200">
                <a:solidFill>
                  <a:schemeClr val="tx1"/>
                </a:solidFill>
                <a:latin typeface="+mn-lt"/>
                <a:ea typeface="+mn-ea"/>
                <a:cs typeface="+mn-cs"/>
              </a:defRPr>
            </a:lvl2pPr>
            <a:lvl3pPr marL="914126" algn="l" defTabSz="457063" rtl="0" eaLnBrk="1" latinLnBrk="0" hangingPunct="1">
              <a:defRPr sz="1799" kern="1200">
                <a:solidFill>
                  <a:schemeClr val="tx1"/>
                </a:solidFill>
                <a:latin typeface="+mn-lt"/>
                <a:ea typeface="+mn-ea"/>
                <a:cs typeface="+mn-cs"/>
              </a:defRPr>
            </a:lvl3pPr>
            <a:lvl4pPr marL="1371189" algn="l" defTabSz="457063" rtl="0" eaLnBrk="1" latinLnBrk="0" hangingPunct="1">
              <a:defRPr sz="1799" kern="1200">
                <a:solidFill>
                  <a:schemeClr val="tx1"/>
                </a:solidFill>
                <a:latin typeface="+mn-lt"/>
                <a:ea typeface="+mn-ea"/>
                <a:cs typeface="+mn-cs"/>
              </a:defRPr>
            </a:lvl4pPr>
            <a:lvl5pPr marL="1828251" algn="l" defTabSz="457063" rtl="0" eaLnBrk="1" latinLnBrk="0" hangingPunct="1">
              <a:defRPr sz="1799" kern="1200">
                <a:solidFill>
                  <a:schemeClr val="tx1"/>
                </a:solidFill>
                <a:latin typeface="+mn-lt"/>
                <a:ea typeface="+mn-ea"/>
                <a:cs typeface="+mn-cs"/>
              </a:defRPr>
            </a:lvl5pPr>
            <a:lvl6pPr marL="2285314" algn="l" defTabSz="457063" rtl="0" eaLnBrk="1" latinLnBrk="0" hangingPunct="1">
              <a:defRPr sz="1799" kern="1200">
                <a:solidFill>
                  <a:schemeClr val="tx1"/>
                </a:solidFill>
                <a:latin typeface="+mn-lt"/>
                <a:ea typeface="+mn-ea"/>
                <a:cs typeface="+mn-cs"/>
              </a:defRPr>
            </a:lvl6pPr>
            <a:lvl7pPr marL="2742377" algn="l" defTabSz="457063" rtl="0" eaLnBrk="1" latinLnBrk="0" hangingPunct="1">
              <a:defRPr sz="1799" kern="1200">
                <a:solidFill>
                  <a:schemeClr val="tx1"/>
                </a:solidFill>
                <a:latin typeface="+mn-lt"/>
                <a:ea typeface="+mn-ea"/>
                <a:cs typeface="+mn-cs"/>
              </a:defRPr>
            </a:lvl7pPr>
            <a:lvl8pPr marL="3199440" algn="l" defTabSz="457063" rtl="0" eaLnBrk="1" latinLnBrk="0" hangingPunct="1">
              <a:defRPr sz="1799" kern="1200">
                <a:solidFill>
                  <a:schemeClr val="tx1"/>
                </a:solidFill>
                <a:latin typeface="+mn-lt"/>
                <a:ea typeface="+mn-ea"/>
                <a:cs typeface="+mn-cs"/>
              </a:defRPr>
            </a:lvl8pPr>
            <a:lvl9pPr marL="3656503" algn="l" defTabSz="457063" rtl="0" eaLnBrk="1" latinLnBrk="0" hangingPunct="1">
              <a:defRPr sz="1799" kern="1200">
                <a:solidFill>
                  <a:schemeClr val="tx1"/>
                </a:solidFill>
                <a:latin typeface="+mn-lt"/>
                <a:ea typeface="+mn-ea"/>
                <a:cs typeface="+mn-cs"/>
              </a:defRPr>
            </a:lvl9pPr>
          </a:lstStyle>
          <a:p>
            <a:pPr marL="0" marR="0" lvl="0" indent="0" algn="ctr" defTabSz="457063"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100" normalizeH="0" baseline="0" noProof="0">
                <a:ln>
                  <a:noFill/>
                </a:ln>
                <a:solidFill>
                  <a:srgbClr val="006491"/>
                </a:solidFill>
                <a:effectLst/>
                <a:uLnTx/>
                <a:uFillTx/>
                <a:latin typeface="Calibri" panose="020F0502020204030204" pitchFamily="34" charset="0"/>
                <a:ea typeface="+mn-ea"/>
                <a:cs typeface="Calibri" panose="020F0502020204030204" pitchFamily="34" charset="0"/>
              </a:rPr>
              <a:t>FEDERAL BENEFITS EXPERTS</a:t>
            </a:r>
          </a:p>
        </p:txBody>
      </p:sp>
    </p:spTree>
    <p:extLst>
      <p:ext uri="{BB962C8B-B14F-4D97-AF65-F5344CB8AC3E}">
        <p14:creationId xmlns:p14="http://schemas.microsoft.com/office/powerpoint/2010/main" val="39270994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FCA79-99BF-6849-B46E-4ABB4F507F8D}"/>
              </a:ext>
            </a:extLst>
          </p:cNvPr>
          <p:cNvSpPr>
            <a:spLocks noGrp="1"/>
          </p:cNvSpPr>
          <p:nvPr>
            <p:ph type="title"/>
          </p:nvPr>
        </p:nvSpPr>
        <p:spPr/>
        <p:txBody>
          <a:bodyPr/>
          <a:lstStyle/>
          <a:p>
            <a:r>
              <a:rPr lang="en-US" dirty="0"/>
              <a:t>NARFE Federal Benefits Institute</a:t>
            </a:r>
          </a:p>
        </p:txBody>
      </p:sp>
      <p:sp>
        <p:nvSpPr>
          <p:cNvPr id="3" name="Content Placeholder 2">
            <a:extLst>
              <a:ext uri="{FF2B5EF4-FFF2-40B4-BE49-F238E27FC236}">
                <a16:creationId xmlns:a16="http://schemas.microsoft.com/office/drawing/2014/main" id="{661B4220-6763-8D42-A7D1-1E33C3E6CE55}"/>
              </a:ext>
            </a:extLst>
          </p:cNvPr>
          <p:cNvSpPr>
            <a:spLocks noGrp="1"/>
          </p:cNvSpPr>
          <p:nvPr>
            <p:ph idx="1"/>
          </p:nvPr>
        </p:nvSpPr>
        <p:spPr>
          <a:xfrm>
            <a:off x="467012" y="1369059"/>
            <a:ext cx="10967086" cy="5132541"/>
          </a:xfrm>
        </p:spPr>
        <p:txBody>
          <a:bodyPr>
            <a:normAutofit/>
          </a:bodyPr>
          <a:lstStyle/>
          <a:p>
            <a:r>
              <a:rPr lang="en-US" b="1" dirty="0"/>
              <a:t>FEHB Medicare Prescription Drug Plans</a:t>
            </a:r>
          </a:p>
          <a:p>
            <a:pPr marL="796686" lvl="1" indent="-334863"/>
            <a:r>
              <a:rPr lang="en-US" b="1" dirty="0"/>
              <a:t>2025 Call Letter</a:t>
            </a:r>
          </a:p>
          <a:p>
            <a:pPr marL="1196736" lvl="2" indent="-334863"/>
            <a:r>
              <a:rPr lang="en-US" b="1" dirty="0"/>
              <a:t>“In all instances” language added to “equal to or greater drug coverage” directive</a:t>
            </a:r>
          </a:p>
          <a:p>
            <a:pPr marL="1653936" lvl="3" indent="-334863"/>
            <a:r>
              <a:rPr lang="en-US" b="1" dirty="0"/>
              <a:t>“</a:t>
            </a:r>
            <a:r>
              <a:rPr lang="en-US" dirty="0"/>
              <a:t>FEHB annuitants enrolled in an EGWP must have formulary access to all drugs covered under the corresponding FEHB formulary at the same or lower cost-share than they would have otherwise been responsible for if they enrolled solely in the FEHB plan.” </a:t>
            </a:r>
            <a:endParaRPr lang="en-US" b="1" dirty="0"/>
          </a:p>
          <a:p>
            <a:pPr marL="1196736" lvl="2" indent="-334863"/>
            <a:endParaRPr lang="en-US" b="1" dirty="0"/>
          </a:p>
          <a:p>
            <a:pPr marL="1196736" lvl="2" indent="-334863"/>
            <a:r>
              <a:rPr lang="en-US" b="1" dirty="0"/>
              <a:t>Member transparency tools</a:t>
            </a:r>
          </a:p>
          <a:p>
            <a:pPr marL="1196736" lvl="2" indent="-334863"/>
            <a:endParaRPr lang="en-US" b="1" dirty="0"/>
          </a:p>
          <a:p>
            <a:pPr marL="1196736" lvl="2" indent="-334863"/>
            <a:r>
              <a:rPr lang="en-US" b="1" dirty="0"/>
              <a:t>Seamless, customer friendly opt-out process</a:t>
            </a:r>
          </a:p>
          <a:p>
            <a:pPr marL="796686" lvl="1" indent="-334863"/>
            <a:endParaRPr lang="en-US" b="1" dirty="0"/>
          </a:p>
          <a:p>
            <a:pPr marL="796686" lvl="1" indent="-334863"/>
            <a:endParaRPr lang="en-US" b="1" dirty="0"/>
          </a:p>
          <a:p>
            <a:pPr marL="861753" lvl="2" indent="0">
              <a:buNone/>
            </a:pPr>
            <a:endParaRPr lang="en-US" dirty="0"/>
          </a:p>
        </p:txBody>
      </p:sp>
      <p:sp>
        <p:nvSpPr>
          <p:cNvPr id="6" name="Footer Placeholder 5">
            <a:extLst>
              <a:ext uri="{FF2B5EF4-FFF2-40B4-BE49-F238E27FC236}">
                <a16:creationId xmlns:a16="http://schemas.microsoft.com/office/drawing/2014/main" id="{AA8C5BF1-304A-CC42-A4FA-FAAEA3F2AD04}"/>
              </a:ext>
            </a:extLst>
          </p:cNvPr>
          <p:cNvSpPr>
            <a:spLocks noGrp="1"/>
          </p:cNvSpPr>
          <p:nvPr>
            <p:ph type="ftr" sz="quarter" idx="3"/>
          </p:nvPr>
        </p:nvSpPr>
        <p:spPr>
          <a:xfrm>
            <a:off x="3571388" y="6355589"/>
            <a:ext cx="5161661" cy="365030"/>
          </a:xfrm>
          <a:prstGeom prst="rect">
            <a:avLst/>
          </a:prstGeom>
        </p:spPr>
        <p:txBody>
          <a:bodyPr anchor="ctr"/>
          <a:lstStyle>
            <a:defPPr>
              <a:defRPr lang="en-US"/>
            </a:defPPr>
            <a:lvl1pPr marL="0" algn="ctr" defTabSz="457063" rtl="0" eaLnBrk="1" latinLnBrk="0" hangingPunct="1">
              <a:defRPr sz="900" b="1" kern="1200" spc="100" baseline="0">
                <a:solidFill>
                  <a:srgbClr val="006491"/>
                </a:solidFill>
                <a:latin typeface="Calibri" panose="020F0502020204030204" pitchFamily="34" charset="0"/>
                <a:ea typeface="+mn-ea"/>
                <a:cs typeface="Calibri" panose="020F0502020204030204" pitchFamily="34" charset="0"/>
              </a:defRPr>
            </a:lvl1pPr>
            <a:lvl2pPr marL="457063" algn="l" defTabSz="457063" rtl="0" eaLnBrk="1" latinLnBrk="0" hangingPunct="1">
              <a:defRPr sz="1799" kern="1200">
                <a:solidFill>
                  <a:schemeClr val="tx1"/>
                </a:solidFill>
                <a:latin typeface="+mn-lt"/>
                <a:ea typeface="+mn-ea"/>
                <a:cs typeface="+mn-cs"/>
              </a:defRPr>
            </a:lvl2pPr>
            <a:lvl3pPr marL="914126" algn="l" defTabSz="457063" rtl="0" eaLnBrk="1" latinLnBrk="0" hangingPunct="1">
              <a:defRPr sz="1799" kern="1200">
                <a:solidFill>
                  <a:schemeClr val="tx1"/>
                </a:solidFill>
                <a:latin typeface="+mn-lt"/>
                <a:ea typeface="+mn-ea"/>
                <a:cs typeface="+mn-cs"/>
              </a:defRPr>
            </a:lvl3pPr>
            <a:lvl4pPr marL="1371189" algn="l" defTabSz="457063" rtl="0" eaLnBrk="1" latinLnBrk="0" hangingPunct="1">
              <a:defRPr sz="1799" kern="1200">
                <a:solidFill>
                  <a:schemeClr val="tx1"/>
                </a:solidFill>
                <a:latin typeface="+mn-lt"/>
                <a:ea typeface="+mn-ea"/>
                <a:cs typeface="+mn-cs"/>
              </a:defRPr>
            </a:lvl4pPr>
            <a:lvl5pPr marL="1828251" algn="l" defTabSz="457063" rtl="0" eaLnBrk="1" latinLnBrk="0" hangingPunct="1">
              <a:defRPr sz="1799" kern="1200">
                <a:solidFill>
                  <a:schemeClr val="tx1"/>
                </a:solidFill>
                <a:latin typeface="+mn-lt"/>
                <a:ea typeface="+mn-ea"/>
                <a:cs typeface="+mn-cs"/>
              </a:defRPr>
            </a:lvl5pPr>
            <a:lvl6pPr marL="2285314" algn="l" defTabSz="457063" rtl="0" eaLnBrk="1" latinLnBrk="0" hangingPunct="1">
              <a:defRPr sz="1799" kern="1200">
                <a:solidFill>
                  <a:schemeClr val="tx1"/>
                </a:solidFill>
                <a:latin typeface="+mn-lt"/>
                <a:ea typeface="+mn-ea"/>
                <a:cs typeface="+mn-cs"/>
              </a:defRPr>
            </a:lvl6pPr>
            <a:lvl7pPr marL="2742377" algn="l" defTabSz="457063" rtl="0" eaLnBrk="1" latinLnBrk="0" hangingPunct="1">
              <a:defRPr sz="1799" kern="1200">
                <a:solidFill>
                  <a:schemeClr val="tx1"/>
                </a:solidFill>
                <a:latin typeface="+mn-lt"/>
                <a:ea typeface="+mn-ea"/>
                <a:cs typeface="+mn-cs"/>
              </a:defRPr>
            </a:lvl7pPr>
            <a:lvl8pPr marL="3199440" algn="l" defTabSz="457063" rtl="0" eaLnBrk="1" latinLnBrk="0" hangingPunct="1">
              <a:defRPr sz="1799" kern="1200">
                <a:solidFill>
                  <a:schemeClr val="tx1"/>
                </a:solidFill>
                <a:latin typeface="+mn-lt"/>
                <a:ea typeface="+mn-ea"/>
                <a:cs typeface="+mn-cs"/>
              </a:defRPr>
            </a:lvl8pPr>
            <a:lvl9pPr marL="3656503" algn="l" defTabSz="457063" rtl="0" eaLnBrk="1" latinLnBrk="0" hangingPunct="1">
              <a:defRPr sz="1799" kern="1200">
                <a:solidFill>
                  <a:schemeClr val="tx1"/>
                </a:solidFill>
                <a:latin typeface="+mn-lt"/>
                <a:ea typeface="+mn-ea"/>
                <a:cs typeface="+mn-cs"/>
              </a:defRPr>
            </a:lvl9pPr>
          </a:lstStyle>
          <a:p>
            <a:pPr marL="0" marR="0" lvl="0" indent="0" algn="ctr" defTabSz="457063"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100" normalizeH="0" baseline="0" noProof="0">
                <a:ln>
                  <a:noFill/>
                </a:ln>
                <a:solidFill>
                  <a:srgbClr val="006491"/>
                </a:solidFill>
                <a:effectLst/>
                <a:uLnTx/>
                <a:uFillTx/>
                <a:latin typeface="Calibri" panose="020F0502020204030204" pitchFamily="34" charset="0"/>
                <a:ea typeface="+mn-ea"/>
                <a:cs typeface="Calibri" panose="020F0502020204030204" pitchFamily="34" charset="0"/>
              </a:rPr>
              <a:t>FEDERAL BENEFITS EXPERTS</a:t>
            </a:r>
          </a:p>
        </p:txBody>
      </p:sp>
    </p:spTree>
    <p:extLst>
      <p:ext uri="{BB962C8B-B14F-4D97-AF65-F5344CB8AC3E}">
        <p14:creationId xmlns:p14="http://schemas.microsoft.com/office/powerpoint/2010/main" val="7102823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NARFE Federal Benefits Institute</a:t>
            </a:r>
          </a:p>
        </p:txBody>
      </p:sp>
      <p:sp>
        <p:nvSpPr>
          <p:cNvPr id="3" name="Content Placeholder 2"/>
          <p:cNvSpPr>
            <a:spLocks noGrp="1"/>
          </p:cNvSpPr>
          <p:nvPr>
            <p:ph idx="1"/>
          </p:nvPr>
        </p:nvSpPr>
        <p:spPr>
          <a:xfrm>
            <a:off x="465546" y="1511301"/>
            <a:ext cx="11113838" cy="4845050"/>
          </a:xfrm>
        </p:spPr>
        <p:txBody>
          <a:bodyPr vert="horz" lIns="91440" tIns="45720" rIns="91440" bIns="45720" rtlCol="0" anchor="t">
            <a:normAutofit lnSpcReduction="10000"/>
          </a:bodyPr>
          <a:lstStyle/>
          <a:p>
            <a:r>
              <a:rPr lang="en-US" dirty="0">
                <a:solidFill>
                  <a:schemeClr val="tx2"/>
                </a:solidFill>
                <a:cs typeface="Calibri"/>
              </a:rPr>
              <a:t>What’s New?</a:t>
            </a:r>
          </a:p>
          <a:p>
            <a:pPr marL="457200" indent="-457200">
              <a:buFont typeface="Arial" panose="020B0604020202020204" pitchFamily="34" charset="0"/>
              <a:buChar char="•"/>
            </a:pPr>
            <a:r>
              <a:rPr lang="en-US" b="0" dirty="0">
                <a:solidFill>
                  <a:schemeClr val="tx1"/>
                </a:solidFill>
                <a:cs typeface="Calibri"/>
                <a:hlinkClick r:id="rId3"/>
              </a:rPr>
              <a:t>Postal Service Health Benefits Program</a:t>
            </a:r>
            <a:endParaRPr lang="en-US" b="0" dirty="0">
              <a:solidFill>
                <a:schemeClr val="tx1"/>
              </a:solidFill>
              <a:cs typeface="Calibri"/>
            </a:endParaRPr>
          </a:p>
          <a:p>
            <a:pPr marL="1200150" lvl="1" indent="-457200">
              <a:buFont typeface="Arial" panose="020B0604020202020204" pitchFamily="34" charset="0"/>
              <a:buChar char="•"/>
            </a:pPr>
            <a:r>
              <a:rPr lang="en-US" dirty="0">
                <a:cs typeface="Calibri"/>
              </a:rPr>
              <a:t>Starts in January 2025</a:t>
            </a:r>
          </a:p>
          <a:p>
            <a:pPr marL="1200150" lvl="1" indent="-457200">
              <a:buFont typeface="Arial" panose="020B0604020202020204" pitchFamily="34" charset="0"/>
              <a:buChar char="•"/>
            </a:pPr>
            <a:r>
              <a:rPr lang="en-US" dirty="0"/>
              <a:t>PSHB plan options and premium information will be available in October 2024</a:t>
            </a:r>
            <a:endParaRPr lang="en-US" dirty="0">
              <a:cs typeface="Calibri"/>
            </a:endParaRPr>
          </a:p>
          <a:p>
            <a:pPr marL="1200150" lvl="1" indent="-457200">
              <a:buFont typeface="Arial" panose="020B0604020202020204" pitchFamily="34" charset="0"/>
              <a:buChar char="•"/>
            </a:pPr>
            <a:r>
              <a:rPr lang="en-US" b="0" dirty="0">
                <a:solidFill>
                  <a:schemeClr val="tx1"/>
                </a:solidFill>
                <a:cs typeface="Calibri"/>
              </a:rPr>
              <a:t>All postal employees and annuitants</a:t>
            </a:r>
          </a:p>
          <a:p>
            <a:pPr marL="1200150" lvl="1" indent="-457200">
              <a:buFont typeface="Arial" panose="020B0604020202020204" pitchFamily="34" charset="0"/>
              <a:buChar char="•"/>
            </a:pPr>
            <a:r>
              <a:rPr lang="en-US" dirty="0">
                <a:cs typeface="Calibri"/>
              </a:rPr>
              <a:t>32 different carrier options</a:t>
            </a:r>
          </a:p>
          <a:p>
            <a:pPr marL="1200150" lvl="1" indent="-457200">
              <a:buFont typeface="Arial" panose="020B0604020202020204" pitchFamily="34" charset="0"/>
              <a:buChar char="•"/>
            </a:pPr>
            <a:r>
              <a:rPr lang="en-US" dirty="0">
                <a:cs typeface="Calibri"/>
              </a:rPr>
              <a:t>Parallel set of plans to current FEHB</a:t>
            </a:r>
          </a:p>
          <a:p>
            <a:pPr marL="1600200" lvl="2" indent="-457200">
              <a:buFont typeface="Arial" panose="020B0604020202020204" pitchFamily="34" charset="0"/>
              <a:buChar char="•"/>
            </a:pPr>
            <a:r>
              <a:rPr lang="en-US" dirty="0">
                <a:cs typeface="Calibri"/>
              </a:rPr>
              <a:t>Plans must have “equivalent benefits and cost sharing requirements” to FEHB plans (except related to Part D integration)</a:t>
            </a:r>
          </a:p>
        </p:txBody>
      </p:sp>
      <p:sp>
        <p:nvSpPr>
          <p:cNvPr id="5" name="Slide Number Placeholder 4"/>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221A3B-3924-B04A-A496-7CB8DC41F6D4}" type="slidenum">
              <a:rPr kumimoji="0" lang="en-US" sz="900" b="0" i="0" u="none" strike="noStrike" kern="1200" cap="none" spc="0" normalizeH="0" baseline="0" noProof="0" smtClean="0">
                <a:ln>
                  <a:noFill/>
                </a:ln>
                <a:solidFill>
                  <a:srgbClr val="006491"/>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US" sz="900" b="0" i="0" u="none" strike="noStrike" kern="1200" cap="none" spc="0" normalizeH="0" baseline="0" noProof="0">
              <a:ln>
                <a:noFill/>
              </a:ln>
              <a:solidFill>
                <a:srgbClr val="006491"/>
              </a:solidFill>
              <a:effectLst/>
              <a:uLnTx/>
              <a:uFillTx/>
              <a:latin typeface="Calibri"/>
              <a:ea typeface="+mn-ea"/>
              <a:cs typeface="+mn-cs"/>
            </a:endParaRPr>
          </a:p>
        </p:txBody>
      </p:sp>
      <p:sp>
        <p:nvSpPr>
          <p:cNvPr id="6" name="Footer Placeholder 5"/>
          <p:cNvSpPr>
            <a:spLocks noGrp="1"/>
          </p:cNvSpPr>
          <p:nvPr>
            <p:ph type="ftr" sz="quarter" idx="3"/>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100" normalizeH="0" baseline="0" noProof="0">
                <a:ln>
                  <a:noFill/>
                </a:ln>
                <a:solidFill>
                  <a:srgbClr val="006491"/>
                </a:solidFill>
                <a:effectLst/>
                <a:uLnTx/>
                <a:uFillTx/>
                <a:latin typeface="Calibri" panose="020F0502020204030204" pitchFamily="34" charset="0"/>
                <a:ea typeface="+mn-ea"/>
                <a:cs typeface="Calibri" panose="020F0502020204030204" pitchFamily="34" charset="0"/>
              </a:rPr>
              <a:t>FEDERAL BENEFITS EXPERTS</a:t>
            </a:r>
          </a:p>
        </p:txBody>
      </p:sp>
    </p:spTree>
    <p:extLst>
      <p:ext uri="{BB962C8B-B14F-4D97-AF65-F5344CB8AC3E}">
        <p14:creationId xmlns:p14="http://schemas.microsoft.com/office/powerpoint/2010/main" val="303228503"/>
      </p:ext>
    </p:extLst>
  </p:cSld>
  <p:clrMapOvr>
    <a:masterClrMapping/>
  </p:clrMapOvr>
</p:sld>
</file>

<file path=ppt/theme/theme1.xml><?xml version="1.0" encoding="utf-8"?>
<a:theme xmlns:a="http://schemas.openxmlformats.org/drawingml/2006/main" name="NARFE HQ Template 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ED20240F61B454DB0B6C7CFDC47155F" ma:contentTypeVersion="16" ma:contentTypeDescription="Create a new document." ma:contentTypeScope="" ma:versionID="873abfbd6c8dfd1c977f5ac4dad4d8ca">
  <xsd:schema xmlns:xsd="http://www.w3.org/2001/XMLSchema" xmlns:xs="http://www.w3.org/2001/XMLSchema" xmlns:p="http://schemas.microsoft.com/office/2006/metadata/properties" xmlns:ns2="f35ca0c6-7ed2-4624-aa1f-96994569cc4c" xmlns:ns3="69a8eecb-a930-4c2b-9a06-6ef015c82307" targetNamespace="http://schemas.microsoft.com/office/2006/metadata/properties" ma:root="true" ma:fieldsID="86feab126f6e43bc70bc461211d45f01" ns2:_="" ns3:_="">
    <xsd:import namespace="f35ca0c6-7ed2-4624-aa1f-96994569cc4c"/>
    <xsd:import namespace="69a8eecb-a930-4c2b-9a06-6ef015c82307"/>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Location" minOccurs="0"/>
                <xsd:element ref="ns3:SharedWithUsers" minOccurs="0"/>
                <xsd:element ref="ns3:SharedWithDetails"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35ca0c6-7ed2-4624-aa1f-96994569cc4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3"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68c845f1-ac00-4700-872f-604a1e96cfa4"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69a8eecb-a930-4c2b-9a06-6ef015c82307"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9daad1d8-a023-424b-a7ee-728fd1488318}" ma:internalName="TaxCatchAll" ma:showField="CatchAllData" ma:web="69a8eecb-a930-4c2b-9a06-6ef015c8230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35ca0c6-7ed2-4624-aa1f-96994569cc4c">
      <Terms xmlns="http://schemas.microsoft.com/office/infopath/2007/PartnerControls"/>
    </lcf76f155ced4ddcb4097134ff3c332f>
    <TaxCatchAll xmlns="69a8eecb-a930-4c2b-9a06-6ef015c82307" xsi:nil="true"/>
  </documentManagement>
</p:properties>
</file>

<file path=customXml/itemProps1.xml><?xml version="1.0" encoding="utf-8"?>
<ds:datastoreItem xmlns:ds="http://schemas.openxmlformats.org/officeDocument/2006/customXml" ds:itemID="{2EB156E6-C49C-470C-A463-978B231EEE08}">
  <ds:schemaRefs>
    <ds:schemaRef ds:uri="69a8eecb-a930-4c2b-9a06-6ef015c82307"/>
    <ds:schemaRef ds:uri="f35ca0c6-7ed2-4624-aa1f-96994569cc4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3FF4DFD2-4A92-4B07-887E-942FBB5E25D8}">
  <ds:schemaRefs>
    <ds:schemaRef ds:uri="http://schemas.microsoft.com/sharepoint/v3/contenttype/forms"/>
  </ds:schemaRefs>
</ds:datastoreItem>
</file>

<file path=customXml/itemProps3.xml><?xml version="1.0" encoding="utf-8"?>
<ds:datastoreItem xmlns:ds="http://schemas.openxmlformats.org/officeDocument/2006/customXml" ds:itemID="{E5B77539-C0B6-4038-BBB5-543D0072F75A}">
  <ds:schemaRefs>
    <ds:schemaRef ds:uri="http://schemas.microsoft.com/office/2006/documentManagement/types"/>
    <ds:schemaRef ds:uri="http://purl.org/dc/dcmitype/"/>
    <ds:schemaRef ds:uri="http://purl.org/dc/terms/"/>
    <ds:schemaRef ds:uri="http://schemas.openxmlformats.org/package/2006/metadata/core-properties"/>
    <ds:schemaRef ds:uri="69a8eecb-a930-4c2b-9a06-6ef015c82307"/>
    <ds:schemaRef ds:uri="f35ca0c6-7ed2-4624-aa1f-96994569cc4c"/>
    <ds:schemaRef ds:uri="http://purl.org/dc/elements/1.1/"/>
    <ds:schemaRef ds:uri="http://www.w3.org/XML/1998/namespace"/>
    <ds:schemaRef ds:uri="http://schemas.microsoft.com/office/infopath/2007/PartnerControl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
  <TotalTime>12731</TotalTime>
  <Words>2258</Words>
  <Application>Microsoft Office PowerPoint</Application>
  <PresentationFormat>Custom</PresentationFormat>
  <Paragraphs>251</Paragraphs>
  <Slides>17</Slides>
  <Notes>16</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17</vt:i4>
      </vt:variant>
    </vt:vector>
  </HeadingPairs>
  <TitlesOfParts>
    <vt:vector size="29" baseType="lpstr">
      <vt:lpstr>-apple-system</vt:lpstr>
      <vt:lpstr>Arial</vt:lpstr>
      <vt:lpstr>Calibri</vt:lpstr>
      <vt:lpstr>Courier New</vt:lpstr>
      <vt:lpstr>Georgia</vt:lpstr>
      <vt:lpstr>Lato</vt:lpstr>
      <vt:lpstr>Open Sans</vt:lpstr>
      <vt:lpstr>Public Sans Web</vt:lpstr>
      <vt:lpstr>Source Sans Pro</vt:lpstr>
      <vt:lpstr>Times New Roman</vt:lpstr>
      <vt:lpstr>Wingdings</vt:lpstr>
      <vt:lpstr>NARFE HQ Template 2</vt:lpstr>
      <vt:lpstr>NARFE Federal Benefits Update  </vt:lpstr>
      <vt:lpstr>NARFE Federal Benefits Institute</vt:lpstr>
      <vt:lpstr>NARFE Federal Benefits Institute</vt:lpstr>
      <vt:lpstr>NARFE Federal Benefits Institute</vt:lpstr>
      <vt:lpstr>NARFE Federal Benefits Institute</vt:lpstr>
      <vt:lpstr>NARFE Federal Benefits Institute</vt:lpstr>
      <vt:lpstr>NARFE Federal Benefits Institute</vt:lpstr>
      <vt:lpstr>NARFE Federal Benefits Institute</vt:lpstr>
      <vt:lpstr>NARFE Federal Benefits Institute</vt:lpstr>
      <vt:lpstr>NARFE Federal Benefits Institute</vt:lpstr>
      <vt:lpstr>NARFE Federal Benefits Institute</vt:lpstr>
      <vt:lpstr>NARFE Federal Benefits Institute</vt:lpstr>
      <vt:lpstr>NARFE Federal Benefits Institute</vt:lpstr>
      <vt:lpstr>NARFE Federal Benefits Institute</vt:lpstr>
      <vt:lpstr>NARFE Federal Benefits Institute</vt:lpstr>
      <vt:lpstr>Questions?</vt:lpstr>
      <vt:lpstr>Thank you! </vt:lpstr>
    </vt:vector>
  </TitlesOfParts>
  <Company>narfe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narfe4</dc:creator>
  <cp:lastModifiedBy>Nicole Blackstone</cp:lastModifiedBy>
  <cp:revision>24</cp:revision>
  <cp:lastPrinted>2022-08-19T14:28:10Z</cp:lastPrinted>
  <dcterms:created xsi:type="dcterms:W3CDTF">2017-06-12T19:00:51Z</dcterms:created>
  <dcterms:modified xsi:type="dcterms:W3CDTF">2024-09-18T17:04:27Z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0x010100AED20240F61B454DB0B6C7CFDC47155F</vt:lpwstr>
  </property>
  <property fmtid="{D5CDD505-2E9C-101B-9397-08002B2CF9AE}" pid="3" name="MediaServiceImageTags">
    <vt:lpwstr/>
  </property>
</Properties>
</file>